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65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0" r:id="rId16"/>
    <p:sldId id="279" r:id="rId17"/>
  </p:sldIdLst>
  <p:sldSz cx="20104100" cy="1130935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A5"/>
    <a:srgbClr val="FA4616"/>
    <a:srgbClr val="F26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8"/>
    <p:restoredTop sz="60371" autoAdjust="0"/>
  </p:normalViewPr>
  <p:slideViewPr>
    <p:cSldViewPr>
      <p:cViewPr varScale="1">
        <p:scale>
          <a:sx n="59" d="100"/>
          <a:sy n="59" d="100"/>
        </p:scale>
        <p:origin x="3036" y="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4139" cy="351944"/>
          </a:xfrm>
          <a:prstGeom prst="rect">
            <a:avLst/>
          </a:prstGeom>
        </p:spPr>
        <p:txBody>
          <a:bodyPr vert="horz" lIns="47540" tIns="23770" rIns="47540" bIns="23770" rtlCol="0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2756" y="0"/>
            <a:ext cx="4034139" cy="351944"/>
          </a:xfrm>
          <a:prstGeom prst="rect">
            <a:avLst/>
          </a:prstGeom>
        </p:spPr>
        <p:txBody>
          <a:bodyPr vert="horz" lIns="47540" tIns="23770" rIns="47540" bIns="23770" rtlCol="0"/>
          <a:lstStyle>
            <a:lvl1pPr algn="r">
              <a:defRPr sz="600"/>
            </a:lvl1pPr>
          </a:lstStyle>
          <a:p>
            <a:fld id="{AC06F43E-A362-5F42-8DDF-DA264A7EB60C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7540" tIns="23770" rIns="47540" bIns="237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616" y="3379448"/>
            <a:ext cx="7447868" cy="2766258"/>
          </a:xfrm>
          <a:prstGeom prst="rect">
            <a:avLst/>
          </a:prstGeom>
        </p:spPr>
        <p:txBody>
          <a:bodyPr vert="horz" lIns="47540" tIns="23770" rIns="47540" bIns="237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1157"/>
            <a:ext cx="4034139" cy="351943"/>
          </a:xfrm>
          <a:prstGeom prst="rect">
            <a:avLst/>
          </a:prstGeom>
        </p:spPr>
        <p:txBody>
          <a:bodyPr vert="horz" lIns="47540" tIns="23770" rIns="47540" bIns="23770" rtlCol="0" anchor="b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2756" y="6671157"/>
            <a:ext cx="4034139" cy="351943"/>
          </a:xfrm>
          <a:prstGeom prst="rect">
            <a:avLst/>
          </a:prstGeom>
        </p:spPr>
        <p:txBody>
          <a:bodyPr vert="horz" lIns="47540" tIns="23770" rIns="47540" bIns="23770" rtlCol="0" anchor="b"/>
          <a:lstStyle>
            <a:lvl1pPr algn="r">
              <a:defRPr sz="600"/>
            </a:lvl1pPr>
          </a:lstStyle>
          <a:p>
            <a:fld id="{384B6503-91FF-2244-BDA7-1435BE62B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74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fas.ufl.edu/tenure-and-promo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-and-grow.hr.ufl.edu/toolkits-resource-center/human-resources-toolkits/online-promotion-tenure/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B6503-91FF-2244-BDA7-1435BE62BA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47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7123" indent="-297123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Georgia" panose="02040502050405020303" pitchFamily="18" charset="0"/>
              </a:rPr>
              <a:t>IFAS P/T/PS committee reviews all packets</a:t>
            </a:r>
          </a:p>
          <a:p>
            <a:pPr marL="534821" lvl="1" indent="-297123">
              <a:buFont typeface="Courier New" panose="02070309020205020404" pitchFamily="49" charset="0"/>
              <a:buChar char="o"/>
            </a:pPr>
            <a:r>
              <a:rPr lang="en-US" altLang="en-US" sz="2100" dirty="0">
                <a:latin typeface="Georgia" panose="02040502050405020303" pitchFamily="18" charset="0"/>
              </a:rPr>
              <a:t>“Blue Team” </a:t>
            </a:r>
          </a:p>
          <a:p>
            <a:pPr marL="772519" lvl="2" indent="-297123">
              <a:buFont typeface="Courier New" panose="02070309020205020404" pitchFamily="49" charset="0"/>
              <a:buChar char="o"/>
            </a:pPr>
            <a:r>
              <a:rPr lang="en-US" altLang="en-US" sz="2100" dirty="0">
                <a:latin typeface="Georgia" panose="02040502050405020303" pitchFamily="18" charset="0"/>
              </a:rPr>
              <a:t>8 Extension Agent </a:t>
            </a:r>
            <a:r>
              <a:rPr lang="en-US" altLang="en-US" sz="2100" dirty="0" err="1">
                <a:latin typeface="Georgia" panose="02040502050405020303" pitchFamily="18" charset="0"/>
              </a:rPr>
              <a:t>Ivs</a:t>
            </a:r>
            <a:r>
              <a:rPr lang="en-US" altLang="en-US" sz="2100" dirty="0">
                <a:latin typeface="Georgia" panose="02040502050405020303" pitchFamily="18" charset="0"/>
              </a:rPr>
              <a:t> without an administrative title</a:t>
            </a:r>
          </a:p>
          <a:p>
            <a:pPr marL="534821" lvl="1" indent="-297123">
              <a:buFont typeface="Courier New" panose="02070309020205020404" pitchFamily="49" charset="0"/>
              <a:buChar char="o"/>
            </a:pPr>
            <a:r>
              <a:rPr lang="en-US" altLang="en-US" sz="2100" dirty="0">
                <a:latin typeface="Georgia" panose="02040502050405020303" pitchFamily="18" charset="0"/>
              </a:rPr>
              <a:t>“Orange Team”</a:t>
            </a:r>
          </a:p>
          <a:p>
            <a:pPr marL="772519" lvl="2" indent="-297123">
              <a:buFont typeface="Courier New" panose="02070309020205020404" pitchFamily="49" charset="0"/>
              <a:buChar char="o"/>
            </a:pPr>
            <a:r>
              <a:rPr lang="en-US" altLang="en-US" sz="2100" dirty="0">
                <a:latin typeface="Georgia" panose="02040502050405020303" pitchFamily="18" charset="0"/>
              </a:rPr>
              <a:t>8 Professors</a:t>
            </a:r>
          </a:p>
          <a:p>
            <a:pPr marL="534821" lvl="1" indent="-297123">
              <a:buFont typeface="Courier New" panose="02070309020205020404" pitchFamily="49" charset="0"/>
              <a:buChar char="o"/>
            </a:pPr>
            <a:r>
              <a:rPr lang="en-US" altLang="en-US" sz="2100" dirty="0">
                <a:latin typeface="Georgia" panose="02040502050405020303" pitchFamily="18" charset="0"/>
              </a:rPr>
              <a:t>Half elected by IFAS faculty</a:t>
            </a:r>
          </a:p>
          <a:p>
            <a:pPr marL="534821" lvl="1" indent="-297123">
              <a:buFont typeface="Courier New" panose="02070309020205020404" pitchFamily="49" charset="0"/>
              <a:buChar char="o"/>
            </a:pPr>
            <a:r>
              <a:rPr lang="en-US" altLang="en-US" sz="2100" dirty="0">
                <a:latin typeface="Georgia" panose="02040502050405020303" pitchFamily="18" charset="0"/>
              </a:rPr>
              <a:t>Half appointed by the Senior Vice President</a:t>
            </a:r>
          </a:p>
          <a:p>
            <a:pPr marL="534821" lvl="1" indent="-297123">
              <a:buFont typeface="Courier New" panose="02070309020205020404" pitchFamily="49" charset="0"/>
              <a:buChar char="o"/>
            </a:pPr>
            <a:r>
              <a:rPr lang="en-US" altLang="en-US" sz="2100" dirty="0">
                <a:latin typeface="Georgia" panose="02040502050405020303" pitchFamily="18" charset="0"/>
              </a:rPr>
              <a:t>Serves in fact-finding, consultative role</a:t>
            </a:r>
          </a:p>
          <a:p>
            <a:pPr marL="297123" indent="-297123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Georgia" panose="02040502050405020303" pitchFamily="18" charset="0"/>
              </a:rPr>
              <a:t>Once committee review complete, Packets forwarded to Deans</a:t>
            </a:r>
          </a:p>
          <a:p>
            <a:pPr marL="534821" lvl="1" indent="-297123">
              <a:buFont typeface="Courier New" panose="02070309020205020404" pitchFamily="49" charset="0"/>
              <a:buChar char="o"/>
            </a:pPr>
            <a:r>
              <a:rPr lang="en-US" altLang="en-US" sz="2100" dirty="0">
                <a:latin typeface="Georgia" panose="02040502050405020303" pitchFamily="18" charset="0"/>
              </a:rPr>
              <a:t>Deans complete review, determine support and prepare letter</a:t>
            </a:r>
          </a:p>
          <a:p>
            <a:pPr marL="297123" indent="-297123">
              <a:buFont typeface="Courier New" panose="02070309020205020404" pitchFamily="49" charset="0"/>
              <a:buChar char="o"/>
            </a:pPr>
            <a:r>
              <a:rPr lang="en-US" altLang="en-US" sz="2100" dirty="0">
                <a:latin typeface="Georgia" panose="02040502050405020303" pitchFamily="18" charset="0"/>
              </a:rPr>
              <a:t>Packets then forwarded to University Academic Personnel Board (with the exception of Program County Extension agents), unless withdrawn by applicant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B6503-91FF-2244-BDA7-1435BE62BA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21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Academic Personnel Board: </a:t>
            </a:r>
          </a:p>
          <a:p>
            <a:r>
              <a:rPr lang="en-US" dirty="0"/>
              <a:t>Responsibilities are to advise the Provost with respect to promotion and tenure nominations, serving in a fact-finding and consultative role</a:t>
            </a:r>
          </a:p>
          <a:p>
            <a:r>
              <a:rPr lang="en-US" dirty="0"/>
              <a:t>Ten members: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Six on the “Orange” team that will review tenure and tenure track promotion cases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Four on the “Blue” team that will review PS &amp; non-tenure track promotion cases</a:t>
            </a:r>
          </a:p>
          <a:p>
            <a:endParaRPr lang="en-US" dirty="0"/>
          </a:p>
          <a:p>
            <a:r>
              <a:rPr lang="en-US" b="1" dirty="0"/>
              <a:t>Final Review: </a:t>
            </a:r>
          </a:p>
          <a:p>
            <a:pPr lvl="0" eaLnBrk="1" hangingPunct="1">
              <a:buClr>
                <a:srgbClr val="4A66AC"/>
              </a:buClr>
            </a:pPr>
            <a:endParaRPr lang="en-US" altLang="en-US" dirty="0">
              <a:solidFill>
                <a:prstClr val="black"/>
              </a:solidFill>
            </a:endParaRPr>
          </a:p>
          <a:p>
            <a:pPr marL="89137" indent="-89137">
              <a:buClr>
                <a:srgbClr val="4A66AC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prstClr val="black"/>
                </a:solidFill>
              </a:rPr>
              <a:t>The Board of Trustees makes the final decision on </a:t>
            </a:r>
            <a:r>
              <a:rPr lang="en-US" altLang="en-US" b="1" dirty="0">
                <a:solidFill>
                  <a:prstClr val="black"/>
                </a:solidFill>
              </a:rPr>
              <a:t>permanent status </a:t>
            </a:r>
            <a:r>
              <a:rPr lang="en-US" altLang="en-US" dirty="0">
                <a:solidFill>
                  <a:prstClr val="black"/>
                </a:solidFill>
              </a:rPr>
              <a:t>based in part on the UF Provost’s recommendation </a:t>
            </a:r>
          </a:p>
          <a:p>
            <a:pPr marL="89137" indent="-89137">
              <a:buClr>
                <a:srgbClr val="4A66AC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prstClr val="black"/>
                </a:solidFill>
              </a:rPr>
              <a:t>UF Provost makes the final decision on </a:t>
            </a:r>
            <a:r>
              <a:rPr lang="en-US" altLang="en-US" b="1" dirty="0">
                <a:solidFill>
                  <a:prstClr val="black"/>
                </a:solidFill>
              </a:rPr>
              <a:t>promotion</a:t>
            </a:r>
            <a:r>
              <a:rPr lang="en-US" altLang="en-US" dirty="0">
                <a:solidFill>
                  <a:prstClr val="black"/>
                </a:solidFill>
              </a:rPr>
              <a:t> </a:t>
            </a:r>
          </a:p>
          <a:p>
            <a:pPr marL="89137" indent="-89137">
              <a:buClr>
                <a:srgbClr val="4A66AC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prstClr val="black"/>
                </a:solidFill>
              </a:rPr>
              <a:t>IFAS Senior Vice President makes the final decision on </a:t>
            </a:r>
            <a:r>
              <a:rPr lang="en-US" altLang="en-US" dirty="0"/>
              <a:t>Program County Extension Agents Promotion (they are not eligible for permanent status)</a:t>
            </a:r>
          </a:p>
          <a:p>
            <a:endParaRPr lang="en-US" dirty="0"/>
          </a:p>
          <a:p>
            <a:r>
              <a:rPr lang="en-US" b="1" dirty="0"/>
              <a:t>Feedback to Candidate</a:t>
            </a:r>
          </a:p>
          <a:p>
            <a:pPr eaLnBrk="1" hangingPunct="1"/>
            <a:r>
              <a:rPr lang="en-US" altLang="en-US" dirty="0"/>
              <a:t>At the end of the process and throughout, the candidate can view updates to their packet via the OPT system. We will have an OPT training on 03/26 to show where to find information, you can also find that information in the toolkit that Janet will be discussing later today.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Information given to the candidate includes the: District vote, DED support / letter, IFAS committee assessment (votes), Dean support / letter.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B6503-91FF-2244-BDA7-1435BE62BA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90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B6503-91FF-2244-BDA7-1435BE62BA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71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B6503-91FF-2244-BDA7-1435BE62BA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35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have all of the documents updates in the very near future – please pay attention to the document titles.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B6503-91FF-2244-BDA7-1435BE62BA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61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Pull up last year template from page. 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Tenure and Promotion - UF/IFAS Office of Human Resources - University of Florida, Institute of Food and Agricultural Sciences - UF/IFAS (ufl.edu)</a:t>
            </a:r>
            <a:endParaRPr lang="en-US" dirty="0"/>
          </a:p>
          <a:p>
            <a:endParaRPr lang="en-US" dirty="0"/>
          </a:p>
          <a:p>
            <a:r>
              <a:rPr lang="en-US" dirty="0"/>
              <a:t>Tool Kit: </a:t>
            </a:r>
            <a:r>
              <a:rPr lang="en-US" dirty="0">
                <a:hlinkClick r:id="rId4"/>
              </a:rPr>
              <a:t>Online Promotion &amp; Tenure – Learn &amp; Grow (ufl.edu)</a:t>
            </a:r>
            <a:r>
              <a:rPr lang="en-US" dirty="0"/>
              <a:t> – This is a tool kit provided by the university. There are a lot of great resources. Remember the IFAS Specific packets are a little bit different, but the tool kit found here is VERY useful.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B6503-91FF-2244-BDA7-1435BE62BA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04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B6503-91FF-2244-BDA7-1435BE62BA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74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B6503-91FF-2244-BDA7-1435BE62BA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48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Permanent Status</a:t>
            </a:r>
          </a:p>
          <a:p>
            <a:pPr marL="297123" indent="-297123">
              <a:buFont typeface="Courier New" panose="02070309020205020404" pitchFamily="49" charset="0"/>
              <a:buChar char="o"/>
            </a:pPr>
            <a:r>
              <a:rPr lang="en-US" altLang="en-US" sz="600" dirty="0">
                <a:latin typeface="Georgia" panose="02040502050405020303" pitchFamily="18" charset="0"/>
              </a:rPr>
              <a:t>Similar to tenure, it provides assurance of a continual appointment subject to certain requirements of the position</a:t>
            </a:r>
          </a:p>
          <a:p>
            <a:pPr marL="297123" indent="-297123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Georgia" panose="02040502050405020303" pitchFamily="18" charset="0"/>
              </a:rPr>
              <a:t>I</a:t>
            </a:r>
            <a:r>
              <a:rPr lang="en-US" altLang="en-US" sz="600" dirty="0">
                <a:latin typeface="Georgia" panose="02040502050405020303" pitchFamily="18" charset="0"/>
              </a:rPr>
              <a:t>s granted by the Board of Trustees following the completion of all requirements</a:t>
            </a:r>
          </a:p>
          <a:p>
            <a:pPr marL="297123" indent="-297123">
              <a:buFont typeface="Courier New" panose="02070309020205020404" pitchFamily="49" charset="0"/>
              <a:buChar char="o"/>
            </a:pPr>
            <a:r>
              <a:rPr lang="en-US" altLang="en-US" sz="600" dirty="0">
                <a:latin typeface="Georgia" panose="02040502050405020303" pitchFamily="18" charset="0"/>
              </a:rPr>
              <a:t>Consideration is based on performance of faculty duties and responsibilities</a:t>
            </a:r>
          </a:p>
          <a:p>
            <a:endParaRPr lang="en-US" dirty="0"/>
          </a:p>
          <a:p>
            <a:r>
              <a:rPr lang="en-US" dirty="0"/>
              <a:t>Promotion</a:t>
            </a:r>
          </a:p>
          <a:p>
            <a:pPr marL="297123" indent="-297123">
              <a:buFont typeface="Courier New" panose="02070309020205020404" pitchFamily="49" charset="0"/>
              <a:buChar char="o"/>
            </a:pPr>
            <a:r>
              <a:rPr lang="en-US" altLang="en-US" sz="600" dirty="0">
                <a:latin typeface="Georgia" panose="02040502050405020303" pitchFamily="18" charset="0"/>
              </a:rPr>
              <a:t>Promotion is the official conferring of a higher academic rank in recognition of distinguished performance as a faculty member</a:t>
            </a:r>
          </a:p>
          <a:p>
            <a:pPr marL="297123" indent="-297123">
              <a:buFont typeface="Courier New" panose="02070309020205020404" pitchFamily="49" charset="0"/>
              <a:buChar char="o"/>
            </a:pPr>
            <a:r>
              <a:rPr lang="en-US" altLang="en-US" sz="600" dirty="0">
                <a:latin typeface="Georgia" panose="02040502050405020303" pitchFamily="18" charset="0"/>
              </a:rPr>
              <a:t>County faculty use the titles Extension Agent I, II, III, IV</a:t>
            </a:r>
          </a:p>
          <a:p>
            <a:endParaRPr lang="en-US" dirty="0"/>
          </a:p>
          <a:p>
            <a:r>
              <a:rPr lang="en-US" dirty="0"/>
              <a:t>Distinction</a:t>
            </a:r>
          </a:p>
          <a:p>
            <a:pPr marL="297123" indent="-297123">
              <a:buFont typeface="Courier New" panose="02070309020205020404" pitchFamily="49" charset="0"/>
              <a:buChar char="o"/>
            </a:pPr>
            <a:r>
              <a:rPr lang="en-US" altLang="en-US" sz="600" dirty="0">
                <a:latin typeface="Georgia" panose="02040502050405020303" pitchFamily="18" charset="0"/>
              </a:rPr>
              <a:t>“Distinction” is defined by faculty in the department and college</a:t>
            </a:r>
          </a:p>
          <a:p>
            <a:pPr marL="297123" indent="-297123">
              <a:buFont typeface="Courier New" panose="02070309020205020404" pitchFamily="49" charset="0"/>
              <a:buChar char="o"/>
            </a:pPr>
            <a:r>
              <a:rPr lang="en-US" altLang="en-US" sz="600" dirty="0">
                <a:latin typeface="Georgia" panose="02040502050405020303" pitchFamily="18" charset="0"/>
              </a:rPr>
              <a:t>Significant effort as well as demonstrated excellence and effectiveness in the faculty member’s primary area of assignment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B6503-91FF-2244-BDA7-1435BE62BA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32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7123" indent="-297123">
              <a:buFont typeface="Courier New" panose="02070309020205020404" pitchFamily="49" charset="0"/>
              <a:buChar char="o"/>
            </a:pPr>
            <a:r>
              <a:rPr lang="en-US" altLang="en-US" sz="600" dirty="0">
                <a:latin typeface="Georgia" panose="02040502050405020303" pitchFamily="18" charset="0"/>
              </a:rPr>
              <a:t>Follow same process</a:t>
            </a:r>
          </a:p>
          <a:p>
            <a:pPr eaLnBrk="1" hangingPunct="1"/>
            <a:endParaRPr lang="en-US" altLang="en-US" sz="600" dirty="0">
              <a:latin typeface="Georgia" panose="02040502050405020303" pitchFamily="18" charset="0"/>
            </a:endParaRPr>
          </a:p>
          <a:p>
            <a:pPr marL="297123" indent="-297123">
              <a:buFont typeface="Courier New" panose="02070309020205020404" pitchFamily="49" charset="0"/>
              <a:buChar char="o"/>
            </a:pPr>
            <a:r>
              <a:rPr lang="en-US" altLang="en-US" sz="600" dirty="0">
                <a:latin typeface="Georgia" panose="02040502050405020303" pitchFamily="18" charset="0"/>
              </a:rPr>
              <a:t>Complete same packet</a:t>
            </a:r>
          </a:p>
          <a:p>
            <a:pPr marL="297123" indent="-297123">
              <a:buFont typeface="Courier New" panose="02070309020205020404" pitchFamily="49" charset="0"/>
              <a:buChar char="o"/>
            </a:pPr>
            <a:endParaRPr lang="en-US" altLang="en-US" sz="600" dirty="0">
              <a:latin typeface="Georgia" panose="02040502050405020303" pitchFamily="18" charset="0"/>
            </a:endParaRPr>
          </a:p>
          <a:p>
            <a:pPr marL="297123" indent="-297123">
              <a:buFont typeface="Courier New" panose="02070309020205020404" pitchFamily="49" charset="0"/>
              <a:buChar char="o"/>
            </a:pPr>
            <a:r>
              <a:rPr lang="en-US" altLang="en-US" sz="600" dirty="0">
                <a:latin typeface="Georgia" panose="02040502050405020303" pitchFamily="18" charset="0"/>
              </a:rPr>
              <a:t>Program County Extension promotions are approved by the IFAS Senior Vice President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B6503-91FF-2244-BDA7-1435BE62BA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81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7123" indent="-297123">
              <a:buFont typeface="Courier New" panose="02070309020205020404" pitchFamily="49" charset="0"/>
              <a:buChar char="o"/>
            </a:pPr>
            <a:r>
              <a:rPr lang="en-US" altLang="en-US" sz="2100" dirty="0">
                <a:latin typeface="Georgia" panose="02040502050405020303" pitchFamily="18" charset="0"/>
              </a:rPr>
              <a:t>Permanent Status – If approved, generally awarded at the end of the 7th academic year (although can apply when ready)</a:t>
            </a:r>
          </a:p>
          <a:p>
            <a:pPr marL="297123" indent="-297123">
              <a:buFont typeface="Courier New" panose="02070309020205020404" pitchFamily="49" charset="0"/>
              <a:buChar char="o"/>
            </a:pPr>
            <a:r>
              <a:rPr lang="en-US" altLang="en-US" sz="2100" dirty="0">
                <a:latin typeface="Georgia" panose="02040502050405020303" pitchFamily="18" charset="0"/>
              </a:rPr>
              <a:t>Promotion – Generally, five or six years of work minimum for promotion from Agent II and higher</a:t>
            </a:r>
          </a:p>
          <a:p>
            <a:pPr marL="297123" indent="-297123">
              <a:buFont typeface="Courier New" panose="02070309020205020404" pitchFamily="49" charset="0"/>
              <a:buChar char="o"/>
            </a:pPr>
            <a:r>
              <a:rPr lang="en-US" altLang="en-US" sz="2100" dirty="0">
                <a:latin typeface="Georgia" panose="02040502050405020303" pitchFamily="18" charset="0"/>
              </a:rPr>
              <a:t>Agent I - considered for Promotion to Agent II at the same time as PS</a:t>
            </a:r>
          </a:p>
          <a:p>
            <a:pPr marL="297123" indent="-297123">
              <a:buFont typeface="Courier New" panose="02070309020205020404" pitchFamily="49" charset="0"/>
              <a:buChar char="o"/>
            </a:pPr>
            <a:r>
              <a:rPr lang="en-US" altLang="en-US" sz="2100" dirty="0">
                <a:latin typeface="Georgia" panose="02040502050405020303" pitchFamily="18" charset="0"/>
              </a:rPr>
              <a:t>Master’s degree progress is required for PS and promotion to rank II </a:t>
            </a:r>
          </a:p>
          <a:p>
            <a:pPr marL="534821" lvl="1" indent="-297123">
              <a:buFont typeface="Courier New" panose="02070309020205020404" pitchFamily="49" charset="0"/>
              <a:buChar char="o"/>
            </a:pPr>
            <a:r>
              <a:rPr lang="en-US" altLang="en-US" sz="2100" dirty="0">
                <a:latin typeface="Georgia" panose="02040502050405020303" pitchFamily="18" charset="0"/>
              </a:rPr>
              <a:t>If degree is not completed, must meet the following:</a:t>
            </a:r>
          </a:p>
          <a:p>
            <a:pPr marL="772519" lvl="2" indent="-297123">
              <a:buFont typeface="Courier New" panose="02070309020205020404" pitchFamily="49" charset="0"/>
              <a:buChar char="o"/>
            </a:pPr>
            <a:r>
              <a:rPr lang="en-US" sz="2100" dirty="0">
                <a:latin typeface="Georgia" panose="02040502050405020303" pitchFamily="18" charset="0"/>
              </a:rPr>
              <a:t>be admitted to accredited graduate program</a:t>
            </a:r>
          </a:p>
          <a:p>
            <a:pPr marL="772519" lvl="2" indent="-297123">
              <a:buFont typeface="Courier New" panose="02070309020205020404" pitchFamily="49" charset="0"/>
              <a:buChar char="o"/>
            </a:pPr>
            <a:r>
              <a:rPr lang="en-US" sz="2100" dirty="0">
                <a:latin typeface="Georgia" panose="02040502050405020303" pitchFamily="18" charset="0"/>
              </a:rPr>
              <a:t>have a graduate committee and adviser</a:t>
            </a:r>
          </a:p>
          <a:p>
            <a:pPr marL="772519" lvl="2" indent="-297123">
              <a:buFont typeface="Courier New" panose="02070309020205020404" pitchFamily="49" charset="0"/>
              <a:buChar char="o"/>
            </a:pPr>
            <a:r>
              <a:rPr lang="en-US" sz="2100" dirty="0">
                <a:latin typeface="Georgia" panose="02040502050405020303" pitchFamily="18" charset="0"/>
              </a:rPr>
              <a:t>have an established plan of study and related requirements</a:t>
            </a:r>
          </a:p>
          <a:p>
            <a:pPr marL="772519" lvl="2" indent="-297123">
              <a:buFont typeface="Courier New" panose="02070309020205020404" pitchFamily="49" charset="0"/>
              <a:buChar char="o"/>
            </a:pPr>
            <a:r>
              <a:rPr lang="en-US" sz="2100" dirty="0">
                <a:latin typeface="Georgia" panose="02040502050405020303" pitchFamily="18" charset="0"/>
              </a:rPr>
              <a:t>complete 50% of course credits</a:t>
            </a:r>
          </a:p>
          <a:p>
            <a:pPr marL="772519" lvl="2" indent="-297123">
              <a:buFont typeface="Courier New" panose="02070309020205020404" pitchFamily="49" charset="0"/>
              <a:buChar char="o"/>
            </a:pPr>
            <a:r>
              <a:rPr lang="en-US" sz="2100" dirty="0">
                <a:latin typeface="Georgia" panose="02040502050405020303" pitchFamily="18" charset="0"/>
              </a:rPr>
              <a:t>A letter from major adviser must verify that these conditions have been met</a:t>
            </a:r>
          </a:p>
          <a:p>
            <a:pPr marL="534821" lvl="1" indent="-297123">
              <a:buFont typeface="Courier New" panose="02070309020205020404" pitchFamily="49" charset="0"/>
              <a:buChar char="o"/>
            </a:pPr>
            <a:r>
              <a:rPr lang="en-US" sz="2100" dirty="0">
                <a:latin typeface="Georgia" panose="02040502050405020303" pitchFamily="18" charset="0"/>
              </a:rPr>
              <a:t>Master’s degree is </a:t>
            </a:r>
            <a:r>
              <a:rPr lang="en-US" sz="2100" u="sng" dirty="0">
                <a:latin typeface="Georgia" panose="02040502050405020303" pitchFamily="18" charset="0"/>
              </a:rPr>
              <a:t>required</a:t>
            </a:r>
            <a:r>
              <a:rPr lang="en-US" sz="2100" dirty="0">
                <a:latin typeface="Georgia" panose="02040502050405020303" pitchFamily="18" charset="0"/>
              </a:rPr>
              <a:t> for rank III or above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B6503-91FF-2244-BDA7-1435BE62BA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79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B6503-91FF-2244-BDA7-1435BE62BA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9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B6503-91FF-2244-BDA7-1435BE62BA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67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Center directors receive the letters from IFAS HR to share with candidate. </a:t>
            </a:r>
          </a:p>
          <a:p>
            <a:r>
              <a:rPr lang="en-US" dirty="0"/>
              <a:t>Full calendar with specific dates will be posted in the next week.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B6503-91FF-2244-BDA7-1435BE62BA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3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B6503-91FF-2244-BDA7-1435BE62BA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7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62BDF93-A73C-054A-BDDC-D58B016B7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" y="794"/>
            <a:ext cx="20104100" cy="11308556"/>
          </a:xfrm>
          <a:prstGeom prst="rect">
            <a:avLst/>
          </a:prstGeom>
        </p:spPr>
      </p:pic>
      <p:pic>
        <p:nvPicPr>
          <p:cNvPr id="41" name="Picture 40" descr="White UF/IFAS logo on orange box.">
            <a:extLst>
              <a:ext uri="{FF2B5EF4-FFF2-40B4-BE49-F238E27FC236}">
                <a16:creationId xmlns:a16="http://schemas.microsoft.com/office/drawing/2014/main" id="{17EC91CA-1F5A-AF02-7A6C-9BD93AFE10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29" y="4799014"/>
            <a:ext cx="3249302" cy="1393475"/>
          </a:xfrm>
          <a:prstGeom prst="rect">
            <a:avLst/>
          </a:prstGeom>
        </p:spPr>
      </p:pic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564CB33-2CE7-A8A2-4906-20C88AA1D0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3117" y="2435152"/>
            <a:ext cx="1905000" cy="307777"/>
          </a:xfrm>
        </p:spPr>
        <p:txBody>
          <a:bodyPr/>
          <a:lstStyle>
            <a:lvl1pPr>
              <a:defRPr sz="2000" i="1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MONTH DD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19A390-7A09-7DBF-A978-9EEF07121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013450" y="2597194"/>
            <a:ext cx="2743200" cy="0"/>
          </a:xfrm>
          <a:prstGeom prst="line">
            <a:avLst/>
          </a:prstGeom>
          <a:ln>
            <a:solidFill>
              <a:srgbClr val="F26A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CBFEBFF3-7326-2CFF-DC9F-3560A55CFD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21452" y="2444604"/>
            <a:ext cx="1066800" cy="307777"/>
          </a:xfrm>
        </p:spPr>
        <p:txBody>
          <a:bodyPr/>
          <a:lstStyle>
            <a:lvl1pPr>
              <a:defRPr sz="2000" i="1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AECBFDEC-6EC7-BE76-399C-59BE302E39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36452" y="2444604"/>
            <a:ext cx="3621398" cy="307777"/>
          </a:xfrm>
        </p:spPr>
        <p:txBody>
          <a:bodyPr/>
          <a:lstStyle>
            <a:lvl1pPr>
              <a:defRPr sz="2000" i="1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FDE92D34-2EFA-E25F-F591-8DCAD3AD7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5617" y="4440010"/>
            <a:ext cx="13412388" cy="1290862"/>
          </a:xfrm>
        </p:spPr>
        <p:txBody>
          <a:bodyPr/>
          <a:lstStyle>
            <a:lvl1pPr>
              <a:defRPr sz="9600" b="1" i="0" spc="600">
                <a:latin typeface="Franklin Gothic Heavy" panose="020B0603020102020204" pitchFamily="34" charset="0"/>
              </a:defRPr>
            </a:lvl1pPr>
          </a:lstStyle>
          <a:p>
            <a:pPr lvl="0"/>
            <a:r>
              <a:rPr lang="en-US" dirty="0"/>
              <a:t>MAIN TITLE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DDE1F681-71B3-0383-7E35-9EE20143DA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5616" y="5495752"/>
            <a:ext cx="13412389" cy="1262638"/>
          </a:xfrm>
        </p:spPr>
        <p:txBody>
          <a:bodyPr/>
          <a:lstStyle>
            <a:lvl1pPr>
              <a:defRPr sz="9600" b="1" i="0" spc="600">
                <a:latin typeface="Franklin Gothic Heavy" panose="020B0603020102020204" pitchFamily="34" charset="0"/>
              </a:defRPr>
            </a:lvl1pPr>
          </a:lstStyle>
          <a:p>
            <a:pPr lvl="0"/>
            <a:r>
              <a:rPr lang="en-US" dirty="0"/>
              <a:t>SECOND LINE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2BB37E59-4869-21B8-3FF0-7F137AA4C1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54667" y="7093166"/>
            <a:ext cx="9792977" cy="615553"/>
          </a:xfrm>
        </p:spPr>
        <p:txBody>
          <a:bodyPr/>
          <a:lstStyle>
            <a:lvl1pPr>
              <a:defRPr sz="2000" i="1" spc="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SUBTITLE OR FURTHER DESCRIPTION, AS NECESSARY – CAN BE MULTIPLE LINES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>
            <a:extLst>
              <a:ext uri="{FF2B5EF4-FFF2-40B4-BE49-F238E27FC236}">
                <a16:creationId xmlns:a16="http://schemas.microsoft.com/office/drawing/2014/main" id="{F2769902-69A7-A205-E74A-753A1D6EF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523544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60D13CAA-269E-BCA0-89F7-DE68189AB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9477414" y="10754993"/>
            <a:ext cx="361950" cy="72519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>
            <a:lvl1pPr>
              <a:defRPr>
                <a:solidFill>
                  <a:srgbClr val="0021A5"/>
                </a:solidFill>
              </a:defRPr>
            </a:lvl1pPr>
          </a:lstStyle>
          <a:p>
            <a:pPr marL="38100">
              <a:spcBef>
                <a:spcPts val="434"/>
              </a:spcBef>
            </a:pPr>
            <a:fld id="{81D60167-4931-47E6-BA6A-407CBD079E47}" type="slidenum">
              <a:rPr lang="en-US" spc="20" smtClean="0"/>
              <a:pPr marL="38100">
                <a:spcBef>
                  <a:spcPts val="434"/>
                </a:spcBef>
              </a:pPr>
              <a:t>‹#›</a:t>
            </a:fld>
            <a:endParaRPr lang="en-US" spc="20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55BAE11-342B-DD81-5BFF-A075E2E510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9679" y="3216275"/>
            <a:ext cx="6381748" cy="761747"/>
          </a:xfrm>
        </p:spPr>
        <p:txBody>
          <a:bodyPr/>
          <a:lstStyle>
            <a:lvl1pPr>
              <a:defRPr b="1" i="0">
                <a:solidFill>
                  <a:srgbClr val="FA4616"/>
                </a:solidFill>
                <a:latin typeface="Franklin Gothic Demi" panose="020B0603020102020204" pitchFamily="34" charset="0"/>
              </a:defRPr>
            </a:lvl1pPr>
          </a:lstStyle>
          <a:p>
            <a:pPr lvl="0"/>
            <a:r>
              <a:rPr lang="en-US" dirty="0"/>
              <a:t>Section Header Here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576F17F3-E407-DE1F-EBE7-EDBF241BD1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050" y="4338881"/>
            <a:ext cx="8458200" cy="615553"/>
          </a:xfrm>
        </p:spPr>
        <p:txBody>
          <a:bodyPr/>
          <a:lstStyle>
            <a:lvl1pPr>
              <a:defRPr sz="4000"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2F31238E-B551-B50A-94A2-A99B9C627B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36793" y="4338881"/>
            <a:ext cx="8458200" cy="615553"/>
          </a:xfrm>
        </p:spPr>
        <p:txBody>
          <a:bodyPr/>
          <a:lstStyle>
            <a:lvl1pPr>
              <a:defRPr sz="4000"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496C8D-6B1C-34E1-A15F-2DB992064E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8050" y="958850"/>
            <a:ext cx="7924800" cy="1538883"/>
          </a:xfrm>
        </p:spPr>
        <p:txBody>
          <a:bodyPr/>
          <a:lstStyle>
            <a:lvl1pPr>
              <a:defRPr sz="5000" spc="300">
                <a:solidFill>
                  <a:srgbClr val="0021A5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SLIDE TILE </a:t>
            </a:r>
          </a:p>
          <a:p>
            <a:pPr lvl="0"/>
            <a:r>
              <a:rPr lang="en-US" dirty="0"/>
              <a:t>LINE TWO</a:t>
            </a:r>
          </a:p>
        </p:txBody>
      </p:sp>
    </p:spTree>
    <p:extLst>
      <p:ext uri="{BB962C8B-B14F-4D97-AF65-F5344CB8AC3E}">
        <p14:creationId xmlns:p14="http://schemas.microsoft.com/office/powerpoint/2010/main" val="120673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7">
            <a:extLst>
              <a:ext uri="{FF2B5EF4-FFF2-40B4-BE49-F238E27FC236}">
                <a16:creationId xmlns:a16="http://schemas.microsoft.com/office/drawing/2014/main" id="{7466F7D4-9D54-E713-0EC7-FF9F961CF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523544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949791A2-AE9B-E108-41B3-DBB3E59C2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9477414" y="10754993"/>
            <a:ext cx="361950" cy="72519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>
            <a:lvl1pPr>
              <a:defRPr>
                <a:solidFill>
                  <a:srgbClr val="0021A5"/>
                </a:solidFill>
              </a:defRPr>
            </a:lvl1pPr>
          </a:lstStyle>
          <a:p>
            <a:pPr marL="38100">
              <a:spcBef>
                <a:spcPts val="434"/>
              </a:spcBef>
            </a:pPr>
            <a:fld id="{81D60167-4931-47E6-BA6A-407CBD079E47}" type="slidenum">
              <a:rPr lang="en-US" spc="20" smtClean="0"/>
              <a:pPr marL="38100">
                <a:spcBef>
                  <a:spcPts val="434"/>
                </a:spcBef>
              </a:pPr>
              <a:t>‹#›</a:t>
            </a:fld>
            <a:endParaRPr lang="en-US" spc="20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73F575DB-8229-832C-4E57-77C1057327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9679" y="3216275"/>
            <a:ext cx="6381748" cy="761747"/>
          </a:xfrm>
        </p:spPr>
        <p:txBody>
          <a:bodyPr/>
          <a:lstStyle>
            <a:lvl1pPr>
              <a:defRPr b="1" i="0">
                <a:solidFill>
                  <a:srgbClr val="FA4616"/>
                </a:solidFill>
                <a:latin typeface="Franklin Gothic Demi" panose="020B0603020102020204" pitchFamily="34" charset="0"/>
              </a:defRPr>
            </a:lvl1pPr>
          </a:lstStyle>
          <a:p>
            <a:pPr lvl="0"/>
            <a:r>
              <a:rPr lang="en-US" dirty="0"/>
              <a:t>Section Header Here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0F018507-E09A-CED0-0C66-8E4EF471B0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050" y="4338881"/>
            <a:ext cx="8458200" cy="615553"/>
          </a:xfr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 sz="4000"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66F36521-5EBB-643F-37D3-61291D5239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36793" y="4338881"/>
            <a:ext cx="8458200" cy="615553"/>
          </a:xfrm>
        </p:spPr>
        <p:txBody>
          <a:bodyPr/>
          <a:lstStyle>
            <a:lvl1pPr marL="571500" indent="-571500">
              <a:buFont typeface="Arial" panose="020B0604020202020204" pitchFamily="34" charset="0"/>
              <a:buChar char="•"/>
              <a:defRPr sz="4000"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88DBDA7-E430-5E2B-58AE-6A6D8959A2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8050" y="958850"/>
            <a:ext cx="7924800" cy="1538883"/>
          </a:xfrm>
        </p:spPr>
        <p:txBody>
          <a:bodyPr/>
          <a:lstStyle>
            <a:lvl1pPr>
              <a:defRPr sz="5000" spc="300">
                <a:solidFill>
                  <a:srgbClr val="0021A5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SLIDE TILE </a:t>
            </a:r>
          </a:p>
          <a:p>
            <a:pPr lvl="0"/>
            <a:r>
              <a:rPr lang="en-US" dirty="0"/>
              <a:t>LINE TWO</a:t>
            </a:r>
          </a:p>
        </p:txBody>
      </p:sp>
    </p:spTree>
    <p:extLst>
      <p:ext uri="{BB962C8B-B14F-4D97-AF65-F5344CB8AC3E}">
        <p14:creationId xmlns:p14="http://schemas.microsoft.com/office/powerpoint/2010/main" val="135582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3">
            <a:extLst>
              <a:ext uri="{FF2B5EF4-FFF2-40B4-BE49-F238E27FC236}">
                <a16:creationId xmlns:a16="http://schemas.microsoft.com/office/drawing/2014/main" id="{DFF4CDB4-ACC4-18FF-D143-30AF54D38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2" y="-1170"/>
            <a:ext cx="20104098" cy="11308555"/>
          </a:xfrm>
          <a:prstGeom prst="rect">
            <a:avLst/>
          </a:prstGeom>
        </p:spPr>
      </p:pic>
      <p:sp>
        <p:nvSpPr>
          <p:cNvPr id="11" name="object 11">
            <a:extLst>
              <a:ext uri="{FF2B5EF4-FFF2-40B4-BE49-F238E27FC236}">
                <a16:creationId xmlns:a16="http://schemas.microsoft.com/office/drawing/2014/main" id="{5833F433-371A-F10F-9182-122867831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5787" y="6533832"/>
            <a:ext cx="6503034" cy="1591945"/>
          </a:xfrm>
          <a:custGeom>
            <a:avLst/>
            <a:gdLst/>
            <a:ahLst/>
            <a:cxnLst/>
            <a:rect l="l" t="t" r="r" b="b"/>
            <a:pathLst>
              <a:path w="6503034" h="1591945">
                <a:moveTo>
                  <a:pt x="795787" y="0"/>
                </a:moveTo>
                <a:lnTo>
                  <a:pt x="747309" y="1452"/>
                </a:lnTo>
                <a:lnTo>
                  <a:pt x="699600" y="5753"/>
                </a:lnTo>
                <a:lnTo>
                  <a:pt x="652742" y="12821"/>
                </a:lnTo>
                <a:lnTo>
                  <a:pt x="606819" y="22571"/>
                </a:lnTo>
                <a:lnTo>
                  <a:pt x="561913" y="34920"/>
                </a:lnTo>
                <a:lnTo>
                  <a:pt x="518109" y="49786"/>
                </a:lnTo>
                <a:lnTo>
                  <a:pt x="475490" y="67084"/>
                </a:lnTo>
                <a:lnTo>
                  <a:pt x="434137" y="86732"/>
                </a:lnTo>
                <a:lnTo>
                  <a:pt x="394136" y="108647"/>
                </a:lnTo>
                <a:lnTo>
                  <a:pt x="355569" y="132745"/>
                </a:lnTo>
                <a:lnTo>
                  <a:pt x="318519" y="158943"/>
                </a:lnTo>
                <a:lnTo>
                  <a:pt x="283070" y="187157"/>
                </a:lnTo>
                <a:lnTo>
                  <a:pt x="249304" y="217306"/>
                </a:lnTo>
                <a:lnTo>
                  <a:pt x="217306" y="249304"/>
                </a:lnTo>
                <a:lnTo>
                  <a:pt x="187157" y="283070"/>
                </a:lnTo>
                <a:lnTo>
                  <a:pt x="158943" y="318519"/>
                </a:lnTo>
                <a:lnTo>
                  <a:pt x="132745" y="355569"/>
                </a:lnTo>
                <a:lnTo>
                  <a:pt x="108647" y="394136"/>
                </a:lnTo>
                <a:lnTo>
                  <a:pt x="86732" y="434137"/>
                </a:lnTo>
                <a:lnTo>
                  <a:pt x="67084" y="475490"/>
                </a:lnTo>
                <a:lnTo>
                  <a:pt x="49786" y="518109"/>
                </a:lnTo>
                <a:lnTo>
                  <a:pt x="34920" y="561913"/>
                </a:lnTo>
                <a:lnTo>
                  <a:pt x="22571" y="606819"/>
                </a:lnTo>
                <a:lnTo>
                  <a:pt x="12821" y="652742"/>
                </a:lnTo>
                <a:lnTo>
                  <a:pt x="5753" y="699600"/>
                </a:lnTo>
                <a:lnTo>
                  <a:pt x="1452" y="747309"/>
                </a:lnTo>
                <a:lnTo>
                  <a:pt x="0" y="795787"/>
                </a:lnTo>
                <a:lnTo>
                  <a:pt x="1452" y="844264"/>
                </a:lnTo>
                <a:lnTo>
                  <a:pt x="5753" y="891974"/>
                </a:lnTo>
                <a:lnTo>
                  <a:pt x="12821" y="938832"/>
                </a:lnTo>
                <a:lnTo>
                  <a:pt x="22571" y="984755"/>
                </a:lnTo>
                <a:lnTo>
                  <a:pt x="34920" y="1029660"/>
                </a:lnTo>
                <a:lnTo>
                  <a:pt x="49786" y="1073464"/>
                </a:lnTo>
                <a:lnTo>
                  <a:pt x="67084" y="1116084"/>
                </a:lnTo>
                <a:lnTo>
                  <a:pt x="86732" y="1157436"/>
                </a:lnTo>
                <a:lnTo>
                  <a:pt x="108647" y="1197438"/>
                </a:lnTo>
                <a:lnTo>
                  <a:pt x="132745" y="1236005"/>
                </a:lnTo>
                <a:lnTo>
                  <a:pt x="158943" y="1273055"/>
                </a:lnTo>
                <a:lnTo>
                  <a:pt x="187157" y="1308504"/>
                </a:lnTo>
                <a:lnTo>
                  <a:pt x="217306" y="1342269"/>
                </a:lnTo>
                <a:lnTo>
                  <a:pt x="249304" y="1374268"/>
                </a:lnTo>
                <a:lnTo>
                  <a:pt x="283070" y="1404416"/>
                </a:lnTo>
                <a:lnTo>
                  <a:pt x="318519" y="1432631"/>
                </a:lnTo>
                <a:lnTo>
                  <a:pt x="355569" y="1458829"/>
                </a:lnTo>
                <a:lnTo>
                  <a:pt x="394136" y="1482927"/>
                </a:lnTo>
                <a:lnTo>
                  <a:pt x="434137" y="1504841"/>
                </a:lnTo>
                <a:lnTo>
                  <a:pt x="475490" y="1524490"/>
                </a:lnTo>
                <a:lnTo>
                  <a:pt x="518109" y="1541788"/>
                </a:lnTo>
                <a:lnTo>
                  <a:pt x="561913" y="1556654"/>
                </a:lnTo>
                <a:lnTo>
                  <a:pt x="606819" y="1569003"/>
                </a:lnTo>
                <a:lnTo>
                  <a:pt x="652742" y="1578753"/>
                </a:lnTo>
                <a:lnTo>
                  <a:pt x="699600" y="1585820"/>
                </a:lnTo>
                <a:lnTo>
                  <a:pt x="747309" y="1590122"/>
                </a:lnTo>
                <a:lnTo>
                  <a:pt x="795787" y="1591574"/>
                </a:lnTo>
                <a:lnTo>
                  <a:pt x="5706632" y="1591574"/>
                </a:lnTo>
                <a:lnTo>
                  <a:pt x="5755110" y="1590122"/>
                </a:lnTo>
                <a:lnTo>
                  <a:pt x="5802819" y="1585820"/>
                </a:lnTo>
                <a:lnTo>
                  <a:pt x="5849677" y="1578753"/>
                </a:lnTo>
                <a:lnTo>
                  <a:pt x="5895600" y="1569003"/>
                </a:lnTo>
                <a:lnTo>
                  <a:pt x="5940505" y="1556654"/>
                </a:lnTo>
                <a:lnTo>
                  <a:pt x="5984310" y="1541788"/>
                </a:lnTo>
                <a:lnTo>
                  <a:pt x="6026929" y="1524490"/>
                </a:lnTo>
                <a:lnTo>
                  <a:pt x="6068281" y="1504841"/>
                </a:lnTo>
                <a:lnTo>
                  <a:pt x="6108283" y="1482927"/>
                </a:lnTo>
                <a:lnTo>
                  <a:pt x="6146850" y="1458829"/>
                </a:lnTo>
                <a:lnTo>
                  <a:pt x="6183900" y="1432631"/>
                </a:lnTo>
                <a:lnTo>
                  <a:pt x="6219349" y="1404416"/>
                </a:lnTo>
                <a:lnTo>
                  <a:pt x="6253115" y="1374268"/>
                </a:lnTo>
                <a:lnTo>
                  <a:pt x="6285113" y="1342269"/>
                </a:lnTo>
                <a:lnTo>
                  <a:pt x="6315261" y="1308504"/>
                </a:lnTo>
                <a:lnTo>
                  <a:pt x="6343476" y="1273055"/>
                </a:lnTo>
                <a:lnTo>
                  <a:pt x="6369674" y="1236005"/>
                </a:lnTo>
                <a:lnTo>
                  <a:pt x="6393772" y="1197438"/>
                </a:lnTo>
                <a:lnTo>
                  <a:pt x="6415687" y="1157436"/>
                </a:lnTo>
                <a:lnTo>
                  <a:pt x="6435335" y="1116084"/>
                </a:lnTo>
                <a:lnTo>
                  <a:pt x="6452633" y="1073464"/>
                </a:lnTo>
                <a:lnTo>
                  <a:pt x="6467499" y="1029660"/>
                </a:lnTo>
                <a:lnTo>
                  <a:pt x="6479848" y="984755"/>
                </a:lnTo>
                <a:lnTo>
                  <a:pt x="6489598" y="938832"/>
                </a:lnTo>
                <a:lnTo>
                  <a:pt x="6496666" y="891974"/>
                </a:lnTo>
                <a:lnTo>
                  <a:pt x="6500967" y="844264"/>
                </a:lnTo>
                <a:lnTo>
                  <a:pt x="6502419" y="795787"/>
                </a:lnTo>
                <a:lnTo>
                  <a:pt x="6500967" y="747309"/>
                </a:lnTo>
                <a:lnTo>
                  <a:pt x="6496666" y="699600"/>
                </a:lnTo>
                <a:lnTo>
                  <a:pt x="6489598" y="652742"/>
                </a:lnTo>
                <a:lnTo>
                  <a:pt x="6479848" y="606819"/>
                </a:lnTo>
                <a:lnTo>
                  <a:pt x="6467499" y="561913"/>
                </a:lnTo>
                <a:lnTo>
                  <a:pt x="6452633" y="518109"/>
                </a:lnTo>
                <a:lnTo>
                  <a:pt x="6435335" y="475490"/>
                </a:lnTo>
                <a:lnTo>
                  <a:pt x="6415687" y="434137"/>
                </a:lnTo>
                <a:lnTo>
                  <a:pt x="6393772" y="394136"/>
                </a:lnTo>
                <a:lnTo>
                  <a:pt x="6369674" y="355569"/>
                </a:lnTo>
                <a:lnTo>
                  <a:pt x="6343476" y="318519"/>
                </a:lnTo>
                <a:lnTo>
                  <a:pt x="6315261" y="283070"/>
                </a:lnTo>
                <a:lnTo>
                  <a:pt x="6285113" y="249304"/>
                </a:lnTo>
                <a:lnTo>
                  <a:pt x="6253115" y="217306"/>
                </a:lnTo>
                <a:lnTo>
                  <a:pt x="6219349" y="187157"/>
                </a:lnTo>
                <a:lnTo>
                  <a:pt x="6183900" y="158943"/>
                </a:lnTo>
                <a:lnTo>
                  <a:pt x="6146850" y="132745"/>
                </a:lnTo>
                <a:lnTo>
                  <a:pt x="6108283" y="108647"/>
                </a:lnTo>
                <a:lnTo>
                  <a:pt x="6068281" y="86732"/>
                </a:lnTo>
                <a:lnTo>
                  <a:pt x="6026929" y="67084"/>
                </a:lnTo>
                <a:lnTo>
                  <a:pt x="5984310" y="49786"/>
                </a:lnTo>
                <a:lnTo>
                  <a:pt x="5940505" y="34920"/>
                </a:lnTo>
                <a:lnTo>
                  <a:pt x="5895600" y="22571"/>
                </a:lnTo>
                <a:lnTo>
                  <a:pt x="5849677" y="12821"/>
                </a:lnTo>
                <a:lnTo>
                  <a:pt x="5802819" y="5753"/>
                </a:lnTo>
                <a:lnTo>
                  <a:pt x="5755110" y="1452"/>
                </a:lnTo>
                <a:lnTo>
                  <a:pt x="5706632" y="0"/>
                </a:lnTo>
                <a:lnTo>
                  <a:pt x="795787" y="0"/>
                </a:lnTo>
                <a:close/>
              </a:path>
            </a:pathLst>
          </a:custGeom>
          <a:ln w="20941">
            <a:solidFill>
              <a:srgbClr val="0021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BF37CD21-B3C1-4219-AC7B-7AFF43677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08677" y="7329619"/>
            <a:ext cx="1866264" cy="0"/>
          </a:xfrm>
          <a:custGeom>
            <a:avLst/>
            <a:gdLst/>
            <a:ahLst/>
            <a:cxnLst/>
            <a:rect l="l" t="t" r="r" b="b"/>
            <a:pathLst>
              <a:path w="1866265">
                <a:moveTo>
                  <a:pt x="0" y="0"/>
                </a:moveTo>
                <a:lnTo>
                  <a:pt x="1866215" y="0"/>
                </a:lnTo>
              </a:path>
            </a:pathLst>
          </a:custGeom>
          <a:ln w="20941">
            <a:solidFill>
              <a:srgbClr val="0021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F834F638-D700-FA71-D910-6AFCC360D639}"/>
              </a:ext>
            </a:extLst>
          </p:cNvPr>
          <p:cNvSpPr/>
          <p:nvPr userDrawn="1"/>
        </p:nvSpPr>
        <p:spPr>
          <a:xfrm>
            <a:off x="9156203" y="7268731"/>
            <a:ext cx="66040" cy="121920"/>
          </a:xfrm>
          <a:custGeom>
            <a:avLst/>
            <a:gdLst/>
            <a:ahLst/>
            <a:cxnLst/>
            <a:rect l="l" t="t" r="r" b="b"/>
            <a:pathLst>
              <a:path w="66040" h="121920">
                <a:moveTo>
                  <a:pt x="0" y="0"/>
                </a:moveTo>
                <a:lnTo>
                  <a:pt x="0" y="121776"/>
                </a:lnTo>
                <a:lnTo>
                  <a:pt x="65484" y="60888"/>
                </a:lnTo>
                <a:lnTo>
                  <a:pt x="0" y="0"/>
                </a:lnTo>
                <a:close/>
              </a:path>
            </a:pathLst>
          </a:custGeom>
          <a:solidFill>
            <a:srgbClr val="004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Picture 26" descr="UF/IFAS logo.">
            <a:extLst>
              <a:ext uri="{FF2B5EF4-FFF2-40B4-BE49-F238E27FC236}">
                <a16:creationId xmlns:a16="http://schemas.microsoft.com/office/drawing/2014/main" id="{D46E66FD-A8E0-3B04-6538-2B3728F969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00" y="998627"/>
            <a:ext cx="2654300" cy="876300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01BE9F2-2C03-650B-2EFA-738AD30AA8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7100" y="3775960"/>
            <a:ext cx="8415608" cy="2539157"/>
          </a:xfrm>
        </p:spPr>
        <p:txBody>
          <a:bodyPr/>
          <a:lstStyle>
            <a:lvl1pPr>
              <a:lnSpc>
                <a:spcPts val="6600"/>
              </a:lnSpc>
              <a:defRPr sz="7000" b="1" i="0" spc="600">
                <a:latin typeface="Franklin Gothic Heavy" panose="020B0603020102020204" pitchFamily="34" charset="0"/>
              </a:defRPr>
            </a:lvl1pPr>
          </a:lstStyle>
          <a:p>
            <a:pPr lvl="0"/>
            <a:r>
              <a:rPr lang="en-US" dirty="0"/>
              <a:t>MAIN TITLE</a:t>
            </a:r>
          </a:p>
          <a:p>
            <a:pPr lvl="0"/>
            <a:r>
              <a:rPr lang="en-US" dirty="0"/>
              <a:t>SECOND LINE</a:t>
            </a:r>
          </a:p>
          <a:p>
            <a:pPr lvl="0"/>
            <a:r>
              <a:rPr lang="en-US" dirty="0"/>
              <a:t>THIRD LINE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060DF1C-EE11-BE6C-9FB6-97B5AEBE49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3508" y="6867954"/>
            <a:ext cx="5638800" cy="923330"/>
          </a:xfrm>
        </p:spPr>
        <p:txBody>
          <a:bodyPr/>
          <a:lstStyle>
            <a:lvl1pPr>
              <a:defRPr sz="2000" b="1" i="0" spc="600">
                <a:solidFill>
                  <a:srgbClr val="0021A5"/>
                </a:solidFill>
                <a:latin typeface="Franklin Gothic Demi" panose="020B0603020102020204" pitchFamily="34" charset="0"/>
              </a:defRPr>
            </a:lvl1pPr>
          </a:lstStyle>
          <a:p>
            <a:pPr lvl="0"/>
            <a:r>
              <a:rPr lang="en-US" dirty="0"/>
              <a:t>SUBTITLE OR FURTHER DESCRIPTION, AS NECESSARY – CAN BE MULTIPLE LINES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B5205A-AC2E-E36D-2A8C-1B66C87E8C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7099" y="9702654"/>
            <a:ext cx="4280551" cy="369332"/>
          </a:xfrm>
        </p:spPr>
        <p:txBody>
          <a:bodyPr/>
          <a:lstStyle>
            <a:lvl1pPr>
              <a:defRPr sz="2400" i="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MONTH DD, YEAR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8CE0DA-47EA-8601-D2A6-7FB756C4EE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0450" y="10113145"/>
            <a:ext cx="7772400" cy="307777"/>
          </a:xfrm>
        </p:spPr>
        <p:txBody>
          <a:bodyPr/>
          <a:lstStyle>
            <a:lvl1pPr>
              <a:defRPr sz="2000" i="1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PRESENTED BY NAME</a:t>
            </a:r>
          </a:p>
        </p:txBody>
      </p:sp>
      <p:sp>
        <p:nvSpPr>
          <p:cNvPr id="3" name="Picture Placeholder 2" descr="Placed alt text for photo here.">
            <a:extLst>
              <a:ext uri="{FF2B5EF4-FFF2-40B4-BE49-F238E27FC236}">
                <a16:creationId xmlns:a16="http://schemas.microsoft.com/office/drawing/2014/main" id="{B404D34E-5CEA-E2DB-1AB6-67660A8FAA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499725" y="942975"/>
            <a:ext cx="8543925" cy="9477947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64EE21-A22A-47BE-D592-1F8813180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20104100" cy="11308556"/>
          </a:xfrm>
          <a:prstGeom prst="rect">
            <a:avLst/>
          </a:prstGeom>
        </p:spPr>
      </p:pic>
      <p:sp>
        <p:nvSpPr>
          <p:cNvPr id="2" name="object 32">
            <a:extLst>
              <a:ext uri="{FF2B5EF4-FFF2-40B4-BE49-F238E27FC236}">
                <a16:creationId xmlns:a16="http://schemas.microsoft.com/office/drawing/2014/main" id="{78D6098C-80BC-4D87-E6CF-B3D94FF143BB}"/>
              </a:ext>
            </a:extLst>
          </p:cNvPr>
          <p:cNvSpPr txBox="1"/>
          <p:nvPr userDrawn="1"/>
        </p:nvSpPr>
        <p:spPr>
          <a:xfrm>
            <a:off x="19566225" y="10754993"/>
            <a:ext cx="274955" cy="2984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34"/>
              </a:spcBef>
            </a:pPr>
            <a:fld id="{81D60167-4931-47E6-BA6A-407CBD079E47}" type="slidenum">
              <a:rPr sz="1450" b="1" spc="30" dirty="0">
                <a:solidFill>
                  <a:srgbClr val="FFFFFF"/>
                </a:solidFill>
                <a:latin typeface="Obviously-WideSemi"/>
                <a:cs typeface="Obviously-WideSemi"/>
              </a:rPr>
              <a:t>‹#›</a:t>
            </a:fld>
            <a:endParaRPr sz="1450" dirty="0">
              <a:latin typeface="Obviously-WideSemi"/>
              <a:cs typeface="Obviously-WideSem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One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C0B8CC09-C74D-DB14-2D53-624DBCBC3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"/>
            <a:ext cx="20104100" cy="11308556"/>
          </a:xfrm>
          <a:prstGeom prst="rect">
            <a:avLst/>
          </a:prstGeom>
        </p:spPr>
      </p:pic>
      <p:grpSp>
        <p:nvGrpSpPr>
          <p:cNvPr id="11" name="object 5">
            <a:extLst>
              <a:ext uri="{FF2B5EF4-FFF2-40B4-BE49-F238E27FC236}">
                <a16:creationId xmlns:a16="http://schemas.microsoft.com/office/drawing/2014/main" id="{509C9DAE-8A61-8738-947D-B32B0A28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8025" y="4080689"/>
            <a:ext cx="19619509" cy="3664909"/>
            <a:chOff x="240378" y="4083645"/>
            <a:chExt cx="19619509" cy="3664909"/>
          </a:xfrm>
        </p:grpSpPr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DE035ED1-950B-53B6-33B1-7BA2DDFD5D5E}"/>
                </a:ext>
              </a:extLst>
            </p:cNvPr>
            <p:cNvSpPr/>
            <p:nvPr/>
          </p:nvSpPr>
          <p:spPr>
            <a:xfrm>
              <a:off x="624383" y="5628289"/>
              <a:ext cx="0" cy="1638935"/>
            </a:xfrm>
            <a:custGeom>
              <a:avLst/>
              <a:gdLst/>
              <a:ahLst/>
              <a:cxnLst/>
              <a:rect l="l" t="t" r="r" b="b"/>
              <a:pathLst>
                <a:path h="1638934">
                  <a:moveTo>
                    <a:pt x="0" y="1638505"/>
                  </a:moveTo>
                  <a:lnTo>
                    <a:pt x="0" y="0"/>
                  </a:lnTo>
                </a:path>
              </a:pathLst>
            </a:custGeom>
            <a:ln w="38700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A9FFD11D-9E31-6D71-286F-959A6848C2F5}"/>
                </a:ext>
              </a:extLst>
            </p:cNvPr>
            <p:cNvSpPr/>
            <p:nvPr/>
          </p:nvSpPr>
          <p:spPr>
            <a:xfrm>
              <a:off x="5883289" y="5628293"/>
              <a:ext cx="0" cy="1161415"/>
            </a:xfrm>
            <a:custGeom>
              <a:avLst/>
              <a:gdLst/>
              <a:ahLst/>
              <a:cxnLst/>
              <a:rect l="l" t="t" r="r" b="b"/>
              <a:pathLst>
                <a:path h="1161415">
                  <a:moveTo>
                    <a:pt x="0" y="1161388"/>
                  </a:moveTo>
                  <a:lnTo>
                    <a:pt x="0" y="0"/>
                  </a:lnTo>
                </a:path>
              </a:pathLst>
            </a:custGeom>
            <a:ln w="3750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399A03D7-BD79-2186-4CF3-AEB74BC6B308}"/>
                </a:ext>
              </a:extLst>
            </p:cNvPr>
            <p:cNvSpPr/>
            <p:nvPr/>
          </p:nvSpPr>
          <p:spPr>
            <a:xfrm>
              <a:off x="6314331" y="5628289"/>
              <a:ext cx="0" cy="1743710"/>
            </a:xfrm>
            <a:custGeom>
              <a:avLst/>
              <a:gdLst/>
              <a:ahLst/>
              <a:cxnLst/>
              <a:rect l="l" t="t" r="r" b="b"/>
              <a:pathLst>
                <a:path h="1743709">
                  <a:moveTo>
                    <a:pt x="0" y="1743213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00674FDD-022E-F7CF-F13B-0657920EC247}"/>
                </a:ext>
              </a:extLst>
            </p:cNvPr>
            <p:cNvSpPr/>
            <p:nvPr/>
          </p:nvSpPr>
          <p:spPr>
            <a:xfrm>
              <a:off x="18261610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A97FFA4D-68AA-7908-6107-9787BCADA4E9}"/>
                </a:ext>
              </a:extLst>
            </p:cNvPr>
            <p:cNvSpPr/>
            <p:nvPr/>
          </p:nvSpPr>
          <p:spPr>
            <a:xfrm>
              <a:off x="13788576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393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2">
              <a:extLst>
                <a:ext uri="{FF2B5EF4-FFF2-40B4-BE49-F238E27FC236}">
                  <a16:creationId xmlns:a16="http://schemas.microsoft.com/office/drawing/2014/main" id="{D6E6A209-90D4-4299-43DC-83E57731D97D}"/>
                </a:ext>
              </a:extLst>
            </p:cNvPr>
            <p:cNvSpPr/>
            <p:nvPr/>
          </p:nvSpPr>
          <p:spPr>
            <a:xfrm>
              <a:off x="19723173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393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3">
              <a:extLst>
                <a:ext uri="{FF2B5EF4-FFF2-40B4-BE49-F238E27FC236}">
                  <a16:creationId xmlns:a16="http://schemas.microsoft.com/office/drawing/2014/main" id="{2A5EDAF0-51E0-DD71-F48D-7F0AF3B36D55}"/>
                </a:ext>
              </a:extLst>
            </p:cNvPr>
            <p:cNvSpPr/>
            <p:nvPr/>
          </p:nvSpPr>
          <p:spPr>
            <a:xfrm>
              <a:off x="14830765" y="5664881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8460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4">
              <a:extLst>
                <a:ext uri="{FF2B5EF4-FFF2-40B4-BE49-F238E27FC236}">
                  <a16:creationId xmlns:a16="http://schemas.microsoft.com/office/drawing/2014/main" id="{457B9541-550B-76FA-C376-63F8D5AF5614}"/>
                </a:ext>
              </a:extLst>
            </p:cNvPr>
            <p:cNvSpPr/>
            <p:nvPr/>
          </p:nvSpPr>
          <p:spPr>
            <a:xfrm>
              <a:off x="16253153" y="5628289"/>
              <a:ext cx="0" cy="2120265"/>
            </a:xfrm>
            <a:custGeom>
              <a:avLst/>
              <a:gdLst/>
              <a:ahLst/>
              <a:cxnLst/>
              <a:rect l="l" t="t" r="r" b="b"/>
              <a:pathLst>
                <a:path h="2120265">
                  <a:moveTo>
                    <a:pt x="0" y="2120165"/>
                  </a:moveTo>
                  <a:lnTo>
                    <a:pt x="0" y="0"/>
                  </a:lnTo>
                </a:path>
              </a:pathLst>
            </a:custGeom>
            <a:ln w="1369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5">
              <a:extLst>
                <a:ext uri="{FF2B5EF4-FFF2-40B4-BE49-F238E27FC236}">
                  <a16:creationId xmlns:a16="http://schemas.microsoft.com/office/drawing/2014/main" id="{EFD32A45-637B-9FE7-D63D-7F2E20469495}"/>
                </a:ext>
              </a:extLst>
            </p:cNvPr>
            <p:cNvSpPr/>
            <p:nvPr/>
          </p:nvSpPr>
          <p:spPr>
            <a:xfrm>
              <a:off x="14198365" y="5628289"/>
              <a:ext cx="0" cy="1638935"/>
            </a:xfrm>
            <a:custGeom>
              <a:avLst/>
              <a:gdLst/>
              <a:ahLst/>
              <a:cxnLst/>
              <a:rect l="l" t="t" r="r" b="b"/>
              <a:pathLst>
                <a:path h="1638934">
                  <a:moveTo>
                    <a:pt x="0" y="1638505"/>
                  </a:moveTo>
                  <a:lnTo>
                    <a:pt x="0" y="0"/>
                  </a:lnTo>
                </a:path>
              </a:pathLst>
            </a:custGeom>
            <a:ln w="1369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6">
              <a:extLst>
                <a:ext uri="{FF2B5EF4-FFF2-40B4-BE49-F238E27FC236}">
                  <a16:creationId xmlns:a16="http://schemas.microsoft.com/office/drawing/2014/main" id="{8F93D348-597C-D224-F1C1-70DD0999EB1E}"/>
                </a:ext>
              </a:extLst>
            </p:cNvPr>
            <p:cNvSpPr/>
            <p:nvPr/>
          </p:nvSpPr>
          <p:spPr>
            <a:xfrm>
              <a:off x="17238634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7737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7">
              <a:extLst>
                <a:ext uri="{FF2B5EF4-FFF2-40B4-BE49-F238E27FC236}">
                  <a16:creationId xmlns:a16="http://schemas.microsoft.com/office/drawing/2014/main" id="{403AF111-0EF8-C253-4D5E-AF5B7E62383C}"/>
                </a:ext>
              </a:extLst>
            </p:cNvPr>
            <p:cNvSpPr/>
            <p:nvPr/>
          </p:nvSpPr>
          <p:spPr>
            <a:xfrm>
              <a:off x="17336739" y="4738307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750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8">
              <a:extLst>
                <a:ext uri="{FF2B5EF4-FFF2-40B4-BE49-F238E27FC236}">
                  <a16:creationId xmlns:a16="http://schemas.microsoft.com/office/drawing/2014/main" id="{1DBD892B-E6D3-3DAF-C8C2-4E1DF6235B2E}"/>
                </a:ext>
              </a:extLst>
            </p:cNvPr>
            <p:cNvSpPr/>
            <p:nvPr/>
          </p:nvSpPr>
          <p:spPr>
            <a:xfrm>
              <a:off x="16334886" y="4083645"/>
              <a:ext cx="0" cy="1825625"/>
            </a:xfrm>
            <a:custGeom>
              <a:avLst/>
              <a:gdLst/>
              <a:ahLst/>
              <a:cxnLst/>
              <a:rect l="l" t="t" r="r" b="b"/>
              <a:pathLst>
                <a:path h="1825625">
                  <a:moveTo>
                    <a:pt x="0" y="1825002"/>
                  </a:moveTo>
                  <a:lnTo>
                    <a:pt x="0" y="0"/>
                  </a:lnTo>
                </a:path>
              </a:pathLst>
            </a:custGeom>
            <a:ln w="3274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9">
              <a:extLst>
                <a:ext uri="{FF2B5EF4-FFF2-40B4-BE49-F238E27FC236}">
                  <a16:creationId xmlns:a16="http://schemas.microsoft.com/office/drawing/2014/main" id="{2320DFA2-7E5B-A4E4-6B0B-33DA8DCEF78F}"/>
                </a:ext>
              </a:extLst>
            </p:cNvPr>
            <p:cNvSpPr/>
            <p:nvPr/>
          </p:nvSpPr>
          <p:spPr>
            <a:xfrm>
              <a:off x="15884107" y="5422101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274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0">
              <a:extLst>
                <a:ext uri="{FF2B5EF4-FFF2-40B4-BE49-F238E27FC236}">
                  <a16:creationId xmlns:a16="http://schemas.microsoft.com/office/drawing/2014/main" id="{975F190C-F9C4-D244-D70B-ECBD2D7141E9}"/>
                </a:ext>
              </a:extLst>
            </p:cNvPr>
            <p:cNvSpPr/>
            <p:nvPr/>
          </p:nvSpPr>
          <p:spPr>
            <a:xfrm>
              <a:off x="14896851" y="4483837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26794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1">
              <a:extLst>
                <a:ext uri="{FF2B5EF4-FFF2-40B4-BE49-F238E27FC236}">
                  <a16:creationId xmlns:a16="http://schemas.microsoft.com/office/drawing/2014/main" id="{E7E697A1-764A-E324-7576-CE5C3E3C4AF8}"/>
                </a:ext>
              </a:extLst>
            </p:cNvPr>
            <p:cNvSpPr/>
            <p:nvPr/>
          </p:nvSpPr>
          <p:spPr>
            <a:xfrm>
              <a:off x="13823475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250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2">
              <a:extLst>
                <a:ext uri="{FF2B5EF4-FFF2-40B4-BE49-F238E27FC236}">
                  <a16:creationId xmlns:a16="http://schemas.microsoft.com/office/drawing/2014/main" id="{A47FE493-07DD-4C0E-3B75-2A410985618C}"/>
                </a:ext>
              </a:extLst>
            </p:cNvPr>
            <p:cNvSpPr/>
            <p:nvPr/>
          </p:nvSpPr>
          <p:spPr>
            <a:xfrm>
              <a:off x="19859887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250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3">
              <a:extLst>
                <a:ext uri="{FF2B5EF4-FFF2-40B4-BE49-F238E27FC236}">
                  <a16:creationId xmlns:a16="http://schemas.microsoft.com/office/drawing/2014/main" id="{6BBD7D59-ED54-0805-DDA3-EE259C22335A}"/>
                </a:ext>
              </a:extLst>
            </p:cNvPr>
            <p:cNvSpPr/>
            <p:nvPr/>
          </p:nvSpPr>
          <p:spPr>
            <a:xfrm>
              <a:off x="6366464" y="4738306"/>
              <a:ext cx="0" cy="1170940"/>
            </a:xfrm>
            <a:custGeom>
              <a:avLst/>
              <a:gdLst/>
              <a:ahLst/>
              <a:cxnLst/>
              <a:rect l="l" t="t" r="r" b="b"/>
              <a:pathLst>
                <a:path h="1170939">
                  <a:moveTo>
                    <a:pt x="0" y="1170341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4">
              <a:extLst>
                <a:ext uri="{FF2B5EF4-FFF2-40B4-BE49-F238E27FC236}">
                  <a16:creationId xmlns:a16="http://schemas.microsoft.com/office/drawing/2014/main" id="{F1BBE087-C1B5-DF2F-B959-90558FF19F7B}"/>
                </a:ext>
              </a:extLst>
            </p:cNvPr>
            <p:cNvSpPr/>
            <p:nvPr/>
          </p:nvSpPr>
          <p:spPr>
            <a:xfrm>
              <a:off x="18313743" y="4270142"/>
              <a:ext cx="0" cy="1638935"/>
            </a:xfrm>
            <a:custGeom>
              <a:avLst/>
              <a:gdLst/>
              <a:ahLst/>
              <a:cxnLst/>
              <a:rect l="l" t="t" r="r" b="b"/>
              <a:pathLst>
                <a:path h="1638935">
                  <a:moveTo>
                    <a:pt x="0" y="1638505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5">
              <a:extLst>
                <a:ext uri="{FF2B5EF4-FFF2-40B4-BE49-F238E27FC236}">
                  <a16:creationId xmlns:a16="http://schemas.microsoft.com/office/drawing/2014/main" id="{952CD43E-1A73-E604-4B2F-304588ECEF1E}"/>
                </a:ext>
              </a:extLst>
            </p:cNvPr>
            <p:cNvSpPr/>
            <p:nvPr/>
          </p:nvSpPr>
          <p:spPr>
            <a:xfrm>
              <a:off x="240378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6">
              <a:extLst>
                <a:ext uri="{FF2B5EF4-FFF2-40B4-BE49-F238E27FC236}">
                  <a16:creationId xmlns:a16="http://schemas.microsoft.com/office/drawing/2014/main" id="{22EBB17B-A6FA-7DE1-2787-F5396FBC6A26}"/>
                </a:ext>
              </a:extLst>
            </p:cNvPr>
            <p:cNvSpPr/>
            <p:nvPr/>
          </p:nvSpPr>
          <p:spPr>
            <a:xfrm>
              <a:off x="240379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7">
              <a:extLst>
                <a:ext uri="{FF2B5EF4-FFF2-40B4-BE49-F238E27FC236}">
                  <a16:creationId xmlns:a16="http://schemas.microsoft.com/office/drawing/2014/main" id="{4AC5CDAD-D16E-2723-0439-C5B00D3DDC94}"/>
                </a:ext>
              </a:extLst>
            </p:cNvPr>
            <p:cNvSpPr/>
            <p:nvPr/>
          </p:nvSpPr>
          <p:spPr>
            <a:xfrm>
              <a:off x="5945333" y="4334946"/>
              <a:ext cx="0" cy="1574165"/>
            </a:xfrm>
            <a:custGeom>
              <a:avLst/>
              <a:gdLst/>
              <a:ahLst/>
              <a:cxnLst/>
              <a:rect l="l" t="t" r="r" b="b"/>
              <a:pathLst>
                <a:path h="1574164">
                  <a:moveTo>
                    <a:pt x="0" y="1573700"/>
                  </a:moveTo>
                  <a:lnTo>
                    <a:pt x="0" y="0"/>
                  </a:lnTo>
                </a:path>
              </a:pathLst>
            </a:custGeom>
            <a:ln w="8931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8">
              <a:extLst>
                <a:ext uri="{FF2B5EF4-FFF2-40B4-BE49-F238E27FC236}">
                  <a16:creationId xmlns:a16="http://schemas.microsoft.com/office/drawing/2014/main" id="{06F103DB-A389-62C7-56EE-29EA5BF435D5}"/>
                </a:ext>
              </a:extLst>
            </p:cNvPr>
            <p:cNvSpPr/>
            <p:nvPr/>
          </p:nvSpPr>
          <p:spPr>
            <a:xfrm>
              <a:off x="647602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7737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3945DFC3-4EE4-3206-CF08-CED5BEE5F2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4143" y="5572474"/>
            <a:ext cx="4572000" cy="369332"/>
          </a:xfrm>
        </p:spPr>
        <p:txBody>
          <a:bodyPr/>
          <a:lstStyle>
            <a:lvl1pPr algn="ctr">
              <a:defRPr sz="24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INTRODUCTION</a:t>
            </a:r>
          </a:p>
        </p:txBody>
      </p:sp>
      <p:sp>
        <p:nvSpPr>
          <p:cNvPr id="48" name="Picture Placeholder 47" descr="Placed alt text for photo here.">
            <a:extLst>
              <a:ext uri="{FF2B5EF4-FFF2-40B4-BE49-F238E27FC236}">
                <a16:creationId xmlns:a16="http://schemas.microsoft.com/office/drawing/2014/main" id="{C63B900A-8C84-D9DE-8535-08A4537B5E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1650" y="1804876"/>
            <a:ext cx="6410325" cy="7138097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93918D7-A0BA-918F-2D58-4B82C33D2A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8648" y="9023135"/>
            <a:ext cx="8686800" cy="492443"/>
          </a:xfrm>
        </p:spPr>
        <p:txBody>
          <a:bodyPr/>
          <a:lstStyle>
            <a:lvl1pPr algn="ctr">
              <a:defRPr sz="32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D92C8BCB-FB5F-1B2E-45C4-083859ECDA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13448" y="9593240"/>
            <a:ext cx="8077200" cy="369332"/>
          </a:xfrm>
        </p:spPr>
        <p:txBody>
          <a:bodyPr/>
          <a:lstStyle>
            <a:lvl1pPr algn="ctr">
              <a:defRPr sz="2400" spc="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Primary Title Line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E6D8635B-96A3-8179-F562-122F525E7E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9206" y="10042734"/>
            <a:ext cx="9085684" cy="307777"/>
          </a:xfrm>
        </p:spPr>
        <p:txBody>
          <a:bodyPr/>
          <a:lstStyle>
            <a:lvl1pPr algn="ctr">
              <a:defRPr sz="2000" b="0" spc="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SECOND TITLE LINE IF NEEDED</a:t>
            </a:r>
          </a:p>
        </p:txBody>
      </p:sp>
      <p:sp>
        <p:nvSpPr>
          <p:cNvPr id="51" name="object 32">
            <a:extLst>
              <a:ext uri="{FF2B5EF4-FFF2-40B4-BE49-F238E27FC236}">
                <a16:creationId xmlns:a16="http://schemas.microsoft.com/office/drawing/2014/main" id="{CD77EB5C-CDAC-E932-1055-175D30D5AB6E}"/>
              </a:ext>
            </a:extLst>
          </p:cNvPr>
          <p:cNvSpPr txBox="1"/>
          <p:nvPr userDrawn="1"/>
        </p:nvSpPr>
        <p:spPr>
          <a:xfrm>
            <a:off x="19566225" y="10754993"/>
            <a:ext cx="274955" cy="2984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34"/>
              </a:spcBef>
            </a:pPr>
            <a:fld id="{81D60167-4931-47E6-BA6A-407CBD079E47}" type="slidenum">
              <a:rPr sz="1450" b="1" spc="30" dirty="0">
                <a:solidFill>
                  <a:srgbClr val="FFFFFF"/>
                </a:solidFill>
                <a:latin typeface="Obviously-WideSemi"/>
                <a:cs typeface="Obviously-WideSemi"/>
              </a:rPr>
              <a:t>‹#›</a:t>
            </a:fld>
            <a:endParaRPr sz="1450" dirty="0">
              <a:latin typeface="Obviously-WideSemi"/>
              <a:cs typeface="Obviously-WideSem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Two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4A2B26AE-1680-0D12-9A29-E5FF33A21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grpSp>
        <p:nvGrpSpPr>
          <p:cNvPr id="44" name="object 5">
            <a:extLst>
              <a:ext uri="{FF2B5EF4-FFF2-40B4-BE49-F238E27FC236}">
                <a16:creationId xmlns:a16="http://schemas.microsoft.com/office/drawing/2014/main" id="{50CB8313-AAB6-6AB4-3E0F-42D2BA1BC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378" y="4483837"/>
            <a:ext cx="19200675" cy="2548833"/>
            <a:chOff x="240378" y="4483837"/>
            <a:chExt cx="19200675" cy="2548833"/>
          </a:xfrm>
        </p:grpSpPr>
        <p:sp>
          <p:nvSpPr>
            <p:cNvPr id="47" name="object 8">
              <a:extLst>
                <a:ext uri="{FF2B5EF4-FFF2-40B4-BE49-F238E27FC236}">
                  <a16:creationId xmlns:a16="http://schemas.microsoft.com/office/drawing/2014/main" id="{183FE35A-254F-5F47-407E-18309FA4D624}"/>
                </a:ext>
              </a:extLst>
            </p:cNvPr>
            <p:cNvSpPr/>
            <p:nvPr/>
          </p:nvSpPr>
          <p:spPr>
            <a:xfrm>
              <a:off x="624383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8700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9">
              <a:extLst>
                <a:ext uri="{FF2B5EF4-FFF2-40B4-BE49-F238E27FC236}">
                  <a16:creationId xmlns:a16="http://schemas.microsoft.com/office/drawing/2014/main" id="{67DE014D-E881-9AD9-802D-580DE770EA1A}"/>
                </a:ext>
              </a:extLst>
            </p:cNvPr>
            <p:cNvSpPr/>
            <p:nvPr/>
          </p:nvSpPr>
          <p:spPr>
            <a:xfrm>
              <a:off x="5883289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750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0">
              <a:extLst>
                <a:ext uri="{FF2B5EF4-FFF2-40B4-BE49-F238E27FC236}">
                  <a16:creationId xmlns:a16="http://schemas.microsoft.com/office/drawing/2014/main" id="{C5ED915C-1C00-5410-C1D4-425CB4F7E0C3}"/>
                </a:ext>
              </a:extLst>
            </p:cNvPr>
            <p:cNvSpPr/>
            <p:nvPr/>
          </p:nvSpPr>
          <p:spPr>
            <a:xfrm>
              <a:off x="6314331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1">
              <a:extLst>
                <a:ext uri="{FF2B5EF4-FFF2-40B4-BE49-F238E27FC236}">
                  <a16:creationId xmlns:a16="http://schemas.microsoft.com/office/drawing/2014/main" id="{0011C86A-304D-7CBB-45B7-5C4BE379D24E}"/>
                </a:ext>
              </a:extLst>
            </p:cNvPr>
            <p:cNvSpPr/>
            <p:nvPr/>
          </p:nvSpPr>
          <p:spPr>
            <a:xfrm>
              <a:off x="7345512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393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2">
              <a:extLst>
                <a:ext uri="{FF2B5EF4-FFF2-40B4-BE49-F238E27FC236}">
                  <a16:creationId xmlns:a16="http://schemas.microsoft.com/office/drawing/2014/main" id="{054F3E72-C76E-3A51-91F7-0F9382CCDFDE}"/>
                </a:ext>
              </a:extLst>
            </p:cNvPr>
            <p:cNvSpPr/>
            <p:nvPr/>
          </p:nvSpPr>
          <p:spPr>
            <a:xfrm>
              <a:off x="19304337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393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3">
              <a:extLst>
                <a:ext uri="{FF2B5EF4-FFF2-40B4-BE49-F238E27FC236}">
                  <a16:creationId xmlns:a16="http://schemas.microsoft.com/office/drawing/2014/main" id="{3FEF9156-4ABE-28C3-A3A7-C7830957AC0E}"/>
                </a:ext>
              </a:extLst>
            </p:cNvPr>
            <p:cNvSpPr/>
            <p:nvPr/>
          </p:nvSpPr>
          <p:spPr>
            <a:xfrm>
              <a:off x="6900865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036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4">
              <a:extLst>
                <a:ext uri="{FF2B5EF4-FFF2-40B4-BE49-F238E27FC236}">
                  <a16:creationId xmlns:a16="http://schemas.microsoft.com/office/drawing/2014/main" id="{4CDC021C-C726-26FA-E3AF-0BB32EEF8CCF}"/>
                </a:ext>
              </a:extLst>
            </p:cNvPr>
            <p:cNvSpPr/>
            <p:nvPr/>
          </p:nvSpPr>
          <p:spPr>
            <a:xfrm>
              <a:off x="12558584" y="566488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8460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5">
              <a:extLst>
                <a:ext uri="{FF2B5EF4-FFF2-40B4-BE49-F238E27FC236}">
                  <a16:creationId xmlns:a16="http://schemas.microsoft.com/office/drawing/2014/main" id="{57DA875F-00B9-2C5E-E6E1-87193B298B90}"/>
                </a:ext>
              </a:extLst>
            </p:cNvPr>
            <p:cNvSpPr/>
            <p:nvPr/>
          </p:nvSpPr>
          <p:spPr>
            <a:xfrm>
              <a:off x="18205244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369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6">
              <a:extLst>
                <a:ext uri="{FF2B5EF4-FFF2-40B4-BE49-F238E27FC236}">
                  <a16:creationId xmlns:a16="http://schemas.microsoft.com/office/drawing/2014/main" id="{825318B6-03A8-F5AB-96CC-E933CCA9E634}"/>
                </a:ext>
              </a:extLst>
            </p:cNvPr>
            <p:cNvSpPr/>
            <p:nvPr/>
          </p:nvSpPr>
          <p:spPr>
            <a:xfrm>
              <a:off x="7755302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369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7">
              <a:extLst>
                <a:ext uri="{FF2B5EF4-FFF2-40B4-BE49-F238E27FC236}">
                  <a16:creationId xmlns:a16="http://schemas.microsoft.com/office/drawing/2014/main" id="{03F065E7-EF9A-05EB-98DC-EB8568AE1716}"/>
                </a:ext>
              </a:extLst>
            </p:cNvPr>
            <p:cNvSpPr/>
            <p:nvPr/>
          </p:nvSpPr>
          <p:spPr>
            <a:xfrm>
              <a:off x="18771889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7737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8">
              <a:extLst>
                <a:ext uri="{FF2B5EF4-FFF2-40B4-BE49-F238E27FC236}">
                  <a16:creationId xmlns:a16="http://schemas.microsoft.com/office/drawing/2014/main" id="{06431B00-9608-33FB-154F-61C856A67B71}"/>
                </a:ext>
              </a:extLst>
            </p:cNvPr>
            <p:cNvSpPr/>
            <p:nvPr/>
          </p:nvSpPr>
          <p:spPr>
            <a:xfrm>
              <a:off x="18869996" y="4738307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750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9">
              <a:extLst>
                <a:ext uri="{FF2B5EF4-FFF2-40B4-BE49-F238E27FC236}">
                  <a16:creationId xmlns:a16="http://schemas.microsoft.com/office/drawing/2014/main" id="{D39B6E83-1671-9BA9-8FB7-46AFE1B3A8B9}"/>
                </a:ext>
              </a:extLst>
            </p:cNvPr>
            <p:cNvSpPr/>
            <p:nvPr/>
          </p:nvSpPr>
          <p:spPr>
            <a:xfrm>
              <a:off x="18286977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274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20">
              <a:extLst>
                <a:ext uri="{FF2B5EF4-FFF2-40B4-BE49-F238E27FC236}">
                  <a16:creationId xmlns:a16="http://schemas.microsoft.com/office/drawing/2014/main" id="{372CB0C7-C6F1-98B4-9D62-D941288076F7}"/>
                </a:ext>
              </a:extLst>
            </p:cNvPr>
            <p:cNvSpPr/>
            <p:nvPr/>
          </p:nvSpPr>
          <p:spPr>
            <a:xfrm>
              <a:off x="12983672" y="5422101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274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1">
              <a:extLst>
                <a:ext uri="{FF2B5EF4-FFF2-40B4-BE49-F238E27FC236}">
                  <a16:creationId xmlns:a16="http://schemas.microsoft.com/office/drawing/2014/main" id="{E4433ECB-631F-CF2A-203A-C0A3D6F16D52}"/>
                </a:ext>
              </a:extLst>
            </p:cNvPr>
            <p:cNvSpPr/>
            <p:nvPr/>
          </p:nvSpPr>
          <p:spPr>
            <a:xfrm>
              <a:off x="12624669" y="4483837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26794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22">
              <a:extLst>
                <a:ext uri="{FF2B5EF4-FFF2-40B4-BE49-F238E27FC236}">
                  <a16:creationId xmlns:a16="http://schemas.microsoft.com/office/drawing/2014/main" id="{E6D27E7C-CAC0-98B6-77CD-82FCB7FD830B}"/>
                </a:ext>
              </a:extLst>
            </p:cNvPr>
            <p:cNvSpPr/>
            <p:nvPr/>
          </p:nvSpPr>
          <p:spPr>
            <a:xfrm>
              <a:off x="6916374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607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23">
              <a:extLst>
                <a:ext uri="{FF2B5EF4-FFF2-40B4-BE49-F238E27FC236}">
                  <a16:creationId xmlns:a16="http://schemas.microsoft.com/office/drawing/2014/main" id="{72C52A54-66A0-20CF-61CD-46E34F776DE4}"/>
                </a:ext>
              </a:extLst>
            </p:cNvPr>
            <p:cNvSpPr/>
            <p:nvPr/>
          </p:nvSpPr>
          <p:spPr>
            <a:xfrm>
              <a:off x="7380410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250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24">
              <a:extLst>
                <a:ext uri="{FF2B5EF4-FFF2-40B4-BE49-F238E27FC236}">
                  <a16:creationId xmlns:a16="http://schemas.microsoft.com/office/drawing/2014/main" id="{80E6D52A-83D0-6FBA-4F81-253E18305CF6}"/>
                </a:ext>
              </a:extLst>
            </p:cNvPr>
            <p:cNvSpPr/>
            <p:nvPr/>
          </p:nvSpPr>
          <p:spPr>
            <a:xfrm>
              <a:off x="19441053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250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25">
              <a:extLst>
                <a:ext uri="{FF2B5EF4-FFF2-40B4-BE49-F238E27FC236}">
                  <a16:creationId xmlns:a16="http://schemas.microsoft.com/office/drawing/2014/main" id="{8BCBD360-B9A9-2AE2-C91E-3B1D6A6AFC04}"/>
                </a:ext>
              </a:extLst>
            </p:cNvPr>
            <p:cNvSpPr/>
            <p:nvPr/>
          </p:nvSpPr>
          <p:spPr>
            <a:xfrm>
              <a:off x="6366464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26">
              <a:extLst>
                <a:ext uri="{FF2B5EF4-FFF2-40B4-BE49-F238E27FC236}">
                  <a16:creationId xmlns:a16="http://schemas.microsoft.com/office/drawing/2014/main" id="{F47C889C-DAA6-5AF3-7CE7-653911B5211D}"/>
                </a:ext>
              </a:extLst>
            </p:cNvPr>
            <p:cNvSpPr/>
            <p:nvPr/>
          </p:nvSpPr>
          <p:spPr>
            <a:xfrm>
              <a:off x="240378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27">
              <a:extLst>
                <a:ext uri="{FF2B5EF4-FFF2-40B4-BE49-F238E27FC236}">
                  <a16:creationId xmlns:a16="http://schemas.microsoft.com/office/drawing/2014/main" id="{350FC70A-E0E2-446F-571F-89885C83F55F}"/>
                </a:ext>
              </a:extLst>
            </p:cNvPr>
            <p:cNvSpPr/>
            <p:nvPr/>
          </p:nvSpPr>
          <p:spPr>
            <a:xfrm>
              <a:off x="240379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28">
              <a:extLst>
                <a:ext uri="{FF2B5EF4-FFF2-40B4-BE49-F238E27FC236}">
                  <a16:creationId xmlns:a16="http://schemas.microsoft.com/office/drawing/2014/main" id="{1A292D1B-AB46-874F-CD93-D23709FA98A5}"/>
                </a:ext>
              </a:extLst>
            </p:cNvPr>
            <p:cNvSpPr/>
            <p:nvPr/>
          </p:nvSpPr>
          <p:spPr>
            <a:xfrm>
              <a:off x="5945333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8931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29">
              <a:extLst>
                <a:ext uri="{FF2B5EF4-FFF2-40B4-BE49-F238E27FC236}">
                  <a16:creationId xmlns:a16="http://schemas.microsoft.com/office/drawing/2014/main" id="{8B31B648-B802-3CF0-1BD3-28CFEEBD2F81}"/>
                </a:ext>
              </a:extLst>
            </p:cNvPr>
            <p:cNvSpPr/>
            <p:nvPr/>
          </p:nvSpPr>
          <p:spPr>
            <a:xfrm>
              <a:off x="647602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7737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Text Placeholder 49">
            <a:extLst>
              <a:ext uri="{FF2B5EF4-FFF2-40B4-BE49-F238E27FC236}">
                <a16:creationId xmlns:a16="http://schemas.microsoft.com/office/drawing/2014/main" id="{86F0052F-1186-F4CD-3C54-542BAFF9F0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6600" y="5513943"/>
            <a:ext cx="4572000" cy="369332"/>
          </a:xfrm>
        </p:spPr>
        <p:txBody>
          <a:bodyPr/>
          <a:lstStyle>
            <a:lvl1pPr algn="ctr">
              <a:defRPr sz="24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INTRODUCTIONS</a:t>
            </a:r>
          </a:p>
        </p:txBody>
      </p:sp>
      <p:sp>
        <p:nvSpPr>
          <p:cNvPr id="72" name="Picture Placeholder 47" descr="Placed alt text for photo here.">
            <a:extLst>
              <a:ext uri="{FF2B5EF4-FFF2-40B4-BE49-F238E27FC236}">
                <a16:creationId xmlns:a16="http://schemas.microsoft.com/office/drawing/2014/main" id="{2D02BFEC-6693-3076-2059-5BD2C2AD49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35937" y="2836239"/>
            <a:ext cx="4247947" cy="5523042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0" name="Text Placeholder 41">
            <a:extLst>
              <a:ext uri="{FF2B5EF4-FFF2-40B4-BE49-F238E27FC236}">
                <a16:creationId xmlns:a16="http://schemas.microsoft.com/office/drawing/2014/main" id="{B061C586-C91C-F525-B6EC-38560BD350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70850" y="8464224"/>
            <a:ext cx="3276598" cy="643638"/>
          </a:xfrm>
        </p:spPr>
        <p:txBody>
          <a:bodyPr/>
          <a:lstStyle>
            <a:lvl1pPr algn="l">
              <a:lnSpc>
                <a:spcPts val="2460"/>
              </a:lnSpc>
              <a:defRPr sz="28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FIRST LASTNAME</a:t>
            </a:r>
          </a:p>
        </p:txBody>
      </p:sp>
      <p:sp>
        <p:nvSpPr>
          <p:cNvPr id="71" name="Text Placeholder 43">
            <a:extLst>
              <a:ext uri="{FF2B5EF4-FFF2-40B4-BE49-F238E27FC236}">
                <a16:creationId xmlns:a16="http://schemas.microsoft.com/office/drawing/2014/main" id="{01D663F1-02AE-CC2B-015A-CBA62362C5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70851" y="9210842"/>
            <a:ext cx="3276598" cy="738664"/>
          </a:xfrm>
        </p:spPr>
        <p:txBody>
          <a:bodyPr/>
          <a:lstStyle>
            <a:lvl1pPr algn="l">
              <a:defRPr sz="2400" spc="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Primary Title Line</a:t>
            </a:r>
          </a:p>
        </p:txBody>
      </p:sp>
      <p:sp>
        <p:nvSpPr>
          <p:cNvPr id="76" name="Picture Placeholder 47" descr="Placed alt text for photo here.">
            <a:extLst>
              <a:ext uri="{FF2B5EF4-FFF2-40B4-BE49-F238E27FC236}">
                <a16:creationId xmlns:a16="http://schemas.microsoft.com/office/drawing/2014/main" id="{F6D09DEA-C405-F18F-27CE-F1B7B1A79F6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3500303" y="2825343"/>
            <a:ext cx="4247947" cy="5523042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4" name="Text Placeholder 41">
            <a:extLst>
              <a:ext uri="{FF2B5EF4-FFF2-40B4-BE49-F238E27FC236}">
                <a16:creationId xmlns:a16="http://schemas.microsoft.com/office/drawing/2014/main" id="{58568516-46DA-FD2C-0224-8122E9160E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46233" y="8451365"/>
            <a:ext cx="3276598" cy="643638"/>
          </a:xfrm>
        </p:spPr>
        <p:txBody>
          <a:bodyPr/>
          <a:lstStyle>
            <a:lvl1pPr algn="l">
              <a:lnSpc>
                <a:spcPts val="2460"/>
              </a:lnSpc>
              <a:defRPr sz="28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FIRST LASTNAME</a:t>
            </a:r>
          </a:p>
        </p:txBody>
      </p:sp>
      <p:sp>
        <p:nvSpPr>
          <p:cNvPr id="75" name="Text Placeholder 43">
            <a:extLst>
              <a:ext uri="{FF2B5EF4-FFF2-40B4-BE49-F238E27FC236}">
                <a16:creationId xmlns:a16="http://schemas.microsoft.com/office/drawing/2014/main" id="{B5092B4D-E690-716E-11DB-7C5E9A9961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46234" y="9197983"/>
            <a:ext cx="3276598" cy="738664"/>
          </a:xfrm>
        </p:spPr>
        <p:txBody>
          <a:bodyPr/>
          <a:lstStyle>
            <a:lvl1pPr algn="l">
              <a:defRPr sz="2400" spc="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Primary Title Line</a:t>
            </a:r>
          </a:p>
        </p:txBody>
      </p:sp>
      <p:sp>
        <p:nvSpPr>
          <p:cNvPr id="69" name="object 30">
            <a:extLst>
              <a:ext uri="{FF2B5EF4-FFF2-40B4-BE49-F238E27FC236}">
                <a16:creationId xmlns:a16="http://schemas.microsoft.com/office/drawing/2014/main" id="{00DF3434-4B76-C93C-02CE-FDA55277BA48}"/>
              </a:ext>
            </a:extLst>
          </p:cNvPr>
          <p:cNvSpPr txBox="1"/>
          <p:nvPr userDrawn="1"/>
        </p:nvSpPr>
        <p:spPr>
          <a:xfrm>
            <a:off x="19566225" y="10754993"/>
            <a:ext cx="274955" cy="2984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34"/>
              </a:spcBef>
            </a:pPr>
            <a:fld id="{81D60167-4931-47E6-BA6A-407CBD079E47}" type="slidenum">
              <a:rPr sz="1450" b="1" spc="30" dirty="0">
                <a:solidFill>
                  <a:srgbClr val="FFFFFF"/>
                </a:solidFill>
                <a:latin typeface="Obviously-WideSemi"/>
                <a:cs typeface="Obviously-WideSemi"/>
              </a:rPr>
              <a:t>‹#›</a:t>
            </a:fld>
            <a:endParaRPr sz="1450">
              <a:latin typeface="Obviously-WideSemi"/>
              <a:cs typeface="Obviously-WideSem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three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12F5BE66-1379-D5EF-3FE7-99ABF8EE4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grpSp>
        <p:nvGrpSpPr>
          <p:cNvPr id="7" name="object 3">
            <a:extLst>
              <a:ext uri="{FF2B5EF4-FFF2-40B4-BE49-F238E27FC236}">
                <a16:creationId xmlns:a16="http://schemas.microsoft.com/office/drawing/2014/main" id="{50EF8536-93A9-A6AE-07F4-F6FDF072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378" y="4483837"/>
            <a:ext cx="19200675" cy="2548833"/>
            <a:chOff x="240378" y="4483837"/>
            <a:chExt cx="19200675" cy="2548833"/>
          </a:xfrm>
        </p:grpSpPr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98A87CF-2115-BD19-B02A-C40BB0BAAE50}"/>
                </a:ext>
              </a:extLst>
            </p:cNvPr>
            <p:cNvSpPr/>
            <p:nvPr/>
          </p:nvSpPr>
          <p:spPr>
            <a:xfrm>
              <a:off x="624383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8700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78DBCA7A-8AC6-63F0-7437-BB443622AE41}"/>
                </a:ext>
              </a:extLst>
            </p:cNvPr>
            <p:cNvSpPr/>
            <p:nvPr/>
          </p:nvSpPr>
          <p:spPr>
            <a:xfrm>
              <a:off x="5883289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750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EB1859A4-7A70-2499-4BB7-42B4680B0489}"/>
                </a:ext>
              </a:extLst>
            </p:cNvPr>
            <p:cNvSpPr/>
            <p:nvPr/>
          </p:nvSpPr>
          <p:spPr>
            <a:xfrm>
              <a:off x="6314331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>
              <a:extLst>
                <a:ext uri="{FF2B5EF4-FFF2-40B4-BE49-F238E27FC236}">
                  <a16:creationId xmlns:a16="http://schemas.microsoft.com/office/drawing/2014/main" id="{4BBE2630-2A3E-2942-58E4-CBE2D11A1767}"/>
                </a:ext>
              </a:extLst>
            </p:cNvPr>
            <p:cNvSpPr/>
            <p:nvPr/>
          </p:nvSpPr>
          <p:spPr>
            <a:xfrm>
              <a:off x="7345512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393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1">
              <a:extLst>
                <a:ext uri="{FF2B5EF4-FFF2-40B4-BE49-F238E27FC236}">
                  <a16:creationId xmlns:a16="http://schemas.microsoft.com/office/drawing/2014/main" id="{38113B27-C9DF-22E9-4366-BB2DCB465F08}"/>
                </a:ext>
              </a:extLst>
            </p:cNvPr>
            <p:cNvSpPr/>
            <p:nvPr/>
          </p:nvSpPr>
          <p:spPr>
            <a:xfrm>
              <a:off x="19304337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393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84B70AC8-3512-267B-D2EF-1CF61FE732AD}"/>
                </a:ext>
              </a:extLst>
            </p:cNvPr>
            <p:cNvSpPr/>
            <p:nvPr/>
          </p:nvSpPr>
          <p:spPr>
            <a:xfrm>
              <a:off x="6900865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036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9ADB1C1A-D058-B648-F7D6-6A5F03231421}"/>
                </a:ext>
              </a:extLst>
            </p:cNvPr>
            <p:cNvSpPr/>
            <p:nvPr/>
          </p:nvSpPr>
          <p:spPr>
            <a:xfrm>
              <a:off x="11270664" y="566488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8460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4">
              <a:extLst>
                <a:ext uri="{FF2B5EF4-FFF2-40B4-BE49-F238E27FC236}">
                  <a16:creationId xmlns:a16="http://schemas.microsoft.com/office/drawing/2014/main" id="{EE770B99-471E-2709-0D46-470B2E997DB3}"/>
                </a:ext>
              </a:extLst>
            </p:cNvPr>
            <p:cNvSpPr/>
            <p:nvPr/>
          </p:nvSpPr>
          <p:spPr>
            <a:xfrm>
              <a:off x="15300301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369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5">
              <a:extLst>
                <a:ext uri="{FF2B5EF4-FFF2-40B4-BE49-F238E27FC236}">
                  <a16:creationId xmlns:a16="http://schemas.microsoft.com/office/drawing/2014/main" id="{30B23508-7F28-0C86-A36D-1A146D9856A1}"/>
                </a:ext>
              </a:extLst>
            </p:cNvPr>
            <p:cNvSpPr/>
            <p:nvPr/>
          </p:nvSpPr>
          <p:spPr>
            <a:xfrm>
              <a:off x="7755302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1369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74FBB817-686F-47A1-1C06-6A686E9376D1}"/>
                </a:ext>
              </a:extLst>
            </p:cNvPr>
            <p:cNvSpPr/>
            <p:nvPr/>
          </p:nvSpPr>
          <p:spPr>
            <a:xfrm>
              <a:off x="15866947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7737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7">
              <a:extLst>
                <a:ext uri="{FF2B5EF4-FFF2-40B4-BE49-F238E27FC236}">
                  <a16:creationId xmlns:a16="http://schemas.microsoft.com/office/drawing/2014/main" id="{17A23284-20F0-E7E6-8479-79EAB397E10C}"/>
                </a:ext>
              </a:extLst>
            </p:cNvPr>
            <p:cNvSpPr/>
            <p:nvPr/>
          </p:nvSpPr>
          <p:spPr>
            <a:xfrm>
              <a:off x="15965052" y="4738307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7506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8">
              <a:extLst>
                <a:ext uri="{FF2B5EF4-FFF2-40B4-BE49-F238E27FC236}">
                  <a16:creationId xmlns:a16="http://schemas.microsoft.com/office/drawing/2014/main" id="{E1017550-36EA-CFA5-45D9-94F73130DF27}"/>
                </a:ext>
              </a:extLst>
            </p:cNvPr>
            <p:cNvSpPr/>
            <p:nvPr/>
          </p:nvSpPr>
          <p:spPr>
            <a:xfrm>
              <a:off x="15382035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274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9">
              <a:extLst>
                <a:ext uri="{FF2B5EF4-FFF2-40B4-BE49-F238E27FC236}">
                  <a16:creationId xmlns:a16="http://schemas.microsoft.com/office/drawing/2014/main" id="{5A68DB7D-F5D4-A30B-F443-96C24B8DACA7}"/>
                </a:ext>
              </a:extLst>
            </p:cNvPr>
            <p:cNvSpPr/>
            <p:nvPr/>
          </p:nvSpPr>
          <p:spPr>
            <a:xfrm>
              <a:off x="11695753" y="5422101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3274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0">
              <a:extLst>
                <a:ext uri="{FF2B5EF4-FFF2-40B4-BE49-F238E27FC236}">
                  <a16:creationId xmlns:a16="http://schemas.microsoft.com/office/drawing/2014/main" id="{F0F7B5C5-C43D-BAAF-66FF-28D5417AD58D}"/>
                </a:ext>
              </a:extLst>
            </p:cNvPr>
            <p:cNvSpPr/>
            <p:nvPr/>
          </p:nvSpPr>
          <p:spPr>
            <a:xfrm>
              <a:off x="11336750" y="4483837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26794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1">
              <a:extLst>
                <a:ext uri="{FF2B5EF4-FFF2-40B4-BE49-F238E27FC236}">
                  <a16:creationId xmlns:a16="http://schemas.microsoft.com/office/drawing/2014/main" id="{D2BE856B-F970-4731-7092-7A0E37C2ED3D}"/>
                </a:ext>
              </a:extLst>
            </p:cNvPr>
            <p:cNvSpPr/>
            <p:nvPr/>
          </p:nvSpPr>
          <p:spPr>
            <a:xfrm>
              <a:off x="6916374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607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2">
              <a:extLst>
                <a:ext uri="{FF2B5EF4-FFF2-40B4-BE49-F238E27FC236}">
                  <a16:creationId xmlns:a16="http://schemas.microsoft.com/office/drawing/2014/main" id="{9B18BC20-9C2F-A7FD-23F3-678D8B242D10}"/>
                </a:ext>
              </a:extLst>
            </p:cNvPr>
            <p:cNvSpPr/>
            <p:nvPr/>
          </p:nvSpPr>
          <p:spPr>
            <a:xfrm>
              <a:off x="7380410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250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3">
              <a:extLst>
                <a:ext uri="{FF2B5EF4-FFF2-40B4-BE49-F238E27FC236}">
                  <a16:creationId xmlns:a16="http://schemas.microsoft.com/office/drawing/2014/main" id="{D69EB8F2-3615-9ED0-C0D6-F71E03DD1C7A}"/>
                </a:ext>
              </a:extLst>
            </p:cNvPr>
            <p:cNvSpPr/>
            <p:nvPr/>
          </p:nvSpPr>
          <p:spPr>
            <a:xfrm>
              <a:off x="19441053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2502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4">
              <a:extLst>
                <a:ext uri="{FF2B5EF4-FFF2-40B4-BE49-F238E27FC236}">
                  <a16:creationId xmlns:a16="http://schemas.microsoft.com/office/drawing/2014/main" id="{2B2B8166-DBD9-942C-EF37-5E067D100650}"/>
                </a:ext>
              </a:extLst>
            </p:cNvPr>
            <p:cNvSpPr/>
            <p:nvPr/>
          </p:nvSpPr>
          <p:spPr>
            <a:xfrm>
              <a:off x="6366464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>
              <a:extLst>
                <a:ext uri="{FF2B5EF4-FFF2-40B4-BE49-F238E27FC236}">
                  <a16:creationId xmlns:a16="http://schemas.microsoft.com/office/drawing/2014/main" id="{4443375C-A5DC-E103-197B-E9879AADF95A}"/>
                </a:ext>
              </a:extLst>
            </p:cNvPr>
            <p:cNvSpPr/>
            <p:nvPr/>
          </p:nvSpPr>
          <p:spPr>
            <a:xfrm>
              <a:off x="240378" y="5628290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90">
                  <a:moveTo>
                    <a:pt x="0" y="1367591"/>
                  </a:moveTo>
                  <a:lnTo>
                    <a:pt x="0" y="0"/>
                  </a:lnTo>
                </a:path>
              </a:pathLst>
            </a:custGeom>
            <a:ln w="36313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6">
              <a:extLst>
                <a:ext uri="{FF2B5EF4-FFF2-40B4-BE49-F238E27FC236}">
                  <a16:creationId xmlns:a16="http://schemas.microsoft.com/office/drawing/2014/main" id="{644BC04C-DB99-CAE4-D440-CE0684A3F9E3}"/>
                </a:ext>
              </a:extLst>
            </p:cNvPr>
            <p:cNvSpPr/>
            <p:nvPr/>
          </p:nvSpPr>
          <p:spPr>
            <a:xfrm>
              <a:off x="240379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10125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7">
              <a:extLst>
                <a:ext uri="{FF2B5EF4-FFF2-40B4-BE49-F238E27FC236}">
                  <a16:creationId xmlns:a16="http://schemas.microsoft.com/office/drawing/2014/main" id="{06A9E553-C8D1-EC96-A16B-32E9188AD568}"/>
                </a:ext>
              </a:extLst>
            </p:cNvPr>
            <p:cNvSpPr/>
            <p:nvPr/>
          </p:nvSpPr>
          <p:spPr>
            <a:xfrm>
              <a:off x="5945333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8931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8">
              <a:extLst>
                <a:ext uri="{FF2B5EF4-FFF2-40B4-BE49-F238E27FC236}">
                  <a16:creationId xmlns:a16="http://schemas.microsoft.com/office/drawing/2014/main" id="{41447B87-86D3-B67C-473C-C8EE46D94308}"/>
                </a:ext>
              </a:extLst>
            </p:cNvPr>
            <p:cNvSpPr/>
            <p:nvPr/>
          </p:nvSpPr>
          <p:spPr>
            <a:xfrm>
              <a:off x="647602" y="4541066"/>
              <a:ext cx="0" cy="1367790"/>
            </a:xfrm>
            <a:custGeom>
              <a:avLst/>
              <a:gdLst/>
              <a:ahLst/>
              <a:cxnLst/>
              <a:rect l="l" t="t" r="r" b="b"/>
              <a:pathLst>
                <a:path h="1367789">
                  <a:moveTo>
                    <a:pt x="0" y="1367581"/>
                  </a:moveTo>
                  <a:lnTo>
                    <a:pt x="0" y="0"/>
                  </a:lnTo>
                </a:path>
              </a:pathLst>
            </a:custGeom>
            <a:ln w="7737">
              <a:solidFill>
                <a:srgbClr val="F26A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Text Placeholder 49">
            <a:extLst>
              <a:ext uri="{FF2B5EF4-FFF2-40B4-BE49-F238E27FC236}">
                <a16:creationId xmlns:a16="http://schemas.microsoft.com/office/drawing/2014/main" id="{06FA6656-CE7D-3FA5-AC46-E86EAB3518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6600" y="5513943"/>
            <a:ext cx="4572000" cy="369332"/>
          </a:xfrm>
        </p:spPr>
        <p:txBody>
          <a:bodyPr/>
          <a:lstStyle>
            <a:lvl1pPr algn="ctr">
              <a:defRPr sz="24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INTRODUCTIONS</a:t>
            </a:r>
          </a:p>
        </p:txBody>
      </p:sp>
      <p:sp>
        <p:nvSpPr>
          <p:cNvPr id="41" name="Picture Placeholder 47" descr="Placed alt text for photo here.">
            <a:extLst>
              <a:ext uri="{FF2B5EF4-FFF2-40B4-BE49-F238E27FC236}">
                <a16:creationId xmlns:a16="http://schemas.microsoft.com/office/drawing/2014/main" id="{1B0FE2A7-8759-BAA8-6900-87B113B6C1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94650" y="2833174"/>
            <a:ext cx="2849604" cy="5512146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Text Placeholder 41">
            <a:extLst>
              <a:ext uri="{FF2B5EF4-FFF2-40B4-BE49-F238E27FC236}">
                <a16:creationId xmlns:a16="http://schemas.microsoft.com/office/drawing/2014/main" id="{A061BEB2-9910-F544-9CE2-AC77A0F59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94650" y="8448300"/>
            <a:ext cx="3276598" cy="643638"/>
          </a:xfrm>
        </p:spPr>
        <p:txBody>
          <a:bodyPr/>
          <a:lstStyle>
            <a:lvl1pPr algn="l">
              <a:lnSpc>
                <a:spcPts val="2460"/>
              </a:lnSpc>
              <a:defRPr sz="28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FIRST LASTNAME</a:t>
            </a:r>
          </a:p>
        </p:txBody>
      </p:sp>
      <p:sp>
        <p:nvSpPr>
          <p:cNvPr id="39" name="Text Placeholder 43">
            <a:extLst>
              <a:ext uri="{FF2B5EF4-FFF2-40B4-BE49-F238E27FC236}">
                <a16:creationId xmlns:a16="http://schemas.microsoft.com/office/drawing/2014/main" id="{34764D1B-B531-98F0-97BA-B8625CC1FF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94651" y="9236075"/>
            <a:ext cx="3276598" cy="738664"/>
          </a:xfrm>
        </p:spPr>
        <p:txBody>
          <a:bodyPr/>
          <a:lstStyle>
            <a:lvl1pPr algn="l">
              <a:defRPr sz="2400" spc="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Primary Title Line</a:t>
            </a:r>
          </a:p>
        </p:txBody>
      </p:sp>
      <p:sp>
        <p:nvSpPr>
          <p:cNvPr id="43" name="Picture Placeholder 47" descr="Placed alt text for photo here.">
            <a:extLst>
              <a:ext uri="{FF2B5EF4-FFF2-40B4-BE49-F238E27FC236}">
                <a16:creationId xmlns:a16="http://schemas.microsoft.com/office/drawing/2014/main" id="{3CAE4227-61CA-42ED-BF3F-3DC45D5FCF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36992" y="2833174"/>
            <a:ext cx="2849604" cy="5512146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6" name="Text Placeholder 41">
            <a:extLst>
              <a:ext uri="{FF2B5EF4-FFF2-40B4-BE49-F238E27FC236}">
                <a16:creationId xmlns:a16="http://schemas.microsoft.com/office/drawing/2014/main" id="{3E9459AD-3CEC-5FC2-2736-2C538FAAE5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103942" y="8448300"/>
            <a:ext cx="3276598" cy="643638"/>
          </a:xfrm>
        </p:spPr>
        <p:txBody>
          <a:bodyPr/>
          <a:lstStyle>
            <a:lvl1pPr algn="l">
              <a:lnSpc>
                <a:spcPts val="2460"/>
              </a:lnSpc>
              <a:defRPr sz="28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FIRST LASTNAME</a:t>
            </a:r>
          </a:p>
        </p:txBody>
      </p:sp>
      <p:sp>
        <p:nvSpPr>
          <p:cNvPr id="47" name="Text Placeholder 43">
            <a:extLst>
              <a:ext uri="{FF2B5EF4-FFF2-40B4-BE49-F238E27FC236}">
                <a16:creationId xmlns:a16="http://schemas.microsoft.com/office/drawing/2014/main" id="{E5FE1B76-0513-C2C5-B341-0FF03DC95D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03943" y="9236075"/>
            <a:ext cx="3276598" cy="738664"/>
          </a:xfrm>
        </p:spPr>
        <p:txBody>
          <a:bodyPr/>
          <a:lstStyle>
            <a:lvl1pPr algn="l">
              <a:defRPr sz="2400" spc="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Primary Title Line</a:t>
            </a:r>
          </a:p>
        </p:txBody>
      </p:sp>
      <p:sp>
        <p:nvSpPr>
          <p:cNvPr id="44" name="Picture Placeholder 47" descr="Placed alt text for photo here.">
            <a:extLst>
              <a:ext uri="{FF2B5EF4-FFF2-40B4-BE49-F238E27FC236}">
                <a16:creationId xmlns:a16="http://schemas.microsoft.com/office/drawing/2014/main" id="{4326CA24-3244-8B5C-1999-0909C9EDCB9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6257300" y="2833174"/>
            <a:ext cx="2849604" cy="5512146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Text Placeholder 41">
            <a:extLst>
              <a:ext uri="{FF2B5EF4-FFF2-40B4-BE49-F238E27FC236}">
                <a16:creationId xmlns:a16="http://schemas.microsoft.com/office/drawing/2014/main" id="{50AF15D2-7407-1784-0E55-F873231175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246284" y="8448300"/>
            <a:ext cx="3276598" cy="643638"/>
          </a:xfrm>
        </p:spPr>
        <p:txBody>
          <a:bodyPr/>
          <a:lstStyle>
            <a:lvl1pPr algn="l">
              <a:lnSpc>
                <a:spcPts val="2460"/>
              </a:lnSpc>
              <a:defRPr sz="28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FIRST LASTNAME</a:t>
            </a:r>
          </a:p>
        </p:txBody>
      </p:sp>
      <p:sp>
        <p:nvSpPr>
          <p:cNvPr id="49" name="Text Placeholder 43">
            <a:extLst>
              <a:ext uri="{FF2B5EF4-FFF2-40B4-BE49-F238E27FC236}">
                <a16:creationId xmlns:a16="http://schemas.microsoft.com/office/drawing/2014/main" id="{CB07BC88-F29A-BACA-6C67-5F7B9FC5234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246285" y="9236075"/>
            <a:ext cx="3276598" cy="738664"/>
          </a:xfrm>
        </p:spPr>
        <p:txBody>
          <a:bodyPr/>
          <a:lstStyle>
            <a:lvl1pPr algn="l">
              <a:defRPr sz="2400" spc="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Primary Title Line</a:t>
            </a:r>
          </a:p>
        </p:txBody>
      </p:sp>
    </p:spTree>
    <p:extLst>
      <p:ext uri="{BB962C8B-B14F-4D97-AF65-F5344CB8AC3E}">
        <p14:creationId xmlns:p14="http://schemas.microsoft.com/office/powerpoint/2010/main" val="203806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4BCF8F-90F5-2BEA-A7E7-FDB182763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20104100" cy="11308556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C8963A-51FB-6B4F-C253-4BF94D2CD9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37550" y="2987675"/>
            <a:ext cx="3429000" cy="369332"/>
          </a:xfrm>
        </p:spPr>
        <p:txBody>
          <a:bodyPr/>
          <a:lstStyle>
            <a:lvl1pPr algn="ctr">
              <a:defRPr sz="24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SECTION 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80AB2-F9DA-FDDD-E48C-EA7FC2CFDA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0950" y="4779358"/>
            <a:ext cx="9982200" cy="2800126"/>
          </a:xfrm>
        </p:spPr>
        <p:txBody>
          <a:bodyPr/>
          <a:lstStyle>
            <a:lvl1pPr algn="ctr">
              <a:lnSpc>
                <a:spcPts val="10900"/>
              </a:lnSpc>
              <a:defRPr sz="12000" b="1" i="0" spc="600">
                <a:latin typeface="Franklin Gothic Heavy" panose="020B06030201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7" name="object 27">
            <a:extLst>
              <a:ext uri="{FF2B5EF4-FFF2-40B4-BE49-F238E27FC236}">
                <a16:creationId xmlns:a16="http://schemas.microsoft.com/office/drawing/2014/main" id="{73839269-8132-57E4-2702-F85712AE7E84}"/>
              </a:ext>
            </a:extLst>
          </p:cNvPr>
          <p:cNvSpPr txBox="1"/>
          <p:nvPr userDrawn="1"/>
        </p:nvSpPr>
        <p:spPr>
          <a:xfrm>
            <a:off x="19566225" y="10754993"/>
            <a:ext cx="274955" cy="2984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34"/>
              </a:spcBef>
            </a:pPr>
            <a:fld id="{81D60167-4931-47E6-BA6A-407CBD079E47}" type="slidenum">
              <a:rPr sz="1450" b="1" spc="30" dirty="0">
                <a:solidFill>
                  <a:srgbClr val="FFFFFF"/>
                </a:solidFill>
                <a:latin typeface="Obviously-WideSemi"/>
                <a:cs typeface="Obviously-WideSemi"/>
              </a:rPr>
              <a:t>‹#›</a:t>
            </a:fld>
            <a:endParaRPr sz="1450">
              <a:latin typeface="Obviously-WideSemi"/>
              <a:cs typeface="Obviously-WideSemi"/>
            </a:endParaRPr>
          </a:p>
        </p:txBody>
      </p:sp>
    </p:spTree>
    <p:extLst>
      <p:ext uri="{BB962C8B-B14F-4D97-AF65-F5344CB8AC3E}">
        <p14:creationId xmlns:p14="http://schemas.microsoft.com/office/powerpoint/2010/main" val="22783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>
            <a:extLst>
              <a:ext uri="{FF2B5EF4-FFF2-40B4-BE49-F238E27FC236}">
                <a16:creationId xmlns:a16="http://schemas.microsoft.com/office/drawing/2014/main" id="{8279A73C-3E27-4F4C-3D04-948F7B3AD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95"/>
            <a:ext cx="20104098" cy="11308555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F5E84318-1037-A681-20A8-390D54C44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473" y="99473"/>
            <a:ext cx="19905345" cy="11109960"/>
          </a:xfrm>
          <a:custGeom>
            <a:avLst/>
            <a:gdLst/>
            <a:ahLst/>
            <a:cxnLst/>
            <a:rect l="l" t="t" r="r" b="b"/>
            <a:pathLst>
              <a:path w="19905345" h="11109960">
                <a:moveTo>
                  <a:pt x="0" y="11109609"/>
                </a:moveTo>
                <a:lnTo>
                  <a:pt x="19905153" y="11109609"/>
                </a:lnTo>
                <a:lnTo>
                  <a:pt x="19905153" y="0"/>
                </a:lnTo>
                <a:lnTo>
                  <a:pt x="0" y="0"/>
                </a:lnTo>
                <a:lnTo>
                  <a:pt x="0" y="11109609"/>
                </a:lnTo>
                <a:close/>
              </a:path>
            </a:pathLst>
          </a:custGeom>
          <a:ln w="198946">
            <a:solidFill>
              <a:srgbClr val="004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7">
            <a:extLst>
              <a:ext uri="{FF2B5EF4-FFF2-40B4-BE49-F238E27FC236}">
                <a16:creationId xmlns:a16="http://schemas.microsoft.com/office/drawing/2014/main" id="{34EBD4E0-D3B4-7E51-3B20-D960951CF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6119" y="507043"/>
            <a:ext cx="1633220" cy="10424795"/>
            <a:chOff x="9356119" y="507043"/>
            <a:chExt cx="1633220" cy="10424795"/>
          </a:xfrm>
        </p:grpSpPr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6968384E-928B-098E-183C-332FEA2681B4}"/>
                </a:ext>
              </a:extLst>
            </p:cNvPr>
            <p:cNvSpPr/>
            <p:nvPr/>
          </p:nvSpPr>
          <p:spPr>
            <a:xfrm>
              <a:off x="9380095" y="1422001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51548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2BB84DF1-B44B-5323-0B8A-C7B853F9CC9C}"/>
                </a:ext>
              </a:extLst>
            </p:cNvPr>
            <p:cNvSpPr/>
            <p:nvPr/>
          </p:nvSpPr>
          <p:spPr>
            <a:xfrm>
              <a:off x="9380095" y="531230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48375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830B601E-B9EB-E9F5-DCDA-EF65CD0B79B2}"/>
                </a:ext>
              </a:extLst>
            </p:cNvPr>
            <p:cNvSpPr/>
            <p:nvPr/>
          </p:nvSpPr>
          <p:spPr>
            <a:xfrm>
              <a:off x="9380095" y="3868522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45202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A62EE4C0-D448-21B4-9A05-4C50404959A3}"/>
                </a:ext>
              </a:extLst>
            </p:cNvPr>
            <p:cNvSpPr/>
            <p:nvPr/>
          </p:nvSpPr>
          <p:spPr>
            <a:xfrm>
              <a:off x="9380095" y="10702289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45202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EF7A1B3D-B61A-997D-BB10-91E8A2389385}"/>
                </a:ext>
              </a:extLst>
            </p:cNvPr>
            <p:cNvSpPr/>
            <p:nvPr/>
          </p:nvSpPr>
          <p:spPr>
            <a:xfrm>
              <a:off x="9380095" y="2260992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40449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487E41E9-FFE2-CBAB-F580-6F2FB4859AC6}"/>
                </a:ext>
              </a:extLst>
            </p:cNvPr>
            <p:cNvSpPr/>
            <p:nvPr/>
          </p:nvSpPr>
          <p:spPr>
            <a:xfrm>
              <a:off x="9356119" y="4521862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24585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E43C4A60-1F8F-1AB7-BED5-764CC3AF2A8A}"/>
                </a:ext>
              </a:extLst>
            </p:cNvPr>
            <p:cNvSpPr/>
            <p:nvPr/>
          </p:nvSpPr>
          <p:spPr>
            <a:xfrm>
              <a:off x="9380095" y="8406770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18240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0A7DE0B4-1CD9-85F6-55B4-484E96C93B30}"/>
                </a:ext>
              </a:extLst>
            </p:cNvPr>
            <p:cNvSpPr/>
            <p:nvPr/>
          </p:nvSpPr>
          <p:spPr>
            <a:xfrm>
              <a:off x="9380095" y="9593326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10313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67ABFEA2-8533-813A-A2E6-2DC4584E6310}"/>
                </a:ext>
              </a:extLst>
            </p:cNvPr>
            <p:cNvSpPr/>
            <p:nvPr/>
          </p:nvSpPr>
          <p:spPr>
            <a:xfrm>
              <a:off x="10092553" y="9134652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49967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id="{02A38FCD-11C4-0F84-58FC-DDE607648C93}"/>
                </a:ext>
              </a:extLst>
            </p:cNvPr>
            <p:cNvSpPr/>
            <p:nvPr/>
          </p:nvSpPr>
          <p:spPr>
            <a:xfrm>
              <a:off x="10092553" y="8485156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43621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7F72B755-D427-8C36-74A5-48D736BE552F}"/>
                </a:ext>
              </a:extLst>
            </p:cNvPr>
            <p:cNvSpPr/>
            <p:nvPr/>
          </p:nvSpPr>
          <p:spPr>
            <a:xfrm>
              <a:off x="10092553" y="2274602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21412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CC9FDAA2-78C3-D630-4F0B-23903EDCB0D1}"/>
                </a:ext>
              </a:extLst>
            </p:cNvPr>
            <p:cNvSpPr/>
            <p:nvPr/>
          </p:nvSpPr>
          <p:spPr>
            <a:xfrm>
              <a:off x="10092553" y="3900365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16659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E7A4FF2F-4751-29D1-29F5-BE49B447B145}"/>
                </a:ext>
              </a:extLst>
            </p:cNvPr>
            <p:cNvSpPr/>
            <p:nvPr/>
          </p:nvSpPr>
          <p:spPr>
            <a:xfrm>
              <a:off x="10092553" y="10923277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16659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AB773DBD-8054-00CA-D3EF-23E60521126A}"/>
                </a:ext>
              </a:extLst>
            </p:cNvPr>
            <p:cNvSpPr/>
            <p:nvPr/>
          </p:nvSpPr>
          <p:spPr>
            <a:xfrm>
              <a:off x="10092553" y="669325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13486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BBE15DAC-7F64-CA82-D9E7-F99131CDF9E9}"/>
                </a:ext>
              </a:extLst>
            </p:cNvPr>
            <p:cNvSpPr/>
            <p:nvPr/>
          </p:nvSpPr>
          <p:spPr>
            <a:xfrm>
              <a:off x="9380095" y="1252836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51548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3">
              <a:extLst>
                <a:ext uri="{FF2B5EF4-FFF2-40B4-BE49-F238E27FC236}">
                  <a16:creationId xmlns:a16="http://schemas.microsoft.com/office/drawing/2014/main" id="{83C969E0-9DA9-A9B5-8D58-4C57A620990A}"/>
                </a:ext>
              </a:extLst>
            </p:cNvPr>
            <p:cNvSpPr/>
            <p:nvPr/>
          </p:nvSpPr>
          <p:spPr>
            <a:xfrm>
              <a:off x="10092553" y="1318132"/>
              <a:ext cx="896619" cy="0"/>
            </a:xfrm>
            <a:custGeom>
              <a:avLst/>
              <a:gdLst/>
              <a:ahLst/>
              <a:cxnLst/>
              <a:rect l="l" t="t" r="r" b="b"/>
              <a:pathLst>
                <a:path w="896620">
                  <a:moveTo>
                    <a:pt x="0" y="0"/>
                  </a:moveTo>
                  <a:lnTo>
                    <a:pt x="896171" y="0"/>
                  </a:lnTo>
                </a:path>
              </a:pathLst>
            </a:custGeom>
            <a:ln w="10313">
              <a:solidFill>
                <a:srgbClr val="0046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588BBE64-1F35-5E61-F17D-45E0C6E314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37550" y="2987675"/>
            <a:ext cx="3429000" cy="369332"/>
          </a:xfrm>
        </p:spPr>
        <p:txBody>
          <a:bodyPr/>
          <a:lstStyle>
            <a:lvl1pPr algn="ctr">
              <a:defRPr sz="2400" spc="600"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SECTION ONE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C3A7D78-08C0-D2B0-6D56-6F30F26444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37304" y="5099501"/>
            <a:ext cx="9982200" cy="2800126"/>
          </a:xfrm>
        </p:spPr>
        <p:txBody>
          <a:bodyPr/>
          <a:lstStyle>
            <a:lvl1pPr algn="ctr">
              <a:lnSpc>
                <a:spcPts val="10900"/>
              </a:lnSpc>
              <a:defRPr sz="12000" b="1" i="0" spc="600">
                <a:latin typeface="Franklin Gothic Heavy" panose="020B06030201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71652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0AA5544F-5C83-B11D-B8E0-C2959D77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46814" y="3328597"/>
            <a:ext cx="0" cy="6200140"/>
          </a:xfrm>
          <a:custGeom>
            <a:avLst/>
            <a:gdLst/>
            <a:ahLst/>
            <a:cxnLst/>
            <a:rect l="l" t="t" r="r" b="b"/>
            <a:pathLst>
              <a:path h="6200140">
                <a:moveTo>
                  <a:pt x="0" y="0"/>
                </a:moveTo>
                <a:lnTo>
                  <a:pt x="0" y="6199905"/>
                </a:lnTo>
              </a:path>
            </a:pathLst>
          </a:custGeom>
          <a:ln w="10470">
            <a:solidFill>
              <a:srgbClr val="F26A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7">
            <a:extLst>
              <a:ext uri="{FF2B5EF4-FFF2-40B4-BE49-F238E27FC236}">
                <a16:creationId xmlns:a16="http://schemas.microsoft.com/office/drawing/2014/main" id="{B96CA4BF-8B14-282D-DB8A-9C36D205A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523544"/>
          </a:xfrm>
          <a:prstGeom prst="rect">
            <a:avLst/>
          </a:prstGeom>
        </p:spPr>
      </p:pic>
      <p:sp>
        <p:nvSpPr>
          <p:cNvPr id="12" name="object 8">
            <a:extLst>
              <a:ext uri="{FF2B5EF4-FFF2-40B4-BE49-F238E27FC236}">
                <a16:creationId xmlns:a16="http://schemas.microsoft.com/office/drawing/2014/main" id="{4B55675A-2054-EA66-5DCA-E86B4702B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4294967295"/>
          </p:nvPr>
        </p:nvSpPr>
        <p:spPr>
          <a:xfrm>
            <a:off x="19477414" y="10754993"/>
            <a:ext cx="361950" cy="725198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>
            <a:lvl1pPr>
              <a:defRPr>
                <a:solidFill>
                  <a:srgbClr val="0021A5"/>
                </a:solidFill>
              </a:defRPr>
            </a:lvl1pPr>
          </a:lstStyle>
          <a:p>
            <a:pPr marL="38100">
              <a:spcBef>
                <a:spcPts val="434"/>
              </a:spcBef>
            </a:pPr>
            <a:fld id="{81D60167-4931-47E6-BA6A-407CBD079E47}" type="slidenum">
              <a:rPr lang="en-US" spc="20" smtClean="0"/>
              <a:pPr marL="38100">
                <a:spcBef>
                  <a:spcPts val="434"/>
                </a:spcBef>
              </a:pPr>
              <a:t>‹#›</a:t>
            </a:fld>
            <a:endParaRPr lang="en-US" spc="20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0B51262-00AA-ED20-675A-06CCCCF6CA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8780" y="10780049"/>
            <a:ext cx="18287657" cy="307777"/>
          </a:xfrm>
        </p:spPr>
        <p:txBody>
          <a:bodyPr/>
          <a:lstStyle>
            <a:lvl1pPr>
              <a:defRPr sz="2000" spc="600">
                <a:solidFill>
                  <a:srgbClr val="0021A5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DOCUMENT TITLE | SECTION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880B1A1-EC66-E94A-F558-929EB80AC4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9679" y="3216275"/>
            <a:ext cx="6381748" cy="761747"/>
          </a:xfrm>
        </p:spPr>
        <p:txBody>
          <a:bodyPr/>
          <a:lstStyle>
            <a:lvl1pPr>
              <a:defRPr b="1" i="0">
                <a:solidFill>
                  <a:srgbClr val="FA4616"/>
                </a:solidFill>
                <a:latin typeface="Franklin Gothic Demi" panose="020B0603020102020204" pitchFamily="34" charset="0"/>
              </a:defRPr>
            </a:lvl1pPr>
          </a:lstStyle>
          <a:p>
            <a:pPr lvl="0"/>
            <a:r>
              <a:rPr lang="en-US" dirty="0"/>
              <a:t>Section Header Here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14FBA00-D176-A4CB-C9A2-E73037F44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050" y="4338881"/>
            <a:ext cx="7239000" cy="615553"/>
          </a:xfrm>
        </p:spPr>
        <p:txBody>
          <a:bodyPr/>
          <a:lstStyle>
            <a:lvl1pPr>
              <a:defRPr sz="4000"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822753FA-5417-E129-4E91-396D8E51F0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0261" y="4435475"/>
            <a:ext cx="6381748" cy="492443"/>
          </a:xfrm>
        </p:spPr>
        <p:txBody>
          <a:bodyPr/>
          <a:lstStyle>
            <a:lvl1pPr>
              <a:defRPr sz="3200" b="1" i="0">
                <a:solidFill>
                  <a:srgbClr val="FA4616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SHORT LIST TITLE HERE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D7E98F3-A09F-8542-F45F-999F38345B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18850" y="5158377"/>
            <a:ext cx="6019800" cy="307777"/>
          </a:xfrm>
        </p:spPr>
        <p:txBody>
          <a:bodyPr/>
          <a:lstStyle>
            <a:lvl1pPr marL="342900" marR="0" indent="-342900" defTabSz="91440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44BC9-00E1-6BAE-1DE1-15BC6FC1E5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8050" y="958850"/>
            <a:ext cx="7924800" cy="1538883"/>
          </a:xfrm>
        </p:spPr>
        <p:txBody>
          <a:bodyPr/>
          <a:lstStyle>
            <a:lvl1pPr>
              <a:defRPr sz="5000" spc="300">
                <a:solidFill>
                  <a:srgbClr val="0021A5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SLIDE TILE </a:t>
            </a:r>
          </a:p>
          <a:p>
            <a:pPr lvl="0"/>
            <a:r>
              <a:rPr lang="en-US" dirty="0"/>
              <a:t>LINE TWO</a:t>
            </a:r>
          </a:p>
        </p:txBody>
      </p:sp>
    </p:spTree>
    <p:extLst>
      <p:ext uri="{BB962C8B-B14F-4D97-AF65-F5344CB8AC3E}">
        <p14:creationId xmlns:p14="http://schemas.microsoft.com/office/powerpoint/2010/main" val="48042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48172" y="4781283"/>
            <a:ext cx="10403205" cy="1445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300" b="1" i="0">
                <a:solidFill>
                  <a:schemeClr val="bg1"/>
                </a:solidFill>
                <a:latin typeface="Obviously-ExtdBlck"/>
                <a:cs typeface="Obviously-ExtdBl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3087" y="4741077"/>
            <a:ext cx="8571230" cy="3053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chemeClr val="bg1"/>
                </a:solidFill>
                <a:latin typeface="Obviously-ExtdBlck"/>
                <a:cs typeface="Obviously-ExtdBl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477414" y="10754993"/>
            <a:ext cx="361950" cy="298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1" i="0">
                <a:solidFill>
                  <a:schemeClr val="bg1"/>
                </a:solidFill>
                <a:latin typeface="Obviously-WideSemi"/>
                <a:cs typeface="Obviously-WideSemi"/>
              </a:defRPr>
            </a:lvl1pPr>
          </a:lstStyle>
          <a:p>
            <a:pPr marL="38100">
              <a:lnSpc>
                <a:spcPct val="100000"/>
              </a:lnSpc>
              <a:spcBef>
                <a:spcPts val="434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62" r:id="rId3"/>
    <p:sldLayoutId id="2147483663" r:id="rId4"/>
    <p:sldLayoutId id="2147483664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fas.ufl.edu/tenure-and-promotion/determine-tenure-timelin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fas.ufl.edu/tenure-and-promotion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r.ifas.ufl.edu/tenure-and-promotion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learn-and-grow.hr.ufl.edu/toolkits-resource-center/human-resources-toolkits/online-promotion-tenure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hr.ifas.ufl.ed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ifas-hr@ifas.ufl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A1BC086-507A-EDA2-896C-CD42F1CE31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48172" y="-307777"/>
            <a:ext cx="10403205" cy="307777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Add slide title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CD855-B0A1-1C33-D1A8-1C2FA91F4E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4249" y="2444604"/>
            <a:ext cx="2082733" cy="615553"/>
          </a:xfrm>
        </p:spPr>
        <p:txBody>
          <a:bodyPr/>
          <a:lstStyle/>
          <a:p>
            <a:r>
              <a:rPr lang="en-US" dirty="0"/>
              <a:t>January 26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10B748-C965-1F49-8E77-6FBA2C8AC8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02F5FC-5BF5-56D6-AD34-DA0B830226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36452" y="2444604"/>
            <a:ext cx="3621398" cy="615553"/>
          </a:xfrm>
        </p:spPr>
        <p:txBody>
          <a:bodyPr/>
          <a:lstStyle/>
          <a:p>
            <a:r>
              <a:rPr lang="en-US" dirty="0"/>
              <a:t>Amanda Lovins and Janet Malphurs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200457-941F-3FC2-1FBE-59F6EFDA6D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35617" y="4440010"/>
            <a:ext cx="13412388" cy="830997"/>
          </a:xfrm>
        </p:spPr>
        <p:txBody>
          <a:bodyPr/>
          <a:lstStyle/>
          <a:p>
            <a:r>
              <a:rPr lang="en-US" sz="5400" dirty="0"/>
              <a:t>2024 Workshop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35EEC-A686-ACF3-7818-5956A98F9D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5616" y="5495752"/>
            <a:ext cx="13412389" cy="830997"/>
          </a:xfrm>
        </p:spPr>
        <p:txBody>
          <a:bodyPr/>
          <a:lstStyle/>
          <a:p>
            <a:r>
              <a:rPr lang="en-US" sz="5400" dirty="0"/>
              <a:t>Promotion and Permanent Status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57F53-8038-595A-FB67-1A73CEECDF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54667" y="7093166"/>
            <a:ext cx="9792977" cy="307777"/>
          </a:xfrm>
        </p:spPr>
        <p:txBody>
          <a:bodyPr/>
          <a:lstStyle/>
          <a:p>
            <a:r>
              <a:rPr lang="en-US" dirty="0"/>
              <a:t>Policy and Procedures Overview</a:t>
            </a:r>
          </a:p>
        </p:txBody>
      </p:sp>
    </p:spTree>
    <p:extLst>
      <p:ext uri="{BB962C8B-B14F-4D97-AF65-F5344CB8AC3E}">
        <p14:creationId xmlns:p14="http://schemas.microsoft.com/office/powerpoint/2010/main" val="229621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D4F1E8-C2AC-114F-D241-CAC0D12660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70450" y="777875"/>
            <a:ext cx="9753600" cy="7386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0021A5"/>
                </a:solidFill>
                <a:latin typeface="Franklin Gothic Medium" panose="020B0603020102020204" pitchFamily="34" charset="0"/>
                <a:ea typeface="+mn-ea"/>
              </a:rPr>
              <a:t>IFAS Committee and Packet Review</a:t>
            </a:r>
            <a:endParaRPr kumimoji="0" lang="en-US" sz="49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bviously-ExtdBlck"/>
              <a:ea typeface="+mn-ea"/>
              <a:cs typeface="Obviously-ExtdBlck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3BC76-D68F-4710-5DFF-EDA5C66F68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050" y="1844675"/>
            <a:ext cx="19196050" cy="4308872"/>
          </a:xfrm>
        </p:spPr>
        <p:txBody>
          <a:bodyPr/>
          <a:lstStyle/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Georgia" panose="02040502050405020303" pitchFamily="18" charset="0"/>
              </a:rPr>
              <a:t>IFAS P/T/PS committee reviews all packets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altLang="en-US" sz="4000" dirty="0">
                <a:latin typeface="Georgia" panose="02040502050405020303" pitchFamily="18" charset="0"/>
              </a:rPr>
              <a:t>Two Teams Orange and Blue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en-US" altLang="en-US" sz="4000" dirty="0">
                <a:latin typeface="Georgia" panose="02040502050405020303" pitchFamily="18" charset="0"/>
              </a:rPr>
              <a:t>Half elected by IFAS faculty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en-US" altLang="en-US" sz="4000" dirty="0">
                <a:latin typeface="Georgia" panose="02040502050405020303" pitchFamily="18" charset="0"/>
              </a:rPr>
              <a:t>Half appointed by the Senior Vice President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en-US" altLang="en-US" sz="4000" dirty="0">
                <a:latin typeface="Georgia" panose="02040502050405020303" pitchFamily="18" charset="0"/>
              </a:rPr>
              <a:t>Serves in fact-finding, consultative role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Georgia" panose="02040502050405020303" pitchFamily="18" charset="0"/>
              </a:rPr>
              <a:t>Once committee review complete, Packets forwarded to Deans</a:t>
            </a:r>
          </a:p>
          <a:p>
            <a:pPr eaLnBrk="1" hangingPunct="1"/>
            <a:endParaRPr lang="en-US" altLang="en-US" sz="4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999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D4F1E8-C2AC-114F-D241-CAC0D12660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70450" y="777875"/>
            <a:ext cx="9753600" cy="7386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0021A5"/>
                </a:solidFill>
                <a:latin typeface="Franklin Gothic Medium" panose="020B0603020102020204" pitchFamily="34" charset="0"/>
                <a:ea typeface="+mn-ea"/>
              </a:rPr>
              <a:t>Next Steps</a:t>
            </a:r>
            <a:endParaRPr kumimoji="0" lang="en-US" sz="49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bviously-ExtdBlck"/>
              <a:ea typeface="+mn-ea"/>
              <a:cs typeface="Obviously-ExtdBlck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3BC76-D68F-4710-5DFF-EDA5C66F68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050" y="1844675"/>
            <a:ext cx="19196050" cy="2462213"/>
          </a:xfrm>
        </p:spPr>
        <p:txBody>
          <a:bodyPr/>
          <a:lstStyle/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sz="4000" dirty="0">
                <a:latin typeface="Georgia" panose="02040502050405020303" pitchFamily="18" charset="0"/>
              </a:rPr>
              <a:t>Academic Personnel Board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sz="4000" dirty="0">
                <a:latin typeface="Georgia" panose="02040502050405020303" pitchFamily="18" charset="0"/>
              </a:rPr>
              <a:t>Final Review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Georgia" panose="02040502050405020303" pitchFamily="18" charset="0"/>
              </a:rPr>
              <a:t>Feedback to Candidate</a:t>
            </a:r>
            <a:endParaRPr lang="en-US" altLang="en-US" sz="4000" dirty="0">
              <a:latin typeface="Georgia" panose="02040502050405020303" pitchFamily="18" charset="0"/>
            </a:endParaRP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endParaRPr lang="en-US" altLang="en-US" sz="4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425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D4F1E8-C2AC-114F-D241-CAC0D12660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27250" y="777875"/>
            <a:ext cx="15773400" cy="7386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1A5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Obviously-ExtdBlck"/>
              </a:rPr>
              <a:t>Promotion or Permanent Status Not Supported or Denied?</a:t>
            </a:r>
            <a:endParaRPr kumimoji="0" lang="en-US" sz="49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bviously-ExtdBlck"/>
              <a:ea typeface="+mn-ea"/>
              <a:cs typeface="Obviously-ExtdBlck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3BC76-D68F-4710-5DFF-EDA5C66F68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050" y="1844675"/>
            <a:ext cx="18516600" cy="7386638"/>
          </a:xfrm>
        </p:spPr>
        <p:txBody>
          <a:bodyPr/>
          <a:lstStyle/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b="1" dirty="0">
                <a:latin typeface="Georgia" panose="02040502050405020303" pitchFamily="18" charset="0"/>
              </a:rPr>
              <a:t>Permanent Status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altLang="en-US" sz="4000" dirty="0">
                <a:latin typeface="Georgia" panose="02040502050405020303" pitchFamily="18" charset="0"/>
              </a:rPr>
              <a:t>Candidates not at the end of the probationary period may withdraw the packet and resubmit when appropriate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altLang="en-US" sz="4000" dirty="0">
                <a:latin typeface="Georgia" panose="02040502050405020303" pitchFamily="18" charset="0"/>
              </a:rPr>
              <a:t>Candidates at the end of the probationary period may withdraw the packet and resign or allow the packet to be forwarded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r>
              <a:rPr lang="en-US" altLang="en-US" sz="4000" dirty="0">
                <a:latin typeface="Georgia" panose="02040502050405020303" pitchFamily="18" charset="0"/>
              </a:rPr>
              <a:t>If Permanent Status is not supported by the Provost and denied by the Board of Trustees, a letter of non-renewal is issued by UF/IFAS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altLang="en-US" sz="4000" dirty="0">
                <a:latin typeface="Georgia" panose="02040502050405020303" pitchFamily="18" charset="0"/>
              </a:rPr>
              <a:t>A candidate may choose to withdraw the packet and resign at any time prior to the Provost’s recommendation to the BOT. 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b="1" dirty="0">
                <a:latin typeface="Georgia" panose="02040502050405020303" pitchFamily="18" charset="0"/>
              </a:rPr>
              <a:t>Promotion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altLang="en-US" sz="4000" dirty="0">
                <a:latin typeface="Georgia" panose="02040502050405020303" pitchFamily="18" charset="0"/>
              </a:rPr>
              <a:t>Faculty members who have been granted permanent status may withdraw the promotion packet any time in the process. </a:t>
            </a:r>
          </a:p>
        </p:txBody>
      </p:sp>
    </p:spTree>
    <p:extLst>
      <p:ext uri="{BB962C8B-B14F-4D97-AF65-F5344CB8AC3E}">
        <p14:creationId xmlns:p14="http://schemas.microsoft.com/office/powerpoint/2010/main" val="2294658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D4F1E8-C2AC-114F-D241-CAC0D12660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27250" y="777875"/>
            <a:ext cx="15773400" cy="15004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1A5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Obviously-ExtdBlck"/>
              </a:rPr>
              <a:t>Third-Year Progress Assessment</a:t>
            </a:r>
            <a:b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1A5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Obviously-ExtdBlck"/>
              </a:rPr>
            </a:br>
            <a:endParaRPr kumimoji="0" lang="en-US" sz="49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bviously-ExtdBlck"/>
              <a:ea typeface="+mn-ea"/>
              <a:cs typeface="Obviously-ExtdBlck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3BC76-D68F-4710-5DFF-EDA5C66F68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050" y="1844675"/>
            <a:ext cx="18516600" cy="3077766"/>
          </a:xfrm>
        </p:spPr>
        <p:txBody>
          <a:bodyPr/>
          <a:lstStyle/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Georgia" panose="02040502050405020303" pitchFamily="18" charset="0"/>
              </a:rPr>
              <a:t>Third academic year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Georgia" panose="02040502050405020303" pitchFamily="18" charset="0"/>
              </a:rPr>
              <a:t>Assess progress towards Permanent Status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Georgia" panose="02040502050405020303" pitchFamily="18" charset="0"/>
              </a:rPr>
              <a:t>Participation is required – timeline located on the IFAS HR Website along with many other resources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altLang="en-US" sz="4000" dirty="0">
                <a:latin typeface="Georgia" panose="02040502050405020303" pitchFamily="18" charset="0"/>
                <a:hlinkClick r:id="rId3"/>
              </a:rPr>
              <a:t>https://hr.ifas.ufl.edu/tenure-and-promotion/determine-tenure-timeline/</a:t>
            </a:r>
            <a:endParaRPr lang="en-US" altLang="en-US" sz="4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283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D4F1E8-C2AC-114F-D241-CAC0D12660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27250" y="777875"/>
            <a:ext cx="15773400" cy="7386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1A5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Obviously-ExtdBlck"/>
              </a:rPr>
              <a:t>IFAS HR Website Resources</a:t>
            </a:r>
            <a:endParaRPr kumimoji="0" lang="en-US" sz="49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bviously-ExtdBlck"/>
              <a:ea typeface="+mn-ea"/>
              <a:cs typeface="Obviously-ExtdBlck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3BC76-D68F-4710-5DFF-EDA5C66F68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050" y="1844675"/>
            <a:ext cx="18516600" cy="2462213"/>
          </a:xfrm>
        </p:spPr>
        <p:txBody>
          <a:bodyPr/>
          <a:lstStyle/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sz="4000" dirty="0">
                <a:latin typeface="Georgia" panose="02040502050405020303" pitchFamily="18" charset="0"/>
                <a:hlinkClick r:id="rId3"/>
              </a:rPr>
              <a:t>https://hr.ifas.ufl.edu/tenure-and-promotion/</a:t>
            </a:r>
            <a:endParaRPr lang="en-US" altLang="en-US" sz="4000" dirty="0">
              <a:latin typeface="Georgia" panose="02040502050405020303" pitchFamily="18" charset="0"/>
            </a:endParaRP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Georgia" panose="02040502050405020303" pitchFamily="18" charset="0"/>
              </a:rPr>
              <a:t>Training recordings, packet information located on this page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sz="4000" dirty="0">
                <a:latin typeface="Georgia" panose="02040502050405020303" pitchFamily="18" charset="0"/>
              </a:rPr>
              <a:t>Documents for this cycle have been updated, unless otherwise noted or have the 2023-2024 dates at the end of the title. </a:t>
            </a:r>
          </a:p>
        </p:txBody>
      </p:sp>
    </p:spTree>
    <p:extLst>
      <p:ext uri="{BB962C8B-B14F-4D97-AF65-F5344CB8AC3E}">
        <p14:creationId xmlns:p14="http://schemas.microsoft.com/office/powerpoint/2010/main" val="507792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D4F1E8-C2AC-114F-D241-CAC0D12660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22450" y="1463675"/>
            <a:ext cx="15773400" cy="7386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1A5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Obviously-ExtdBlck"/>
              </a:rPr>
              <a:t>Janet – Packet Details</a:t>
            </a:r>
            <a:endParaRPr kumimoji="0" lang="en-US" sz="49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bviously-ExtdBlck"/>
              <a:ea typeface="+mn-ea"/>
              <a:cs typeface="Obviously-ExtdBlck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AF57054-DFFC-71A5-F098-A393456A2C66}"/>
              </a:ext>
            </a:extLst>
          </p:cNvPr>
          <p:cNvSpPr txBox="1">
            <a:spLocks/>
          </p:cNvSpPr>
          <p:nvPr/>
        </p:nvSpPr>
        <p:spPr>
          <a:xfrm>
            <a:off x="793750" y="2884686"/>
            <a:ext cx="18516600" cy="30777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4000" b="0" i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Obviously-ExtdBlck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000" kern="0" dirty="0">
                <a:solidFill>
                  <a:sysClr val="windowText" lastClr="000000"/>
                </a:solidFill>
                <a:latin typeface="Georgia" panose="02040502050405020303" pitchFamily="18" charset="0"/>
              </a:rPr>
              <a:t>Template from last year: </a:t>
            </a:r>
            <a:r>
              <a:rPr lang="en-US" dirty="0">
                <a:hlinkClick r:id="rId3"/>
              </a:rPr>
              <a:t>Tenure and Promotion - UF/IFAS Office of Human Resources - University of Florida, Institute of Food and Agricultural Sciences - UF/IFAS (ufl.edu)</a:t>
            </a:r>
            <a:endParaRPr lang="en-US" dirty="0"/>
          </a:p>
          <a:p>
            <a:endParaRPr lang="en-US" dirty="0"/>
          </a:p>
          <a:p>
            <a:r>
              <a:rPr lang="en-US" dirty="0"/>
              <a:t>UF HR Tool Kit: </a:t>
            </a:r>
            <a:r>
              <a:rPr lang="en-US" dirty="0">
                <a:hlinkClick r:id="rId4"/>
              </a:rPr>
              <a:t>Online Promotion &amp; Tenure – Learn &amp; Grow (ufl.edu)</a:t>
            </a:r>
            <a:endParaRPr lang="en-US" dirty="0"/>
          </a:p>
          <a:p>
            <a:pPr algn="ctr"/>
            <a:endParaRPr lang="en-US" altLang="en-US" sz="4000" kern="0" dirty="0">
              <a:solidFill>
                <a:sysClr val="windowText" lastClr="0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358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D4F1E8-C2AC-114F-D241-CAC0D12660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27250" y="777875"/>
            <a:ext cx="15773400" cy="7386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1A5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Obviously-ExtdBlck"/>
              </a:rPr>
              <a:t> Need Help? Please Contact:</a:t>
            </a:r>
            <a:endParaRPr kumimoji="0" lang="en-US" sz="49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bviously-ExtdBlck"/>
              <a:ea typeface="+mn-ea"/>
              <a:cs typeface="Obviously-ExtdBlck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3BC76-D68F-4710-5DFF-EDA5C66F68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050" y="1844675"/>
            <a:ext cx="18516600" cy="5539978"/>
          </a:xfrm>
        </p:spPr>
        <p:txBody>
          <a:bodyPr/>
          <a:lstStyle/>
          <a:p>
            <a:pPr algn="ctr" eaLnBrk="1" hangingPunct="1"/>
            <a:r>
              <a:rPr lang="en-US" altLang="en-US">
                <a:latin typeface="Georgia" panose="02040502050405020303" pitchFamily="18" charset="0"/>
              </a:rPr>
              <a:t>District Extension Director</a:t>
            </a:r>
          </a:p>
          <a:p>
            <a:pPr algn="ctr" eaLnBrk="1" hangingPunct="1"/>
            <a:endParaRPr lang="en-US" altLang="en-US">
              <a:latin typeface="Georgia" panose="02040502050405020303" pitchFamily="18" charset="0"/>
            </a:endParaRPr>
          </a:p>
          <a:p>
            <a:pPr algn="ctr" eaLnBrk="1" hangingPunct="1"/>
            <a:r>
              <a:rPr lang="en-US" altLang="en-US">
                <a:latin typeface="Georgia" panose="02040502050405020303" pitchFamily="18" charset="0"/>
              </a:rPr>
              <a:t>IFAS Office of Human Resources </a:t>
            </a:r>
          </a:p>
          <a:p>
            <a:pPr algn="ctr" eaLnBrk="1" hangingPunct="1"/>
            <a:r>
              <a:rPr lang="en-US" altLang="en-US">
                <a:latin typeface="Georgia" panose="02040502050405020303" pitchFamily="18" charset="0"/>
              </a:rPr>
              <a:t>Website: </a:t>
            </a:r>
            <a:r>
              <a:rPr lang="en-US" altLang="en-US" sz="4000">
                <a:latin typeface="Georgia" panose="02040502050405020303" pitchFamily="18" charset="0"/>
                <a:hlinkClick r:id="rId3"/>
              </a:rPr>
              <a:t>http://hr.ifas.ufl.edu/</a:t>
            </a:r>
            <a:r>
              <a:rPr lang="en-US" altLang="en-US" sz="4000">
                <a:latin typeface="Georgia" panose="02040502050405020303" pitchFamily="18" charset="0"/>
              </a:rPr>
              <a:t>  </a:t>
            </a:r>
          </a:p>
          <a:p>
            <a:pPr lvl="1" algn="ctr"/>
            <a:r>
              <a:rPr lang="en-US" altLang="en-US" sz="4000">
                <a:latin typeface="Georgia" panose="02040502050405020303" pitchFamily="18" charset="0"/>
              </a:rPr>
              <a:t>Email: </a:t>
            </a:r>
            <a:r>
              <a:rPr lang="en-US" altLang="en-US" sz="4000">
                <a:latin typeface="Georgia" panose="02040502050405020303" pitchFamily="18" charset="0"/>
                <a:hlinkClick r:id="rId4"/>
              </a:rPr>
              <a:t>ifas-hr@ifas.ufl.edu</a:t>
            </a:r>
            <a:r>
              <a:rPr lang="en-US" altLang="en-US" sz="4000">
                <a:latin typeface="Georgia" panose="02040502050405020303" pitchFamily="18" charset="0"/>
              </a:rPr>
              <a:t> </a:t>
            </a:r>
          </a:p>
          <a:p>
            <a:pPr lvl="1" algn="ctr"/>
            <a:r>
              <a:rPr lang="en-US" altLang="en-US" sz="4000">
                <a:latin typeface="Georgia" panose="02040502050405020303" pitchFamily="18" charset="0"/>
              </a:rPr>
              <a:t>Melissa Long</a:t>
            </a:r>
          </a:p>
          <a:p>
            <a:pPr lvl="1" algn="ctr"/>
            <a:r>
              <a:rPr lang="en-US" altLang="en-US" sz="4000">
                <a:latin typeface="Georgia" panose="02040502050405020303" pitchFamily="18" charset="0"/>
              </a:rPr>
              <a:t>Amanda Lovins</a:t>
            </a:r>
          </a:p>
          <a:p>
            <a:pPr lvl="1" algn="ctr"/>
            <a:r>
              <a:rPr lang="en-US" altLang="en-US" sz="4000">
                <a:latin typeface="Georgia" panose="02040502050405020303" pitchFamily="18" charset="0"/>
              </a:rPr>
              <a:t>Janet Malphurs</a:t>
            </a:r>
          </a:p>
          <a:p>
            <a:pPr lvl="1" algn="ctr"/>
            <a:r>
              <a:rPr lang="en-US" altLang="en-US" sz="4000">
                <a:latin typeface="Georgia" panose="02040502050405020303" pitchFamily="18" charset="0"/>
              </a:rPr>
              <a:t>352/392-4777</a:t>
            </a:r>
            <a:endParaRPr lang="en-US" altLang="en-US" sz="4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145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6B119E-E8FF-B0B9-C95B-9331BC0E8E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47150" y="1009086"/>
            <a:ext cx="2209800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0021A5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Obviously-ExtdBlck"/>
              </a:rPr>
              <a:t>Agenda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6A42FF-559A-298C-9BD4-94ECE0779D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050" y="4338881"/>
            <a:ext cx="7239000" cy="4847481"/>
          </a:xfrm>
        </p:spPr>
        <p:txBody>
          <a:bodyPr/>
          <a:lstStyle/>
          <a:p>
            <a:pPr marL="571500" indent="-571500" eaLnBrk="1" hangingPunct="1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altLang="en-US" sz="4000" dirty="0"/>
              <a:t>Definitions</a:t>
            </a:r>
          </a:p>
          <a:p>
            <a:pPr marL="571500" indent="-571500" eaLnBrk="1" hangingPunct="1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altLang="en-US" sz="4000" dirty="0"/>
              <a:t>Time in Rank</a:t>
            </a:r>
          </a:p>
          <a:p>
            <a:pPr marL="571500" indent="-571500" eaLnBrk="1" hangingPunct="1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altLang="en-US" sz="4000" dirty="0"/>
              <a:t>Criteria</a:t>
            </a:r>
          </a:p>
          <a:p>
            <a:pPr marL="571500" indent="-571500" eaLnBrk="1" hangingPunct="1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altLang="en-US" sz="4000" dirty="0"/>
              <a:t>Process Timeline</a:t>
            </a:r>
          </a:p>
          <a:p>
            <a:pPr marL="571500" indent="-571500" eaLnBrk="1" hangingPunct="1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altLang="en-US" sz="4000" dirty="0"/>
              <a:t>PS Progress Assessment</a:t>
            </a:r>
          </a:p>
          <a:p>
            <a:pPr marL="571500" indent="-571500" eaLnBrk="1" hangingPunct="1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altLang="en-US" sz="4000" dirty="0"/>
              <a:t>Voting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D775644-BFD1-768E-3134-4043329A49BD}"/>
              </a:ext>
            </a:extLst>
          </p:cNvPr>
          <p:cNvSpPr txBox="1">
            <a:spLocks/>
          </p:cNvSpPr>
          <p:nvPr/>
        </p:nvSpPr>
        <p:spPr>
          <a:xfrm>
            <a:off x="10585450" y="4432628"/>
            <a:ext cx="7239000" cy="37702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4000" b="0" i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Obviously-ExtdBlck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571500" indent="-571500" eaLnBrk="1" hangingPunct="1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altLang="en-US" sz="4000" dirty="0"/>
              <a:t>Formal Review of Packets</a:t>
            </a:r>
          </a:p>
          <a:p>
            <a:pPr marL="571500" indent="-571500" eaLnBrk="1" hangingPunct="1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altLang="en-US" sz="4000" dirty="0"/>
              <a:t>Preparing your Permanent Status and Promotion Packet</a:t>
            </a:r>
          </a:p>
          <a:p>
            <a:pPr marL="571500" indent="-571500" eaLnBrk="1" hangingPunct="1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altLang="en-US" sz="4000" dirty="0"/>
              <a:t>On-Line process</a:t>
            </a:r>
          </a:p>
          <a:p>
            <a:pPr marL="571500" indent="-571500" eaLnBrk="1" hangingPunct="1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altLang="en-US" sz="4000" dirty="0"/>
              <a:t>Extension Section (DED)</a:t>
            </a:r>
          </a:p>
        </p:txBody>
      </p:sp>
    </p:spTree>
    <p:extLst>
      <p:ext uri="{BB962C8B-B14F-4D97-AF65-F5344CB8AC3E}">
        <p14:creationId xmlns:p14="http://schemas.microsoft.com/office/powerpoint/2010/main" val="2945115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D4F1E8-C2AC-114F-D241-CAC0D12660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61250" y="1158875"/>
            <a:ext cx="5181600" cy="7386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0021A5"/>
                </a:solidFill>
                <a:latin typeface="Franklin Gothic Medium" panose="020B0603020102020204" pitchFamily="34" charset="0"/>
                <a:ea typeface="+mn-ea"/>
              </a:rPr>
              <a:t>General Definitions</a:t>
            </a:r>
            <a:endParaRPr kumimoji="0" lang="en-US" sz="49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bviously-ExtdBlck"/>
              <a:ea typeface="+mn-ea"/>
              <a:cs typeface="Obviously-ExtdBlck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3BC76-D68F-4710-5DFF-EDA5C66F68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98650" y="2759075"/>
            <a:ext cx="16840200" cy="2462213"/>
          </a:xfrm>
        </p:spPr>
        <p:txBody>
          <a:bodyPr/>
          <a:lstStyle/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sz="4000" dirty="0">
                <a:latin typeface="Georgia" panose="02040502050405020303" pitchFamily="18" charset="0"/>
              </a:rPr>
              <a:t>Permanent Status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Georgia" panose="02040502050405020303" pitchFamily="18" charset="0"/>
              </a:rPr>
              <a:t>Promotion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sz="4000" dirty="0">
                <a:latin typeface="Georgia" panose="02040502050405020303" pitchFamily="18" charset="0"/>
              </a:rPr>
              <a:t>Distinction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66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D4F1E8-C2AC-114F-D241-CAC0D12660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75050" y="1178631"/>
            <a:ext cx="11049000" cy="7386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0021A5"/>
                </a:solidFill>
                <a:latin typeface="Franklin Gothic Medium" panose="020B0603020102020204" pitchFamily="34" charset="0"/>
                <a:ea typeface="+mn-ea"/>
              </a:rPr>
              <a:t>Non-Permanent Status Accruing Faculty</a:t>
            </a:r>
            <a:endParaRPr kumimoji="0" lang="en-US" sz="49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bviously-ExtdBlck"/>
              <a:ea typeface="+mn-ea"/>
              <a:cs typeface="Obviously-ExtdBlck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3BC76-D68F-4710-5DFF-EDA5C66F68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98650" y="2759075"/>
            <a:ext cx="16840200" cy="3077766"/>
          </a:xfrm>
        </p:spPr>
        <p:txBody>
          <a:bodyPr/>
          <a:lstStyle/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sz="4000" dirty="0">
                <a:latin typeface="Georgia" panose="02040502050405020303" pitchFamily="18" charset="0"/>
              </a:rPr>
              <a:t>Program County Extension Agents (paid 100% by county).  </a:t>
            </a:r>
          </a:p>
          <a:p>
            <a:pPr eaLnBrk="1" hangingPunct="1"/>
            <a:endParaRPr lang="en-US" altLang="en-US" sz="4000" dirty="0">
              <a:latin typeface="Georgia" panose="02040502050405020303" pitchFamily="18" charset="0"/>
            </a:endParaRP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sz="4000" dirty="0">
                <a:latin typeface="Georgia" panose="02040502050405020303" pitchFamily="18" charset="0"/>
              </a:rPr>
              <a:t>Program Extension Agents (paid 100% on grants)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endParaRPr lang="en-US" altLang="en-US" sz="4000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38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D4F1E8-C2AC-114F-D241-CAC0D12660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61050" y="777875"/>
            <a:ext cx="8382000" cy="7386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0021A5"/>
                </a:solidFill>
                <a:latin typeface="Franklin Gothic Medium" panose="020B0603020102020204" pitchFamily="34" charset="0"/>
                <a:ea typeface="+mn-ea"/>
              </a:rPr>
              <a:t>Basic Eligibility/Qualifications</a:t>
            </a:r>
            <a:endParaRPr kumimoji="0" lang="en-US" sz="49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bviously-ExtdBlck"/>
              <a:ea typeface="+mn-ea"/>
              <a:cs typeface="Obviously-ExtdBlck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3BC76-D68F-4710-5DFF-EDA5C66F68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31950" y="1844675"/>
            <a:ext cx="16840200" cy="4308872"/>
          </a:xfrm>
        </p:spPr>
        <p:txBody>
          <a:bodyPr/>
          <a:lstStyle/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Georgia" panose="02040502050405020303" pitchFamily="18" charset="0"/>
              </a:rPr>
              <a:t>Permanent Status 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Georgia" panose="02040502050405020303" pitchFamily="18" charset="0"/>
              </a:rPr>
              <a:t>Promotion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Georgia" panose="02040502050405020303" pitchFamily="18" charset="0"/>
              </a:rPr>
              <a:t>Agent I 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dirty="0">
                <a:latin typeface="Georgia" panose="02040502050405020303" pitchFamily="18" charset="0"/>
              </a:rPr>
              <a:t>Master’s degree progress is required for PS and promotion to rank II 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dirty="0">
                <a:latin typeface="Georgia" panose="02040502050405020303" pitchFamily="18" charset="0"/>
              </a:rPr>
              <a:t>Master’s degree is </a:t>
            </a:r>
            <a:r>
              <a:rPr lang="en-US" u="sng" dirty="0">
                <a:latin typeface="Georgia" panose="02040502050405020303" pitchFamily="18" charset="0"/>
              </a:rPr>
              <a:t>required</a:t>
            </a:r>
            <a:r>
              <a:rPr lang="en-US" dirty="0">
                <a:latin typeface="Georgia" panose="02040502050405020303" pitchFamily="18" charset="0"/>
              </a:rPr>
              <a:t> for rank III or above</a:t>
            </a:r>
          </a:p>
          <a:p>
            <a:pPr marL="1485900" lvl="2" indent="-571500">
              <a:buFont typeface="Courier New" panose="02070309020205020404" pitchFamily="49" charset="0"/>
              <a:buChar char="o"/>
            </a:pPr>
            <a:endParaRPr lang="en-US" altLang="en-US" sz="4000" dirty="0">
              <a:latin typeface="Georgia" panose="02040502050405020303" pitchFamily="18" charset="0"/>
            </a:endParaRP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endParaRPr lang="en-US" altLang="en-US" sz="4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315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D4F1E8-C2AC-114F-D241-CAC0D12660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70450" y="777875"/>
            <a:ext cx="9753600" cy="150041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0021A5"/>
                </a:solidFill>
                <a:latin typeface="Franklin Gothic Medium" panose="020B0603020102020204" pitchFamily="34" charset="0"/>
                <a:ea typeface="+mn-ea"/>
              </a:rPr>
              <a:t>Permanent Status “When Ready”</a:t>
            </a:r>
            <a:br>
              <a:rPr lang="en-US" sz="4800" dirty="0">
                <a:solidFill>
                  <a:srgbClr val="0021A5"/>
                </a:solidFill>
                <a:latin typeface="Franklin Gothic Medium" panose="020B0603020102020204" pitchFamily="34" charset="0"/>
                <a:ea typeface="+mn-ea"/>
              </a:rPr>
            </a:br>
            <a:endParaRPr kumimoji="0" lang="en-US" sz="49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bviously-ExtdBlck"/>
              <a:ea typeface="+mn-ea"/>
              <a:cs typeface="Obviously-ExtdBlck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3BC76-D68F-4710-5DFF-EDA5C66F68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31950" y="1844675"/>
            <a:ext cx="16840200" cy="3077766"/>
          </a:xfrm>
        </p:spPr>
        <p:txBody>
          <a:bodyPr/>
          <a:lstStyle/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sz="4000" dirty="0">
                <a:latin typeface="Georgia" panose="02040502050405020303" pitchFamily="18" charset="0"/>
              </a:rPr>
              <a:t>May apply for permanent status any time prior to the beginning of the last year of the PS probationary period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endParaRPr lang="en-US" altLang="en-US" sz="4000" dirty="0">
              <a:latin typeface="Georgia" panose="02040502050405020303" pitchFamily="18" charset="0"/>
            </a:endParaRP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sz="4000" dirty="0">
                <a:latin typeface="Georgia" panose="02040502050405020303" pitchFamily="18" charset="0"/>
              </a:rPr>
              <a:t>Must meet usual, expected PS criteria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endParaRPr lang="en-US" altLang="en-US" sz="4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972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D4F1E8-C2AC-114F-D241-CAC0D12660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70450" y="777875"/>
            <a:ext cx="9753600" cy="7386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0021A5"/>
                </a:solidFill>
                <a:latin typeface="Franklin Gothic Medium" panose="020B0603020102020204" pitchFamily="34" charset="0"/>
                <a:ea typeface="+mn-ea"/>
              </a:rPr>
              <a:t>General Information</a:t>
            </a:r>
            <a:endParaRPr kumimoji="0" lang="en-US" sz="49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bviously-ExtdBlck"/>
              <a:ea typeface="+mn-ea"/>
              <a:cs typeface="Obviously-ExtdBlck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3BC76-D68F-4710-5DFF-EDA5C66F68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31950" y="1844675"/>
            <a:ext cx="16840200" cy="7386638"/>
          </a:xfrm>
        </p:spPr>
        <p:txBody>
          <a:bodyPr/>
          <a:lstStyle/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sz="4000" dirty="0">
                <a:latin typeface="Georgia" panose="02040502050405020303" pitchFamily="18" charset="0"/>
              </a:rPr>
              <a:t>PS is with UF/IFAS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endParaRPr lang="en-US" altLang="en-US" sz="4000" dirty="0">
              <a:latin typeface="Georgia" panose="02040502050405020303" pitchFamily="18" charset="0"/>
            </a:endParaRP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sz="4000" dirty="0">
                <a:latin typeface="Georgia" panose="02040502050405020303" pitchFamily="18" charset="0"/>
              </a:rPr>
              <a:t>PS is not granted for supervisory or administrative responsibilities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endParaRPr lang="en-US" altLang="en-US" sz="4000" dirty="0">
              <a:latin typeface="Georgia" panose="02040502050405020303" pitchFamily="18" charset="0"/>
            </a:endParaRP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sz="4000" dirty="0">
                <a:latin typeface="Georgia" panose="02040502050405020303" pitchFamily="18" charset="0"/>
              </a:rPr>
              <a:t>Performance is evaluated annually to determine whether appropriate progress is being made</a:t>
            </a:r>
          </a:p>
          <a:p>
            <a:pPr eaLnBrk="1" hangingPunct="1"/>
            <a:endParaRPr lang="en-US" altLang="en-US" sz="4000" dirty="0">
              <a:latin typeface="Georgia" panose="02040502050405020303" pitchFamily="18" charset="0"/>
            </a:endParaRP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sz="4000" dirty="0">
                <a:latin typeface="Georgia" panose="02040502050405020303" pitchFamily="18" charset="0"/>
              </a:rPr>
              <a:t>Permanent status or future promotions are not guaranteed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endParaRPr lang="en-US" altLang="en-US" sz="4000" dirty="0">
              <a:latin typeface="Georgia" panose="02040502050405020303" pitchFamily="18" charset="0"/>
            </a:endParaRP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sz="4000" dirty="0">
                <a:latin typeface="Georgia" panose="02040502050405020303" pitchFamily="18" charset="0"/>
              </a:rPr>
              <a:t>All is contingent upon your productivity and performance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endParaRPr lang="en-US" altLang="en-US" sz="4000" dirty="0">
              <a:latin typeface="Georgia" panose="02040502050405020303" pitchFamily="18" charset="0"/>
            </a:endParaRP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endParaRPr lang="en-US" altLang="en-US" sz="4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612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D4F1E8-C2AC-114F-D241-CAC0D12660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70450" y="777875"/>
            <a:ext cx="9753600" cy="7386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0021A5"/>
                </a:solidFill>
                <a:latin typeface="Franklin Gothic Medium" panose="020B0603020102020204" pitchFamily="34" charset="0"/>
                <a:ea typeface="+mn-ea"/>
              </a:rPr>
              <a:t>General Process Timeline</a:t>
            </a:r>
            <a:endParaRPr kumimoji="0" lang="en-US" sz="49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bviously-ExtdBlck"/>
              <a:ea typeface="+mn-ea"/>
              <a:cs typeface="Obviously-ExtdBlck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3BC76-D68F-4710-5DFF-EDA5C66F68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050" y="1844675"/>
            <a:ext cx="19196050" cy="8617744"/>
          </a:xfrm>
        </p:spPr>
        <p:txBody>
          <a:bodyPr/>
          <a:lstStyle/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sz="4000" b="1" u="sng" dirty="0">
                <a:latin typeface="Georgia" panose="02040502050405020303" pitchFamily="18" charset="0"/>
              </a:rPr>
              <a:t>January / February </a:t>
            </a:r>
            <a:r>
              <a:rPr lang="en-US" altLang="en-US" sz="4000" dirty="0">
                <a:latin typeface="Georgia" panose="02040502050405020303" pitchFamily="18" charset="0"/>
              </a:rPr>
              <a:t>– IFAS PS&amp;P Workshops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sz="4000" b="1" u="sng" dirty="0">
                <a:latin typeface="Georgia" panose="02040502050405020303" pitchFamily="18" charset="0"/>
              </a:rPr>
              <a:t>Spring / Summer </a:t>
            </a:r>
            <a:r>
              <a:rPr lang="en-US" altLang="en-US" sz="4000" dirty="0">
                <a:latin typeface="Georgia" panose="02040502050405020303" pitchFamily="18" charset="0"/>
              </a:rPr>
              <a:t>– Unit deadlines for submission, voting, external review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sz="4000" b="1" u="sng" dirty="0">
                <a:latin typeface="Georgia" panose="02040502050405020303" pitchFamily="18" charset="0"/>
              </a:rPr>
              <a:t>July </a:t>
            </a:r>
            <a:r>
              <a:rPr lang="en-US" altLang="en-US" sz="4000" dirty="0">
                <a:latin typeface="Georgia" panose="02040502050405020303" pitchFamily="18" charset="0"/>
              </a:rPr>
              <a:t>– One electronic copy due to IFAS Human Resources for preliminary review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sz="4000" b="1" u="sng" dirty="0">
                <a:latin typeface="Georgia" panose="02040502050405020303" pitchFamily="18" charset="0"/>
              </a:rPr>
              <a:t>August</a:t>
            </a:r>
            <a:r>
              <a:rPr lang="en-US" altLang="en-US" sz="4000" dirty="0">
                <a:latin typeface="Georgia" panose="02040502050405020303" pitchFamily="18" charset="0"/>
              </a:rPr>
              <a:t> – Packets uploaded online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sz="4000" b="1" u="sng" dirty="0">
                <a:latin typeface="Georgia" panose="02040502050405020303" pitchFamily="18" charset="0"/>
              </a:rPr>
              <a:t>Oct/Nov </a:t>
            </a:r>
            <a:r>
              <a:rPr lang="en-US" altLang="en-US" sz="4000" dirty="0">
                <a:latin typeface="Georgia" panose="02040502050405020303" pitchFamily="18" charset="0"/>
              </a:rPr>
              <a:t>– IFAS P/T/PS Committee and IFAS deans review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sz="4000" b="1" u="sng" dirty="0">
                <a:latin typeface="Georgia" panose="02040502050405020303" pitchFamily="18" charset="0"/>
              </a:rPr>
              <a:t>December</a:t>
            </a:r>
            <a:r>
              <a:rPr lang="en-US" altLang="en-US" sz="4000" dirty="0">
                <a:latin typeface="Georgia" panose="02040502050405020303" pitchFamily="18" charset="0"/>
              </a:rPr>
              <a:t> – IFAS Deans make recommendation to Provost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sz="4000" b="1" u="sng" dirty="0">
                <a:latin typeface="Georgia" panose="02040502050405020303" pitchFamily="18" charset="0"/>
              </a:rPr>
              <a:t>January</a:t>
            </a:r>
            <a:r>
              <a:rPr lang="en-US" altLang="en-US" sz="4000" dirty="0">
                <a:latin typeface="Georgia" panose="02040502050405020303" pitchFamily="18" charset="0"/>
              </a:rPr>
              <a:t> – Packets due to Academic Personnel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sz="4000" b="1" u="sng" dirty="0">
                <a:latin typeface="Georgia" panose="02040502050405020303" pitchFamily="18" charset="0"/>
              </a:rPr>
              <a:t>February / March </a:t>
            </a:r>
            <a:r>
              <a:rPr lang="en-US" altLang="en-US" sz="4000" dirty="0">
                <a:latin typeface="Georgia" panose="02040502050405020303" pitchFamily="18" charset="0"/>
              </a:rPr>
              <a:t>– Academic Personnel Board review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sz="4000" b="1" u="sng" dirty="0">
                <a:latin typeface="Georgia" panose="02040502050405020303" pitchFamily="18" charset="0"/>
              </a:rPr>
              <a:t>May</a:t>
            </a:r>
            <a:r>
              <a:rPr lang="en-US" altLang="en-US" sz="4000" dirty="0">
                <a:latin typeface="Georgia" panose="02040502050405020303" pitchFamily="18" charset="0"/>
              </a:rPr>
              <a:t> – Provost/BOT review and final decision 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sz="4000" b="1" u="sng" dirty="0">
                <a:latin typeface="Georgia" panose="02040502050405020303" pitchFamily="18" charset="0"/>
              </a:rPr>
              <a:t>June</a:t>
            </a:r>
            <a:r>
              <a:rPr lang="en-US" altLang="en-US" sz="4000" dirty="0">
                <a:latin typeface="Georgia" panose="02040502050405020303" pitchFamily="18" charset="0"/>
              </a:rPr>
              <a:t> – Candidates notified of status – by letter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sz="4000" b="1" u="sng" dirty="0">
                <a:latin typeface="Georgia" panose="02040502050405020303" pitchFamily="18" charset="0"/>
              </a:rPr>
              <a:t>July 1 </a:t>
            </a:r>
            <a:r>
              <a:rPr lang="en-US" altLang="en-US" sz="4000" dirty="0">
                <a:latin typeface="Georgia" panose="02040502050405020303" pitchFamily="18" charset="0"/>
              </a:rPr>
              <a:t>– Permanent status usually effective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sz="4000" b="1" u="sng" dirty="0">
                <a:latin typeface="Georgia" panose="02040502050405020303" pitchFamily="18" charset="0"/>
              </a:rPr>
              <a:t>July 1</a:t>
            </a:r>
            <a:r>
              <a:rPr lang="en-US" altLang="en-US" sz="4000" dirty="0">
                <a:latin typeface="Georgia" panose="02040502050405020303" pitchFamily="18" charset="0"/>
              </a:rPr>
              <a:t> – Promotions usually effective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endParaRPr lang="en-US" altLang="en-US" sz="4000" dirty="0">
              <a:latin typeface="Georgia" panose="02040502050405020303" pitchFamily="18" charset="0"/>
            </a:endParaRP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endParaRPr lang="en-US" altLang="en-US" sz="4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733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D4F1E8-C2AC-114F-D241-CAC0D12660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70450" y="777875"/>
            <a:ext cx="9753600" cy="7386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0021A5"/>
                </a:solidFill>
                <a:latin typeface="Franklin Gothic Medium" panose="020B0603020102020204" pitchFamily="34" charset="0"/>
                <a:ea typeface="+mn-ea"/>
              </a:rPr>
              <a:t>Voting Process</a:t>
            </a:r>
            <a:endParaRPr kumimoji="0" lang="en-US" sz="49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bviously-ExtdBlck"/>
              <a:ea typeface="+mn-ea"/>
              <a:cs typeface="Obviously-ExtdBlck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3BC76-D68F-4710-5DFF-EDA5C66F68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8050" y="1844675"/>
            <a:ext cx="18364200" cy="9233297"/>
          </a:xfrm>
        </p:spPr>
        <p:txBody>
          <a:bodyPr/>
          <a:lstStyle/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sz="4000" b="1" dirty="0">
                <a:latin typeface="Georgia" panose="02040502050405020303" pitchFamily="18" charset="0"/>
              </a:rPr>
              <a:t>Votes for Permanent Status and for Promotion are separate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sz="4000" b="1" dirty="0">
                <a:latin typeface="Georgia" panose="02040502050405020303" pitchFamily="18" charset="0"/>
              </a:rPr>
              <a:t>Permanent Status: </a:t>
            </a:r>
            <a:r>
              <a:rPr lang="en-US" altLang="en-US" sz="4000" dirty="0">
                <a:latin typeface="Georgia" panose="02040502050405020303" pitchFamily="18" charset="0"/>
              </a:rPr>
              <a:t>colleagues in your district who have been granted permanent status are eligible to vote on your packet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sz="4000" b="1" dirty="0">
                <a:latin typeface="Georgia" panose="02040502050405020303" pitchFamily="18" charset="0"/>
              </a:rPr>
              <a:t>Promotion:</a:t>
            </a:r>
            <a:r>
              <a:rPr lang="en-US" altLang="en-US" sz="4000" dirty="0">
                <a:latin typeface="Georgia" panose="02040502050405020303" pitchFamily="18" charset="0"/>
              </a:rPr>
              <a:t> colleagues in your district who are at a higher rank can vote (includes program county and program agents)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sz="4000" b="1" dirty="0">
                <a:latin typeface="Georgia" panose="02040502050405020303" pitchFamily="18" charset="0"/>
              </a:rPr>
              <a:t>State specialized agents:  </a:t>
            </a:r>
            <a:r>
              <a:rPr lang="en-US" altLang="en-US" sz="4000" dirty="0">
                <a:latin typeface="Georgia" panose="02040502050405020303" pitchFamily="18" charset="0"/>
              </a:rPr>
              <a:t>vote is state-wide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sz="4000" dirty="0">
                <a:latin typeface="Georgia" panose="02040502050405020303" pitchFamily="18" charset="0"/>
              </a:rPr>
              <a:t>Although the final tally of votes is public, individual votes </a:t>
            </a:r>
            <a:r>
              <a:rPr lang="en-US" altLang="en-US" sz="4000" b="1" u="sng" dirty="0">
                <a:latin typeface="Georgia" panose="02040502050405020303" pitchFamily="18" charset="0"/>
              </a:rPr>
              <a:t>must</a:t>
            </a:r>
            <a:r>
              <a:rPr lang="en-US" altLang="en-US" sz="4000" dirty="0">
                <a:latin typeface="Georgia" panose="02040502050405020303" pitchFamily="18" charset="0"/>
              </a:rPr>
              <a:t> be kept confidential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sz="4000" dirty="0">
                <a:latin typeface="Georgia" panose="02040502050405020303" pitchFamily="18" charset="0"/>
              </a:rPr>
              <a:t>Votes based on information in the packet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sz="4000" dirty="0">
                <a:latin typeface="Georgia" panose="02040502050405020303" pitchFamily="18" charset="0"/>
              </a:rPr>
              <a:t>Each district is considered to be a “department” for voting purposes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sz="4000" dirty="0">
                <a:latin typeface="Georgia" panose="02040502050405020303" pitchFamily="18" charset="0"/>
              </a:rPr>
              <a:t>DED does not vote, Center </a:t>
            </a:r>
            <a:r>
              <a:rPr lang="en-US" altLang="en-US" dirty="0">
                <a:latin typeface="Georgia" panose="02040502050405020303" pitchFamily="18" charset="0"/>
              </a:rPr>
              <a:t>D</a:t>
            </a:r>
            <a:r>
              <a:rPr lang="en-US" altLang="en-US" sz="4000" dirty="0">
                <a:latin typeface="Georgia" panose="02040502050405020303" pitchFamily="18" charset="0"/>
              </a:rPr>
              <a:t>irector does not vote.</a:t>
            </a: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r>
              <a:rPr lang="en-US" altLang="en-US" sz="4000" b="1" dirty="0">
                <a:latin typeface="Georgia" panose="02040502050405020303" pitchFamily="18" charset="0"/>
              </a:rPr>
              <a:t>IMPORTANT NOTE: Straw polls or preliminary votes are not permissible. The only vote that may take place is the confidential vote. </a:t>
            </a:r>
          </a:p>
          <a:p>
            <a:pPr eaLnBrk="1" hangingPunct="1"/>
            <a:endParaRPr lang="en-US" altLang="en-US" sz="4000" dirty="0">
              <a:latin typeface="Georgia" panose="02040502050405020303" pitchFamily="18" charset="0"/>
            </a:endParaRPr>
          </a:p>
          <a:p>
            <a:pPr marL="571500" indent="-571500" eaLnBrk="1" hangingPunct="1">
              <a:buFont typeface="Courier New" panose="02070309020205020404" pitchFamily="49" charset="0"/>
              <a:buChar char="o"/>
            </a:pPr>
            <a:endParaRPr lang="en-US" altLang="en-US" sz="4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80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FAS-PowerPoint-Template" id="{A1B85E1F-3C97-EA46-987C-C0A5228A708D}" vid="{5F49699B-1346-DE46-B439-4681734073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IFAS-PS&amp;P Workshop - January 26, 2024</Template>
  <TotalTime>168</TotalTime>
  <Words>1495</Words>
  <Application>Microsoft Office PowerPoint</Application>
  <PresentationFormat>Custom</PresentationFormat>
  <Paragraphs>190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Courier New</vt:lpstr>
      <vt:lpstr>Franklin Gothic Book</vt:lpstr>
      <vt:lpstr>Franklin Gothic Demi</vt:lpstr>
      <vt:lpstr>Franklin Gothic Heavy</vt:lpstr>
      <vt:lpstr>Franklin Gothic Medium</vt:lpstr>
      <vt:lpstr>Georgia</vt:lpstr>
      <vt:lpstr>Obviously-ExtdBlck</vt:lpstr>
      <vt:lpstr>Obviously-WideSemi</vt:lpstr>
      <vt:lpstr>Office Theme</vt:lpstr>
      <vt:lpstr>Add slide title here</vt:lpstr>
      <vt:lpstr>Agenda</vt:lpstr>
      <vt:lpstr>General Definitions</vt:lpstr>
      <vt:lpstr>Non-Permanent Status Accruing Faculty</vt:lpstr>
      <vt:lpstr>Basic Eligibility/Qualifications</vt:lpstr>
      <vt:lpstr>Permanent Status “When Ready” </vt:lpstr>
      <vt:lpstr>General Information</vt:lpstr>
      <vt:lpstr>General Process Timeline</vt:lpstr>
      <vt:lpstr>Voting Process</vt:lpstr>
      <vt:lpstr>IFAS Committee and Packet Review</vt:lpstr>
      <vt:lpstr>Next Steps</vt:lpstr>
      <vt:lpstr>Promotion or Permanent Status Not Supported or Denied?</vt:lpstr>
      <vt:lpstr>Third-Year Progress Assessment </vt:lpstr>
      <vt:lpstr>IFAS HR Website Resources</vt:lpstr>
      <vt:lpstr>Janet – Packet Details</vt:lpstr>
      <vt:lpstr> Need Help? Please Contact:</vt:lpstr>
    </vt:vector>
  </TitlesOfParts>
  <Company>University of Florida - IFAS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slide title here</dc:title>
  <dc:creator>Lovins,Amanda L</dc:creator>
  <cp:lastModifiedBy>Lovins,Amanda L</cp:lastModifiedBy>
  <cp:revision>13</cp:revision>
  <cp:lastPrinted>2024-01-26T13:42:54Z</cp:lastPrinted>
  <dcterms:created xsi:type="dcterms:W3CDTF">2024-01-25T14:59:05Z</dcterms:created>
  <dcterms:modified xsi:type="dcterms:W3CDTF">2024-01-26T14:25:06Z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2021-08-17T00:00:00Z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2021-09-07T00:00:00Z</vt:filetime>
  </property>
</Properties>
</file>