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3" r:id="rId1"/>
    <p:sldMasterId id="2147483674" r:id="rId2"/>
  </p:sldMasterIdLst>
  <p:notesMasterIdLst>
    <p:notesMasterId r:id="rId14"/>
  </p:notesMasterIdLst>
  <p:sldIdLst>
    <p:sldId id="256" r:id="rId3"/>
    <p:sldId id="257" r:id="rId4"/>
    <p:sldId id="275" r:id="rId5"/>
    <p:sldId id="278" r:id="rId6"/>
    <p:sldId id="260" r:id="rId7"/>
    <p:sldId id="266" r:id="rId8"/>
    <p:sldId id="277" r:id="rId9"/>
    <p:sldId id="261" r:id="rId10"/>
    <p:sldId id="262" r:id="rId11"/>
    <p:sldId id="267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ntona Book" panose="00000800000000000000" charset="0"/>
      <p:regular r:id="rId19"/>
      <p:bold r:id="rId20"/>
      <p:italic r:id="rId21"/>
      <p:boldItalic r:id="rId22"/>
    </p:embeddedFont>
    <p:embeddedFont>
      <p:font typeface="Univers" panose="020B050302020202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616"/>
    <a:srgbClr val="002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E8E506-EF62-4A08-9638-3A9DDDD75502}" v="21" dt="2023-09-11T19:41:48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61" autoAdjust="0"/>
    <p:restoredTop sz="91187" autoAdjust="0"/>
  </p:normalViewPr>
  <p:slideViewPr>
    <p:cSldViewPr snapToGrid="0" snapToObjects="1">
      <p:cViewPr varScale="1">
        <p:scale>
          <a:sx n="69" d="100"/>
          <a:sy n="69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,Chris" userId="b39fec97-f230-45e4-be7b-baaa8f07482c" providerId="ADAL" clId="{CEE8E506-EF62-4A08-9638-3A9DDDD75502}"/>
    <pc:docChg chg="undo custSel delSld modSld sldOrd">
      <pc:chgData name="Vivian,Chris" userId="b39fec97-f230-45e4-be7b-baaa8f07482c" providerId="ADAL" clId="{CEE8E506-EF62-4A08-9638-3A9DDDD75502}" dt="2023-09-12T16:53:57.140" v="1285" actId="20577"/>
      <pc:docMkLst>
        <pc:docMk/>
      </pc:docMkLst>
      <pc:sldChg chg="modSp mod">
        <pc:chgData name="Vivian,Chris" userId="b39fec97-f230-45e4-be7b-baaa8f07482c" providerId="ADAL" clId="{CEE8E506-EF62-4A08-9638-3A9DDDD75502}" dt="2023-09-12T16:51:45.914" v="1219" actId="20577"/>
        <pc:sldMkLst>
          <pc:docMk/>
          <pc:sldMk cId="728336637" sldId="260"/>
        </pc:sldMkLst>
        <pc:spChg chg="mod">
          <ac:chgData name="Vivian,Chris" userId="b39fec97-f230-45e4-be7b-baaa8f07482c" providerId="ADAL" clId="{CEE8E506-EF62-4A08-9638-3A9DDDD75502}" dt="2023-09-12T16:51:45.914" v="1219" actId="20577"/>
          <ac:spMkLst>
            <pc:docMk/>
            <pc:sldMk cId="728336637" sldId="260"/>
            <ac:spMk id="3" creationId="{FD32041C-0386-4358-B59E-6FB609727AEC}"/>
          </ac:spMkLst>
        </pc:spChg>
      </pc:sldChg>
      <pc:sldChg chg="modSp mod">
        <pc:chgData name="Vivian,Chris" userId="b39fec97-f230-45e4-be7b-baaa8f07482c" providerId="ADAL" clId="{CEE8E506-EF62-4A08-9638-3A9DDDD75502}" dt="2023-09-12T16:53:27.477" v="1272" actId="6549"/>
        <pc:sldMkLst>
          <pc:docMk/>
          <pc:sldMk cId="1574387661" sldId="261"/>
        </pc:sldMkLst>
        <pc:spChg chg="mod">
          <ac:chgData name="Vivian,Chris" userId="b39fec97-f230-45e4-be7b-baaa8f07482c" providerId="ADAL" clId="{CEE8E506-EF62-4A08-9638-3A9DDDD75502}" dt="2023-09-12T16:53:27.477" v="1272" actId="6549"/>
          <ac:spMkLst>
            <pc:docMk/>
            <pc:sldMk cId="1574387661" sldId="261"/>
            <ac:spMk id="3" creationId="{EA143BBE-3AF7-4B0F-B4C7-1983EC0D742C}"/>
          </ac:spMkLst>
        </pc:spChg>
      </pc:sldChg>
      <pc:sldChg chg="modSp mod ord">
        <pc:chgData name="Vivian,Chris" userId="b39fec97-f230-45e4-be7b-baaa8f07482c" providerId="ADAL" clId="{CEE8E506-EF62-4A08-9638-3A9DDDD75502}" dt="2023-09-11T19:40:28.713" v="1011" actId="14100"/>
        <pc:sldMkLst>
          <pc:docMk/>
          <pc:sldMk cId="856027492" sldId="262"/>
        </pc:sldMkLst>
        <pc:spChg chg="mod">
          <ac:chgData name="Vivian,Chris" userId="b39fec97-f230-45e4-be7b-baaa8f07482c" providerId="ADAL" clId="{CEE8E506-EF62-4A08-9638-3A9DDDD75502}" dt="2023-09-11T19:10:02.205" v="115" actId="20577"/>
          <ac:spMkLst>
            <pc:docMk/>
            <pc:sldMk cId="856027492" sldId="262"/>
            <ac:spMk id="3" creationId="{50EE6E1D-6DD5-4BBF-8A17-59CA778716ED}"/>
          </ac:spMkLst>
        </pc:spChg>
        <pc:picChg chg="mod">
          <ac:chgData name="Vivian,Chris" userId="b39fec97-f230-45e4-be7b-baaa8f07482c" providerId="ADAL" clId="{CEE8E506-EF62-4A08-9638-3A9DDDD75502}" dt="2023-09-11T19:40:28.713" v="1011" actId="14100"/>
          <ac:picMkLst>
            <pc:docMk/>
            <pc:sldMk cId="856027492" sldId="262"/>
            <ac:picMk id="5" creationId="{11EA26D3-BB24-45E2-9A13-0C861F34D4EC}"/>
          </ac:picMkLst>
        </pc:picChg>
      </pc:sldChg>
      <pc:sldChg chg="modSp mod">
        <pc:chgData name="Vivian,Chris" userId="b39fec97-f230-45e4-be7b-baaa8f07482c" providerId="ADAL" clId="{CEE8E506-EF62-4A08-9638-3A9DDDD75502}" dt="2023-09-11T19:37:26.687" v="735" actId="6549"/>
        <pc:sldMkLst>
          <pc:docMk/>
          <pc:sldMk cId="967337616" sldId="264"/>
        </pc:sldMkLst>
        <pc:spChg chg="mod">
          <ac:chgData name="Vivian,Chris" userId="b39fec97-f230-45e4-be7b-baaa8f07482c" providerId="ADAL" clId="{CEE8E506-EF62-4A08-9638-3A9DDDD75502}" dt="2023-09-11T19:37:26.687" v="735" actId="6549"/>
          <ac:spMkLst>
            <pc:docMk/>
            <pc:sldMk cId="967337616" sldId="264"/>
            <ac:spMk id="3" creationId="{32A7A58D-077A-4283-A8A9-9DD4F8852CB0}"/>
          </ac:spMkLst>
        </pc:spChg>
      </pc:sldChg>
      <pc:sldChg chg="modSp mod">
        <pc:chgData name="Vivian,Chris" userId="b39fec97-f230-45e4-be7b-baaa8f07482c" providerId="ADAL" clId="{CEE8E506-EF62-4A08-9638-3A9DDDD75502}" dt="2023-09-12T16:52:05.558" v="1225" actId="20577"/>
        <pc:sldMkLst>
          <pc:docMk/>
          <pc:sldMk cId="1057445673" sldId="266"/>
        </pc:sldMkLst>
        <pc:spChg chg="mod">
          <ac:chgData name="Vivian,Chris" userId="b39fec97-f230-45e4-be7b-baaa8f07482c" providerId="ADAL" clId="{CEE8E506-EF62-4A08-9638-3A9DDDD75502}" dt="2023-09-12T16:52:05.558" v="1225" actId="20577"/>
          <ac:spMkLst>
            <pc:docMk/>
            <pc:sldMk cId="1057445673" sldId="266"/>
            <ac:spMk id="3" creationId="{FD32041C-0386-4358-B59E-6FB609727AEC}"/>
          </ac:spMkLst>
        </pc:spChg>
        <pc:picChg chg="mod">
          <ac:chgData name="Vivian,Chris" userId="b39fec97-f230-45e4-be7b-baaa8f07482c" providerId="ADAL" clId="{CEE8E506-EF62-4A08-9638-3A9DDDD75502}" dt="2023-09-11T19:41:48.114" v="1023" actId="1076"/>
          <ac:picMkLst>
            <pc:docMk/>
            <pc:sldMk cId="1057445673" sldId="266"/>
            <ac:picMk id="2050" creationId="{46E4C817-9AF9-4958-902D-E7AA226B2A0B}"/>
          </ac:picMkLst>
        </pc:picChg>
      </pc:sldChg>
      <pc:sldChg chg="modSp mod">
        <pc:chgData name="Vivian,Chris" userId="b39fec97-f230-45e4-be7b-baaa8f07482c" providerId="ADAL" clId="{CEE8E506-EF62-4A08-9638-3A9DDDD75502}" dt="2023-09-12T16:53:57.140" v="1285" actId="20577"/>
        <pc:sldMkLst>
          <pc:docMk/>
          <pc:sldMk cId="2180455735" sldId="267"/>
        </pc:sldMkLst>
        <pc:spChg chg="mod">
          <ac:chgData name="Vivian,Chris" userId="b39fec97-f230-45e4-be7b-baaa8f07482c" providerId="ADAL" clId="{CEE8E506-EF62-4A08-9638-3A9DDDD75502}" dt="2023-09-11T19:07:30.117" v="10" actId="20577"/>
          <ac:spMkLst>
            <pc:docMk/>
            <pc:sldMk cId="2180455735" sldId="267"/>
            <ac:spMk id="2" creationId="{686AE137-DD95-4019-8309-5E38D578ED75}"/>
          </ac:spMkLst>
        </pc:spChg>
        <pc:spChg chg="mod">
          <ac:chgData name="Vivian,Chris" userId="b39fec97-f230-45e4-be7b-baaa8f07482c" providerId="ADAL" clId="{CEE8E506-EF62-4A08-9638-3A9DDDD75502}" dt="2023-09-12T16:53:57.140" v="1285" actId="20577"/>
          <ac:spMkLst>
            <pc:docMk/>
            <pc:sldMk cId="2180455735" sldId="267"/>
            <ac:spMk id="3" creationId="{52C84C04-9CC2-4CB9-8B73-F7BBAF315965}"/>
          </ac:spMkLst>
        </pc:spChg>
        <pc:picChg chg="mod">
          <ac:chgData name="Vivian,Chris" userId="b39fec97-f230-45e4-be7b-baaa8f07482c" providerId="ADAL" clId="{CEE8E506-EF62-4A08-9638-3A9DDDD75502}" dt="2023-09-11T19:07:16.337" v="3" actId="1076"/>
          <ac:picMkLst>
            <pc:docMk/>
            <pc:sldMk cId="2180455735" sldId="267"/>
            <ac:picMk id="5" creationId="{675743E8-FDBC-B80C-3F1F-9D4768345935}"/>
          </ac:picMkLst>
        </pc:picChg>
      </pc:sldChg>
      <pc:sldChg chg="modSp del mod">
        <pc:chgData name="Vivian,Chris" userId="b39fec97-f230-45e4-be7b-baaa8f07482c" providerId="ADAL" clId="{CEE8E506-EF62-4A08-9638-3A9DDDD75502}" dt="2023-09-11T19:22:24.712" v="534" actId="47"/>
        <pc:sldMkLst>
          <pc:docMk/>
          <pc:sldMk cId="3037654256" sldId="274"/>
        </pc:sldMkLst>
        <pc:spChg chg="mod">
          <ac:chgData name="Vivian,Chris" userId="b39fec97-f230-45e4-be7b-baaa8f07482c" providerId="ADAL" clId="{CEE8E506-EF62-4A08-9638-3A9DDDD75502}" dt="2023-09-11T19:18:25.630" v="533" actId="20577"/>
          <ac:spMkLst>
            <pc:docMk/>
            <pc:sldMk cId="3037654256" sldId="274"/>
            <ac:spMk id="4" creationId="{9BE06607-0624-43C6-BE20-91969D769981}"/>
          </ac:spMkLst>
        </pc:spChg>
      </pc:sldChg>
      <pc:sldChg chg="addSp delSp modSp mod">
        <pc:chgData name="Vivian,Chris" userId="b39fec97-f230-45e4-be7b-baaa8f07482c" providerId="ADAL" clId="{CEE8E506-EF62-4A08-9638-3A9DDDD75502}" dt="2023-09-12T16:52:33.181" v="1228" actId="115"/>
        <pc:sldMkLst>
          <pc:docMk/>
          <pc:sldMk cId="4144527722" sldId="277"/>
        </pc:sldMkLst>
        <pc:spChg chg="mod">
          <ac:chgData name="Vivian,Chris" userId="b39fec97-f230-45e4-be7b-baaa8f07482c" providerId="ADAL" clId="{CEE8E506-EF62-4A08-9638-3A9DDDD75502}" dt="2023-09-12T16:52:22.689" v="1226" actId="115"/>
          <ac:spMkLst>
            <pc:docMk/>
            <pc:sldMk cId="4144527722" sldId="277"/>
            <ac:spMk id="3" creationId="{6F685FB0-A15B-4700-A07E-070CD7269F85}"/>
          </ac:spMkLst>
        </pc:spChg>
        <pc:spChg chg="mod">
          <ac:chgData name="Vivian,Chris" userId="b39fec97-f230-45e4-be7b-baaa8f07482c" providerId="ADAL" clId="{CEE8E506-EF62-4A08-9638-3A9DDDD75502}" dt="2023-09-12T16:52:26.867" v="1227" actId="115"/>
          <ac:spMkLst>
            <pc:docMk/>
            <pc:sldMk cId="4144527722" sldId="277"/>
            <ac:spMk id="12" creationId="{DFB23E91-51C6-4875-9420-D0CB5AD7D9B4}"/>
          </ac:spMkLst>
        </pc:spChg>
        <pc:spChg chg="mod">
          <ac:chgData name="Vivian,Chris" userId="b39fec97-f230-45e4-be7b-baaa8f07482c" providerId="ADAL" clId="{CEE8E506-EF62-4A08-9638-3A9DDDD75502}" dt="2023-09-12T16:52:33.181" v="1228" actId="115"/>
          <ac:spMkLst>
            <pc:docMk/>
            <pc:sldMk cId="4144527722" sldId="277"/>
            <ac:spMk id="14" creationId="{E802A4DC-DDA7-496A-A8B1-4FC38A761653}"/>
          </ac:spMkLst>
        </pc:spChg>
        <pc:picChg chg="del mod">
          <ac:chgData name="Vivian,Chris" userId="b39fec97-f230-45e4-be7b-baaa8f07482c" providerId="ADAL" clId="{CEE8E506-EF62-4A08-9638-3A9DDDD75502}" dt="2023-09-11T19:31:42.709" v="660" actId="478"/>
          <ac:picMkLst>
            <pc:docMk/>
            <pc:sldMk cId="4144527722" sldId="277"/>
            <ac:picMk id="10" creationId="{704AE3B5-1E7F-4B75-922B-99024A2410E1}"/>
          </ac:picMkLst>
        </pc:picChg>
        <pc:picChg chg="add mod">
          <ac:chgData name="Vivian,Chris" userId="b39fec97-f230-45e4-be7b-baaa8f07482c" providerId="ADAL" clId="{CEE8E506-EF62-4A08-9638-3A9DDDD75502}" dt="2023-09-11T19:35:47.634" v="667" actId="1076"/>
          <ac:picMkLst>
            <pc:docMk/>
            <pc:sldMk cId="4144527722" sldId="277"/>
            <ac:picMk id="1026" creationId="{7798445C-4077-2BE4-508D-18419C5B6BD8}"/>
          </ac:picMkLst>
        </pc:picChg>
      </pc:sldChg>
      <pc:sldChg chg="addSp delSp modSp mod">
        <pc:chgData name="Vivian,Chris" userId="b39fec97-f230-45e4-be7b-baaa8f07482c" providerId="ADAL" clId="{CEE8E506-EF62-4A08-9638-3A9DDDD75502}" dt="2023-09-11T19:52:29.437" v="1073" actId="20577"/>
        <pc:sldMkLst>
          <pc:docMk/>
          <pc:sldMk cId="473039429" sldId="278"/>
        </pc:sldMkLst>
        <pc:spChg chg="mod">
          <ac:chgData name="Vivian,Chris" userId="b39fec97-f230-45e4-be7b-baaa8f07482c" providerId="ADAL" clId="{CEE8E506-EF62-4A08-9638-3A9DDDD75502}" dt="2023-09-11T19:52:29.437" v="1073" actId="20577"/>
          <ac:spMkLst>
            <pc:docMk/>
            <pc:sldMk cId="473039429" sldId="278"/>
            <ac:spMk id="3" creationId="{6F685FB0-A15B-4700-A07E-070CD7269F85}"/>
          </ac:spMkLst>
        </pc:spChg>
        <pc:grpChg chg="del mod">
          <ac:chgData name="Vivian,Chris" userId="b39fec97-f230-45e4-be7b-baaa8f07482c" providerId="ADAL" clId="{CEE8E506-EF62-4A08-9638-3A9DDDD75502}" dt="2023-09-11T19:10:36.457" v="117" actId="478"/>
          <ac:grpSpMkLst>
            <pc:docMk/>
            <pc:sldMk cId="473039429" sldId="278"/>
            <ac:grpSpMk id="17" creationId="{428BE08A-B335-4AEA-8E05-A3FA2A4716A9}"/>
          </ac:grpSpMkLst>
        </pc:grpChg>
        <pc:picChg chg="add mod">
          <ac:chgData name="Vivian,Chris" userId="b39fec97-f230-45e4-be7b-baaa8f07482c" providerId="ADAL" clId="{CEE8E506-EF62-4A08-9638-3A9DDDD75502}" dt="2023-09-11T19:27:36.963" v="582" actId="1076"/>
          <ac:picMkLst>
            <pc:docMk/>
            <pc:sldMk cId="473039429" sldId="278"/>
            <ac:picMk id="5" creationId="{BC409434-D9EF-B51E-A620-599C683954F3}"/>
          </ac:picMkLst>
        </pc:picChg>
        <pc:picChg chg="add del mod">
          <ac:chgData name="Vivian,Chris" userId="b39fec97-f230-45e4-be7b-baaa8f07482c" providerId="ADAL" clId="{CEE8E506-EF62-4A08-9638-3A9DDDD75502}" dt="2023-09-11T19:26:27.884" v="575" actId="478"/>
          <ac:picMkLst>
            <pc:docMk/>
            <pc:sldMk cId="473039429" sldId="278"/>
            <ac:picMk id="7" creationId="{E907DCF3-73FB-6775-C0E6-7174B5FBD377}"/>
          </ac:picMkLst>
        </pc:picChg>
        <pc:picChg chg="add mod">
          <ac:chgData name="Vivian,Chris" userId="b39fec97-f230-45e4-be7b-baaa8f07482c" providerId="ADAL" clId="{CEE8E506-EF62-4A08-9638-3A9DDDD75502}" dt="2023-09-11T19:28:53.023" v="587" actId="1076"/>
          <ac:picMkLst>
            <pc:docMk/>
            <pc:sldMk cId="473039429" sldId="278"/>
            <ac:picMk id="9" creationId="{F0EFF2A6-A44E-A207-43DB-D1C71CC26687}"/>
          </ac:picMkLst>
        </pc:picChg>
        <pc:picChg chg="add mod">
          <ac:chgData name="Vivian,Chris" userId="b39fec97-f230-45e4-be7b-baaa8f07482c" providerId="ADAL" clId="{CEE8E506-EF62-4A08-9638-3A9DDDD75502}" dt="2023-09-11T19:29:09.281" v="592" actId="14100"/>
          <ac:picMkLst>
            <pc:docMk/>
            <pc:sldMk cId="473039429" sldId="278"/>
            <ac:picMk id="13" creationId="{3D00A7DD-0394-04EE-5E14-045403016F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3F040-4AFE-D44C-BD82-C16DDF4F381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6788C-DC8F-F544-BE53-B10FDEF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9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6788C-DC8F-F544-BE53-B10FDEF356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0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6788C-DC8F-F544-BE53-B10FDEF356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0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your current customer base.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out your competition.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 your product/service.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specific demographics to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the psychographics of your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 your decision.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resources.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6788C-DC8F-F544-BE53-B10FDEF356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6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none" baseline="0">
                <a:solidFill>
                  <a:srgbClr val="0021A5"/>
                </a:solidFill>
                <a:latin typeface="Gentona Book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Gentona Boo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747DA-91B6-7C40-BA75-BF96E770E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3BDC5-E392-1140-B08E-997D1CAAF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none" baseline="0">
                <a:solidFill>
                  <a:srgbClr val="0021A5"/>
                </a:solidFill>
                <a:latin typeface="Gentona Book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Gentona Boo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747DA-91B6-7C40-BA75-BF96E770E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6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157DD-3FA4-5E4C-96EC-9FE35BDCF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01917"/>
            <a:ext cx="10515600" cy="2852737"/>
          </a:xfrm>
        </p:spPr>
        <p:txBody>
          <a:bodyPr anchor="b"/>
          <a:lstStyle>
            <a:lvl1pPr>
              <a:defRPr sz="6000" b="1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16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159F9C-4CE9-D941-A7C8-70946A36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22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92625E-6080-3240-B4B9-691224235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8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EA1-36B4-F14C-9821-0D7688439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18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031B98-F352-A048-82D9-ED0F9959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3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7F33FA-9DEF-514D-BFD8-EF7A7872A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76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1778BA-CF1D-C244-9F68-5B2997EAC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66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01CF81-BA7E-1C4A-A970-51F3C64FF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0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A9480B-3F78-104D-B62E-A8078E326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67E810-7430-BC4A-981E-A2542C580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7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01917"/>
            <a:ext cx="10515600" cy="2852737"/>
          </a:xfrm>
        </p:spPr>
        <p:txBody>
          <a:bodyPr anchor="b"/>
          <a:lstStyle>
            <a:lvl1pPr>
              <a:defRPr sz="6000" b="1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16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B3056-3F76-7944-B719-7AD081EA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B19C7B-7128-234A-ADEE-B06480EA8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9DDD9B-1285-8442-BF20-C688F1BA3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4E6E06-0E4D-174E-BA27-42FB23D74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365E1E-0997-F54B-B7AE-53318E12E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851ED3-409F-FB41-A2AC-52D697FFC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2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54C49-70B1-6D4B-970F-FE0061261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D4E82F-55BF-B844-8002-1938FBA31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9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90F15B-9529-3D40-98BE-6A5D0CC2A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947DC0-BD23-7245-BA01-DBC246236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8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87BB94-0B87-B14D-ABD4-8458B9091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6771A5-853B-2E4D-9DC0-C8BDA94DC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81662-AD7A-1749-9BDE-F088F769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480083-2F22-514F-9CE4-343E5EE0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4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UF/IFAS logo.">
            <a:extLst>
              <a:ext uri="{FF2B5EF4-FFF2-40B4-BE49-F238E27FC236}">
                <a16:creationId xmlns:a16="http://schemas.microsoft.com/office/drawing/2014/main" id="{8FFA9CEF-2C0F-EE4B-BEB4-1E51DC8B4C1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4035" y="6311900"/>
            <a:ext cx="1197069" cy="3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9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2" r:id="rId7"/>
    <p:sldLayoutId id="2147483663" r:id="rId8"/>
    <p:sldLayoutId id="214748366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1A5"/>
          </a:solidFill>
          <a:latin typeface="Gentona Boo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ntona Boo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ntona Boo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ntona Book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ntona Book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ntona Book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57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1A5"/>
          </a:solidFill>
          <a:latin typeface="Gentona Boo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ntona Boo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ntona Boo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ntona Book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ntona Book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ntona Book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vivian@ufl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ufifas.my.workfront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s.ifas.ufl.edu/" TargetMode="External"/><Relationship Id="rId7" Type="http://schemas.openxmlformats.org/officeDocument/2006/relationships/hyperlink" Target="https://branding.ifas.ufl.edu/" TargetMode="External"/><Relationship Id="rId2" Type="http://schemas.openxmlformats.org/officeDocument/2006/relationships/hyperlink" Target="https://branding.ifas.ufl.edu/brand-guidelin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k.ifas.ufl.edu/" TargetMode="External"/><Relationship Id="rId5" Type="http://schemas.openxmlformats.org/officeDocument/2006/relationships/hyperlink" Target="https://ics.ifas.ufl.edu/our-services/social-media/" TargetMode="External"/><Relationship Id="rId4" Type="http://schemas.openxmlformats.org/officeDocument/2006/relationships/hyperlink" Target="https://blogs.ifas.ufl.edu/ifascomm/2021/09/01/photo-usage-guidelines/#:~:text=A%3A%20Use%20%E2%80%9CUF%2FIFAS,Courtesy%20of%20.%E2%80%9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fas.ufl.edu/media/ifasufledu/vice-president/docs/IFAS_StrategicPlan2022.pdf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ufifas.my.workfront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68F53-9599-0044-8274-8D6E3232B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873" y="3314473"/>
            <a:ext cx="6347918" cy="2397488"/>
          </a:xfrm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Telling Your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CD44E5-4861-2A41-BB20-B93ED8AA7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9798" y="3766316"/>
            <a:ext cx="3633923" cy="2397488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Chris Vivian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AVP, UF/IFAS Communications</a:t>
            </a:r>
          </a:p>
          <a:p>
            <a:r>
              <a:rPr lang="en-US" sz="2000" dirty="0">
                <a:solidFill>
                  <a:schemeClr val="bg1"/>
                </a:solidFill>
                <a:hlinkClick r:id="rId3"/>
              </a:rPr>
              <a:t>cvivian@ufl.edu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 descr="UF/IFAS logo.">
            <a:extLst>
              <a:ext uri="{FF2B5EF4-FFF2-40B4-BE49-F238E27FC236}">
                <a16:creationId xmlns:a16="http://schemas.microsoft.com/office/drawing/2014/main" id="{27C775FF-90EE-CD49-AF24-7EFDEDFBD7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4035" y="223354"/>
            <a:ext cx="1197069" cy="397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4E635-85C3-9749-8D05-ADAEAD08D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65"/>
          <a:stretch/>
        </p:blipFill>
        <p:spPr>
          <a:xfrm rot="5400000">
            <a:off x="5490003" y="-4343964"/>
            <a:ext cx="1211994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25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AE137-DD95-4019-8309-5E38D578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84C04-9CC2-4CB9-8B73-F7BBAF315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96291"/>
            <a:ext cx="5549328" cy="4680672"/>
          </a:xfrm>
        </p:spPr>
        <p:txBody>
          <a:bodyPr>
            <a:normAutofit/>
          </a:bodyPr>
          <a:lstStyle/>
          <a:p>
            <a:r>
              <a:rPr lang="en-US" sz="2400" dirty="0"/>
              <a:t>UF/IFAS Communications’ charge: </a:t>
            </a:r>
          </a:p>
          <a:p>
            <a:pPr lvl="1"/>
            <a:r>
              <a:rPr lang="en-US" sz="2000" dirty="0"/>
              <a:t>Advance and protect UF/IFAS experts </a:t>
            </a:r>
            <a:br>
              <a:rPr lang="en-US" sz="2000" dirty="0"/>
            </a:br>
            <a:r>
              <a:rPr lang="en-US" sz="2000" dirty="0"/>
              <a:t>and expertise </a:t>
            </a:r>
          </a:p>
          <a:p>
            <a:pPr lvl="1"/>
            <a:r>
              <a:rPr lang="en-US" sz="2000" dirty="0"/>
              <a:t>Support Extension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>
                <a:effectLst/>
              </a:rPr>
              <a:t>What is Workfront?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 </a:t>
            </a:r>
            <a:r>
              <a:rPr lang="en-US" sz="2400" dirty="0">
                <a:effectLst/>
                <a:hlinkClick r:id="rId2"/>
              </a:rPr>
              <a:t>https://ufifas.my.workfront.com/</a:t>
            </a:r>
            <a:r>
              <a:rPr lang="en-US" sz="2400" dirty="0">
                <a:effectLst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743E8-FDBC-B80C-3F1F-9D4768345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36" y="872136"/>
            <a:ext cx="5360194" cy="53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5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2CAB-BA9B-401E-8917-278F423B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7A58D-077A-4283-A8A9-9DD4F8852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https://branding.ifas.ufl.edu/brand-guidelines/</a:t>
            </a:r>
            <a:r>
              <a:rPr lang="en-US" dirty="0"/>
              <a:t> </a:t>
            </a:r>
          </a:p>
          <a:p>
            <a:r>
              <a:rPr lang="en-US" dirty="0"/>
              <a:t>IFAS photo database: </a:t>
            </a:r>
            <a:r>
              <a:rPr lang="en-US" dirty="0">
                <a:hlinkClick r:id="rId3"/>
              </a:rPr>
              <a:t>https://photos.ifas.ufl.edu/</a:t>
            </a:r>
            <a:endParaRPr lang="en-US" dirty="0"/>
          </a:p>
          <a:p>
            <a:r>
              <a:rPr lang="en-US" dirty="0">
                <a:hlinkClick r:id="rId4"/>
              </a:rPr>
              <a:t>Photo usage guidelines </a:t>
            </a:r>
            <a:endParaRPr lang="en-US" dirty="0"/>
          </a:p>
          <a:p>
            <a:r>
              <a:rPr lang="en-US" dirty="0"/>
              <a:t>ICS social media help </a:t>
            </a:r>
            <a:r>
              <a:rPr lang="en-US" dirty="0">
                <a:hlinkClick r:id="rId5"/>
              </a:rPr>
              <a:t>https://ics.ifas.ufl.edu/our-services/social-media/</a:t>
            </a:r>
            <a:r>
              <a:rPr lang="en-US" dirty="0"/>
              <a:t>   </a:t>
            </a:r>
          </a:p>
          <a:p>
            <a:r>
              <a:rPr lang="en-US" dirty="0"/>
              <a:t>Ask IFAS (EDIS) </a:t>
            </a:r>
            <a:r>
              <a:rPr lang="en-US" dirty="0">
                <a:hlinkClick r:id="rId6"/>
              </a:rPr>
              <a:t>https://ask.ifas.ufl.edu</a:t>
            </a:r>
            <a:r>
              <a:rPr lang="en-US" dirty="0"/>
              <a:t> </a:t>
            </a:r>
          </a:p>
          <a:p>
            <a:r>
              <a:rPr lang="en-US" dirty="0"/>
              <a:t>IFAS Branding website: </a:t>
            </a:r>
            <a:r>
              <a:rPr lang="en-US" sz="2800" b="0" dirty="0">
                <a:hlinkClick r:id="rId7"/>
              </a:rPr>
              <a:t>https://branding.ifas.ufl.edu/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3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3CDD68-1AF8-B045-8A74-BB76FAC9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334" y="3595543"/>
            <a:ext cx="3932237" cy="1600200"/>
          </a:xfrm>
        </p:spPr>
        <p:txBody>
          <a:bodyPr anchor="b">
            <a:normAutofit fontScale="90000"/>
          </a:bodyPr>
          <a:lstStyle/>
          <a:p>
            <a:r>
              <a:rPr lang="en-US" sz="3100"/>
              <a:t>The single biggest problem in communications </a:t>
            </a:r>
            <a:br>
              <a:rPr lang="en-US" sz="3100"/>
            </a:br>
            <a:r>
              <a:rPr lang="en-US" sz="3100"/>
              <a:t>is the illusion </a:t>
            </a:r>
            <a:br>
              <a:rPr lang="en-US" sz="3100"/>
            </a:br>
            <a:r>
              <a:rPr lang="en-US" sz="3100"/>
              <a:t>that it has </a:t>
            </a:r>
            <a:br>
              <a:rPr lang="en-US" sz="3100"/>
            </a:br>
            <a:r>
              <a:rPr lang="en-US" sz="3100"/>
              <a:t>taken place. </a:t>
            </a:r>
            <a:br>
              <a:rPr lang="en-US" sz="3100"/>
            </a:br>
            <a:br>
              <a:rPr lang="en-US" sz="3100"/>
            </a:br>
            <a:endParaRPr lang="en-US" sz="3100"/>
          </a:p>
          <a:p>
            <a:r>
              <a:rPr lang="en-US" sz="2200" i="1"/>
              <a:t>George Bernard Shaw </a:t>
            </a:r>
          </a:p>
        </p:txBody>
      </p:sp>
      <p:pic>
        <p:nvPicPr>
          <p:cNvPr id="5" name="Picture 4" descr="Quizzical burrowing owl looking forward">
            <a:extLst>
              <a:ext uri="{FF2B5EF4-FFF2-40B4-BE49-F238E27FC236}">
                <a16:creationId xmlns:a16="http://schemas.microsoft.com/office/drawing/2014/main" id="{2192E4C9-EF55-4970-843F-276F38C02A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98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3BC4-5D1F-467A-8F01-82F285F6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Why? UF/IFAS Strategic Plan (2022)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3AD0F-F22B-4D44-BAD2-491CDD39C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176385"/>
            <a:ext cx="10515600" cy="3164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https://ifas.ufl.edu/media/ifasufledu/vice-president/docs/IFAS_StrategicPlan2022.pdf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6CD975-E441-409C-9F87-8CD0BAB63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952" y="1909329"/>
            <a:ext cx="9547926" cy="29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4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3BC4-5D1F-467A-8F01-82F285F6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Story of UF/IFAS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85FB0-A15B-4700-A07E-070CD7269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One IFAS/many stories:</a:t>
            </a:r>
          </a:p>
          <a:p>
            <a:pPr lvl="1"/>
            <a:r>
              <a:rPr lang="en-US" sz="2800" dirty="0"/>
              <a:t>Research discoveries</a:t>
            </a:r>
          </a:p>
          <a:p>
            <a:pPr lvl="1"/>
            <a:r>
              <a:rPr lang="en-US" sz="2800" dirty="0"/>
              <a:t>Extension impacts    </a:t>
            </a:r>
          </a:p>
          <a:p>
            <a:pPr lvl="1"/>
            <a:r>
              <a:rPr lang="en-US" sz="2800" dirty="0"/>
              <a:t>Education excellence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Everyone is a UF/IFAS ambassador </a:t>
            </a:r>
            <a:br>
              <a:rPr lang="en-US" dirty="0"/>
            </a:br>
            <a:br>
              <a:rPr lang="en-US" sz="3200" dirty="0"/>
            </a:br>
            <a:endParaRPr lang="en-US" sz="3200" dirty="0"/>
          </a:p>
          <a:p>
            <a:endParaRPr lang="en-US" dirty="0"/>
          </a:p>
        </p:txBody>
      </p:sp>
      <p:pic>
        <p:nvPicPr>
          <p:cNvPr id="5" name="Picture 4" descr="A couple of people holding honeycombs&#10;&#10;Description automatically generated">
            <a:extLst>
              <a:ext uri="{FF2B5EF4-FFF2-40B4-BE49-F238E27FC236}">
                <a16:creationId xmlns:a16="http://schemas.microsoft.com/office/drawing/2014/main" id="{BC409434-D9EF-B51E-A620-599C68395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490" y="878395"/>
            <a:ext cx="4209136" cy="2806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FF2A6-A44E-A207-43DB-D1C71CC26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323" y="3819423"/>
            <a:ext cx="3738414" cy="2492477"/>
          </a:xfrm>
          <a:prstGeom prst="rect">
            <a:avLst/>
          </a:prstGeom>
        </p:spPr>
      </p:pic>
      <p:pic>
        <p:nvPicPr>
          <p:cNvPr id="13" name="Picture 12" descr="A group of people looking at a petri dish&#10;&#10;Description automatically generated">
            <a:extLst>
              <a:ext uri="{FF2B5EF4-FFF2-40B4-BE49-F238E27FC236}">
                <a16:creationId xmlns:a16="http://schemas.microsoft.com/office/drawing/2014/main" id="{3D00A7DD-0394-04EE-5E14-045403016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716" y="3250076"/>
            <a:ext cx="3973604" cy="26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3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B997-F9C4-4A15-818A-761A6905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Working with your Communicator (or ICS)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2041C-0386-4358-B59E-6FB609727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7"/>
            <a:ext cx="9820565" cy="472858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Department communicator </a:t>
            </a:r>
          </a:p>
          <a:p>
            <a:pPr lvl="1"/>
            <a:r>
              <a:rPr lang="en-US" dirty="0"/>
              <a:t>Social media, newsletters, event promotion, website updating</a:t>
            </a:r>
          </a:p>
          <a:p>
            <a:pPr lvl="1"/>
            <a:r>
              <a:rPr lang="en-US" dirty="0"/>
              <a:t>Work with ICS for design, media, video, etc. </a:t>
            </a:r>
          </a:p>
          <a:p>
            <a:pPr lvl="1"/>
            <a:r>
              <a:rPr lang="en-US" dirty="0"/>
              <a:t>Let them know what you are doing/need </a:t>
            </a:r>
          </a:p>
          <a:p>
            <a:pPr lvl="1"/>
            <a:r>
              <a:rPr lang="en-US" dirty="0"/>
              <a:t>Bring them/us in </a:t>
            </a:r>
            <a:r>
              <a:rPr lang="en-US" u="sng" dirty="0"/>
              <a:t>early</a:t>
            </a:r>
          </a:p>
          <a:p>
            <a:pPr lvl="1"/>
            <a:r>
              <a:rPr lang="en-US" dirty="0"/>
              <a:t>“Us vs them” 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Dept Comm or ICS can help: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Identify your audience</a:t>
            </a:r>
          </a:p>
          <a:p>
            <a:pPr lvl="1"/>
            <a:r>
              <a:rPr lang="en-US" dirty="0"/>
              <a:t>Tailor your message</a:t>
            </a:r>
          </a:p>
          <a:p>
            <a:pPr lvl="1"/>
            <a:r>
              <a:rPr lang="en-US" dirty="0"/>
              <a:t>Create outreach pieces and release</a:t>
            </a:r>
          </a:p>
          <a:p>
            <a:pPr lvl="1"/>
            <a:r>
              <a:rPr lang="en-US" dirty="0"/>
              <a:t>Collaborate for broader reach</a:t>
            </a:r>
          </a:p>
        </p:txBody>
      </p:sp>
    </p:spTree>
    <p:extLst>
      <p:ext uri="{BB962C8B-B14F-4D97-AF65-F5344CB8AC3E}">
        <p14:creationId xmlns:p14="http://schemas.microsoft.com/office/powerpoint/2010/main" val="72833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B997-F9C4-4A15-818A-761A6905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Biggest Barriers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2041C-0386-4358-B59E-6FB609727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6582" y="1584988"/>
            <a:ext cx="7342909" cy="4351338"/>
          </a:xfrm>
        </p:spPr>
        <p:txBody>
          <a:bodyPr>
            <a:normAutofit/>
          </a:bodyPr>
          <a:lstStyle/>
          <a:p>
            <a:r>
              <a:rPr lang="en-US" dirty="0"/>
              <a:t>Too much info? </a:t>
            </a:r>
          </a:p>
          <a:p>
            <a:pPr lvl="1"/>
            <a:r>
              <a:rPr lang="en-US" dirty="0"/>
              <a:t>Who/what/when/where/how  </a:t>
            </a:r>
          </a:p>
          <a:p>
            <a:pPr lvl="1"/>
            <a:r>
              <a:rPr lang="en-US" dirty="0"/>
              <a:t>Most important? </a:t>
            </a:r>
          </a:p>
          <a:p>
            <a:pPr lvl="1"/>
            <a:r>
              <a:rPr lang="en-US" dirty="0"/>
              <a:t>Call to action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Not enough info</a:t>
            </a:r>
          </a:p>
          <a:p>
            <a:pPr lvl="1"/>
            <a:r>
              <a:rPr lang="en-US" dirty="0"/>
              <a:t>Nobody knows about my program/work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Communicators brought in too late for best effectiveness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 descr="Scared Cat Meme - Imgflip">
            <a:extLst>
              <a:ext uri="{FF2B5EF4-FFF2-40B4-BE49-F238E27FC236}">
                <a16:creationId xmlns:a16="http://schemas.microsoft.com/office/drawing/2014/main" id="{46E4C817-9AF9-4958-902D-E7AA226B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702233"/>
            <a:ext cx="3446607" cy="257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4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3BC4-5D1F-467A-8F01-82F285F6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UF/IFAS Branding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85FB0-A15B-4700-A07E-070CD7269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8871"/>
            <a:ext cx="2902527" cy="545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UF/IFAS logos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717A3-8352-4CBC-B95D-4D9E8AFA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922" y="4548742"/>
            <a:ext cx="1631950" cy="1806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B23E91-51C6-4875-9420-D0CB5AD7D9B4}"/>
              </a:ext>
            </a:extLst>
          </p:cNvPr>
          <p:cNvSpPr txBox="1"/>
          <p:nvPr/>
        </p:nvSpPr>
        <p:spPr>
          <a:xfrm>
            <a:off x="7369809" y="1707471"/>
            <a:ext cx="2539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/>
              <a:t>Promotional logos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02A4DC-DDA7-496A-A8B1-4FC38A761653}"/>
              </a:ext>
            </a:extLst>
          </p:cNvPr>
          <p:cNvSpPr txBox="1"/>
          <p:nvPr/>
        </p:nvSpPr>
        <p:spPr>
          <a:xfrm>
            <a:off x="7750660" y="4288755"/>
            <a:ext cx="2206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/>
              <a:t>Gator logo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6FE3A-3798-ECC8-9F67-08451D676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24364"/>
            <a:ext cx="3076575" cy="1152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D8A6B-B026-4F06-1907-C94B79620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79" y="3475711"/>
            <a:ext cx="3269694" cy="9224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529EE9-D456-32AE-218D-3AADD8233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68" y="4326124"/>
            <a:ext cx="3168529" cy="9224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2186D7-C2EE-6684-BDF8-429CDDE91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991" y="5129468"/>
            <a:ext cx="3339081" cy="1119814"/>
          </a:xfrm>
          <a:prstGeom prst="rect">
            <a:avLst/>
          </a:prstGeom>
        </p:spPr>
      </p:pic>
      <p:pic>
        <p:nvPicPr>
          <p:cNvPr id="1026" name="Picture 2" descr="Resources - School of Forest, Fisheries, &amp; Geomatics Sciences - Institute  of Food and Agricultural Sciences - University of Florida, Institute of  Food and Agricultural Sciences - UF/IFAS">
            <a:extLst>
              <a:ext uri="{FF2B5EF4-FFF2-40B4-BE49-F238E27FC236}">
                <a16:creationId xmlns:a16="http://schemas.microsoft.com/office/drawing/2014/main" id="{7798445C-4077-2BE4-508D-18419C5B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09" y="2202068"/>
            <a:ext cx="2463317" cy="15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2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2392-F58E-4CE5-98ED-F4382285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Accessibility &amp; Copyright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43BBE-3AF7-4B0F-B4C7-1983EC0D7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399" y="1690687"/>
            <a:ext cx="10737273" cy="4543857"/>
          </a:xfrm>
        </p:spPr>
        <p:txBody>
          <a:bodyPr>
            <a:normAutofit/>
          </a:bodyPr>
          <a:lstStyle/>
          <a:p>
            <a:r>
              <a:rPr lang="en-US" dirty="0"/>
              <a:t>Accessibility in all efforts:</a:t>
            </a:r>
          </a:p>
          <a:p>
            <a:pPr lvl="1"/>
            <a:r>
              <a:rPr lang="en-US" dirty="0"/>
              <a:t>Proper colors</a:t>
            </a:r>
          </a:p>
          <a:p>
            <a:pPr lvl="1"/>
            <a:r>
              <a:rPr lang="en-US" dirty="0"/>
              <a:t>Screen readers </a:t>
            </a:r>
          </a:p>
          <a:p>
            <a:pPr lvl="1"/>
            <a:r>
              <a:rPr lang="en-US" dirty="0"/>
              <a:t>Captioning on video/audio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Use </a:t>
            </a:r>
            <a:r>
              <a:rPr lang="en-US" b="1" dirty="0"/>
              <a:t>ONLY</a:t>
            </a:r>
            <a:r>
              <a:rPr lang="en-US" dirty="0"/>
              <a:t> UF/IFAS, UF, or your own/department’s photos </a:t>
            </a:r>
          </a:p>
          <a:p>
            <a:pPr lvl="1"/>
            <a:r>
              <a:rPr lang="en-US" dirty="0"/>
              <a:t>No Googling images</a:t>
            </a:r>
          </a:p>
          <a:p>
            <a:pPr lvl="1"/>
            <a:r>
              <a:rPr lang="en-US" dirty="0"/>
              <a:t>Microsoft images must remain in Microsoft outputs (ppt, word,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Creative Commons license are NOT always free to use</a:t>
            </a:r>
          </a:p>
          <a:p>
            <a:pPr lvl="1"/>
            <a:r>
              <a:rPr lang="en-US" dirty="0"/>
              <a:t>Edu does not mean everything is ‘educational’ and Fair Use</a:t>
            </a:r>
          </a:p>
          <a:p>
            <a:pPr lvl="1"/>
            <a:r>
              <a:rPr lang="en-US" dirty="0"/>
              <a:t>Departments are responsible to pay infringement fees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8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EFBC-A4E4-4A93-B09B-61A41993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ICS Services 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E6E1D-6DD5-4BBF-8A17-59CA77871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5564"/>
            <a:ext cx="4897582" cy="4611399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effectLst/>
              </a:rPr>
              <a:t>Platform support (web and blog)</a:t>
            </a:r>
          </a:p>
          <a:p>
            <a:r>
              <a:rPr lang="en-US" dirty="0"/>
              <a:t>Graphic design and templates </a:t>
            </a:r>
          </a:p>
          <a:p>
            <a:r>
              <a:rPr lang="en-US" dirty="0">
                <a:effectLst/>
              </a:rPr>
              <a:t>Media relations</a:t>
            </a:r>
          </a:p>
          <a:p>
            <a:r>
              <a:rPr lang="en-US" dirty="0">
                <a:effectLst/>
              </a:rPr>
              <a:t>Social media support and training </a:t>
            </a:r>
          </a:p>
          <a:p>
            <a:r>
              <a:rPr lang="en-US" dirty="0">
                <a:effectLst/>
              </a:rPr>
              <a:t>Professional photography</a:t>
            </a:r>
          </a:p>
          <a:p>
            <a:r>
              <a:rPr lang="en-US" dirty="0">
                <a:effectLst/>
              </a:rPr>
              <a:t>Professional video production</a:t>
            </a:r>
          </a:p>
          <a:p>
            <a:r>
              <a:rPr lang="en-US" dirty="0">
                <a:effectLst/>
              </a:rPr>
              <a:t>Branding/branding review </a:t>
            </a:r>
          </a:p>
          <a:p>
            <a:r>
              <a:rPr lang="en-US" dirty="0"/>
              <a:t>Accessibility Remediation</a:t>
            </a:r>
            <a:endParaRPr lang="en-US" dirty="0">
              <a:effectLst/>
            </a:endParaRPr>
          </a:p>
          <a:p>
            <a:endParaRPr lang="en-US" dirty="0"/>
          </a:p>
          <a:p>
            <a:r>
              <a:rPr lang="en-US" dirty="0">
                <a:effectLst/>
              </a:rPr>
              <a:t>Requests via Workfront: </a:t>
            </a:r>
            <a:r>
              <a:rPr lang="en-US" dirty="0">
                <a:effectLst/>
                <a:hlinkClick r:id="rId2"/>
              </a:rPr>
              <a:t>https://ufifas.my.workfront.com/</a:t>
            </a:r>
            <a:r>
              <a:rPr lang="en-US" dirty="0">
                <a:effectLst/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A26D3-BB24-45E2-9A13-0C861F34D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565564"/>
            <a:ext cx="5455899" cy="4105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02749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ator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F78387D3-A17D-154D-A6BA-E58BB8D93C4D}" vid="{D51FF7EF-5161-9B4D-9B70-CDC6B99F9BF2}"/>
    </a:ext>
  </a:extLst>
</a:theme>
</file>

<file path=ppt/theme/theme2.xml><?xml version="1.0" encoding="utf-8"?>
<a:theme xmlns:a="http://schemas.openxmlformats.org/drawingml/2006/main" name="1_GradientVTI">
  <a:themeElements>
    <a:clrScheme name="gator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F78387D3-A17D-154D-A6BA-E58BB8D93C4D}" vid="{884CC0BD-9C4F-AC45-85B8-D7981AE172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501</Words>
  <Application>Microsoft Office PowerPoint</Application>
  <PresentationFormat>Widescreen</PresentationFormat>
  <Paragraphs>84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Univers</vt:lpstr>
      <vt:lpstr>Arial</vt:lpstr>
      <vt:lpstr>Gentona Book</vt:lpstr>
      <vt:lpstr>Calibri</vt:lpstr>
      <vt:lpstr>GradientVTI</vt:lpstr>
      <vt:lpstr>1_GradientVTI</vt:lpstr>
      <vt:lpstr>Telling Your Story</vt:lpstr>
      <vt:lpstr>The single biggest problem in communications  is the illusion  that it has  taken place.    George Bernard Shaw </vt:lpstr>
      <vt:lpstr>Why? UF/IFAS Strategic Plan (2022) </vt:lpstr>
      <vt:lpstr>Story of UF/IFAS </vt:lpstr>
      <vt:lpstr>Working with your Communicator (or ICS)</vt:lpstr>
      <vt:lpstr>Biggest Barriers </vt:lpstr>
      <vt:lpstr>UF/IFAS Branding </vt:lpstr>
      <vt:lpstr>Accessibility &amp; Copyright </vt:lpstr>
      <vt:lpstr>ICS Services </vt:lpstr>
      <vt:lpstr>Working with ICS 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 Started with Communications</dc:title>
  <dc:creator>Vivian,Chris</dc:creator>
  <cp:lastModifiedBy>Vivian,Chris</cp:lastModifiedBy>
  <cp:revision>7</cp:revision>
  <dcterms:created xsi:type="dcterms:W3CDTF">2021-03-08T18:07:28Z</dcterms:created>
  <dcterms:modified xsi:type="dcterms:W3CDTF">2023-09-12T16:54:03Z</dcterms:modified>
</cp:coreProperties>
</file>