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60" r:id="rId7"/>
    <p:sldId id="261" r:id="rId8"/>
    <p:sldId id="268" r:id="rId9"/>
    <p:sldId id="259" r:id="rId10"/>
    <p:sldId id="262" r:id="rId11"/>
    <p:sldId id="264" r:id="rId12"/>
    <p:sldId id="267" r:id="rId13"/>
    <p:sldId id="266" r:id="rId14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2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06" y="4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50" b="1" i="0">
                <a:solidFill>
                  <a:schemeClr val="bg1"/>
                </a:solidFill>
                <a:latin typeface="Calisto MT"/>
                <a:cs typeface="Calisto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20A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50" b="1" i="0">
                <a:solidFill>
                  <a:schemeClr val="bg1"/>
                </a:solidFill>
                <a:latin typeface="Calisto MT"/>
                <a:cs typeface="Calisto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50" b="1" i="0">
                <a:solidFill>
                  <a:schemeClr val="bg1"/>
                </a:solidFill>
                <a:latin typeface="Calisto MT"/>
                <a:cs typeface="Calisto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541001" y="2034540"/>
            <a:ext cx="3650998" cy="482147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64551" y="205771"/>
            <a:ext cx="8462896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50" b="1" i="0">
                <a:solidFill>
                  <a:schemeClr val="bg1"/>
                </a:solidFill>
                <a:latin typeface="Calisto MT"/>
                <a:cs typeface="Calisto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5035" y="1706844"/>
            <a:ext cx="10961929" cy="4718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20A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ve.ifas.ufl.edu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091183"/>
            <a:ext cx="12192000" cy="576681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08202" y="2764278"/>
            <a:ext cx="6566534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3040" algn="l"/>
              </a:tabLst>
            </a:pPr>
            <a:r>
              <a:rPr sz="6000" spc="305" dirty="0"/>
              <a:t>F</a:t>
            </a:r>
            <a:r>
              <a:rPr sz="4800" spc="240" dirty="0"/>
              <a:t>UN</a:t>
            </a:r>
            <a:r>
              <a:rPr sz="4800" spc="235" dirty="0"/>
              <a:t>D</a:t>
            </a:r>
            <a:r>
              <a:rPr sz="4800" spc="240" dirty="0"/>
              <a:t>R</a:t>
            </a:r>
            <a:r>
              <a:rPr sz="4800" spc="235" dirty="0"/>
              <a:t>A</a:t>
            </a:r>
            <a:r>
              <a:rPr sz="4800" spc="240" dirty="0"/>
              <a:t>ISI</a:t>
            </a:r>
            <a:r>
              <a:rPr sz="4800" spc="245" dirty="0"/>
              <a:t>N</a:t>
            </a:r>
            <a:r>
              <a:rPr sz="4800" dirty="0"/>
              <a:t>G	</a:t>
            </a:r>
            <a:r>
              <a:rPr sz="6000" spc="300" dirty="0"/>
              <a:t>101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2191922" y="4352286"/>
            <a:ext cx="7999095" cy="1643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3495" algn="ctr">
              <a:lnSpc>
                <a:spcPts val="5600"/>
              </a:lnSpc>
              <a:spcBef>
                <a:spcPts val="100"/>
              </a:spcBef>
            </a:pPr>
            <a:r>
              <a:rPr sz="4800" b="1" spc="170" dirty="0">
                <a:solidFill>
                  <a:srgbClr val="FFFFFF"/>
                </a:solidFill>
                <a:latin typeface="Calisto MT"/>
                <a:cs typeface="Calisto MT"/>
              </a:rPr>
              <a:t>IFAS</a:t>
            </a:r>
            <a:r>
              <a:rPr sz="4800" b="1" spc="565" dirty="0">
                <a:solidFill>
                  <a:srgbClr val="FFFFFF"/>
                </a:solidFill>
                <a:latin typeface="Calisto MT"/>
                <a:cs typeface="Calisto MT"/>
              </a:rPr>
              <a:t> </a:t>
            </a:r>
            <a:r>
              <a:rPr sz="4800" b="1" spc="165" dirty="0">
                <a:solidFill>
                  <a:srgbClr val="FFFFFF"/>
                </a:solidFill>
                <a:latin typeface="Calisto MT"/>
                <a:cs typeface="Calisto MT"/>
              </a:rPr>
              <a:t>A</a:t>
            </a:r>
            <a:r>
              <a:rPr sz="3850" b="1" spc="165" dirty="0">
                <a:solidFill>
                  <a:srgbClr val="FFFFFF"/>
                </a:solidFill>
                <a:latin typeface="Calisto MT"/>
                <a:cs typeface="Calisto MT"/>
              </a:rPr>
              <a:t>DVANCEMENT</a:t>
            </a:r>
            <a:endParaRPr sz="3850">
              <a:latin typeface="Calisto MT"/>
              <a:cs typeface="Calisto MT"/>
            </a:endParaRPr>
          </a:p>
          <a:p>
            <a:pPr algn="ctr">
              <a:lnSpc>
                <a:spcPts val="3490"/>
              </a:lnSpc>
              <a:tabLst>
                <a:tab pos="1339215" algn="l"/>
                <a:tab pos="3387090" algn="l"/>
                <a:tab pos="5851525" algn="l"/>
              </a:tabLst>
            </a:pPr>
            <a:r>
              <a:rPr sz="3200" b="1" spc="160" dirty="0">
                <a:solidFill>
                  <a:srgbClr val="FFFFFF"/>
                </a:solidFill>
                <a:latin typeface="Calisto MT"/>
                <a:cs typeface="Calisto MT"/>
              </a:rPr>
              <a:t>C</a:t>
            </a:r>
            <a:r>
              <a:rPr sz="2550" b="1" spc="160" dirty="0">
                <a:solidFill>
                  <a:srgbClr val="FFFFFF"/>
                </a:solidFill>
                <a:latin typeface="Calisto MT"/>
                <a:cs typeface="Calisto MT"/>
              </a:rPr>
              <a:t>ODY	</a:t>
            </a:r>
            <a:r>
              <a:rPr sz="3200" b="1" spc="215" dirty="0">
                <a:solidFill>
                  <a:srgbClr val="FFFFFF"/>
                </a:solidFill>
                <a:latin typeface="Calisto MT"/>
                <a:cs typeface="Calisto MT"/>
              </a:rPr>
              <a:t>H</a:t>
            </a:r>
            <a:r>
              <a:rPr sz="2550" b="1" spc="215" dirty="0">
                <a:solidFill>
                  <a:srgbClr val="FFFFFF"/>
                </a:solidFill>
                <a:latin typeface="Calisto MT"/>
                <a:cs typeface="Calisto MT"/>
              </a:rPr>
              <a:t>ELMER</a:t>
            </a:r>
            <a:r>
              <a:rPr sz="3200" b="1" spc="215" dirty="0">
                <a:solidFill>
                  <a:srgbClr val="FFFFFF"/>
                </a:solidFill>
                <a:latin typeface="Calisto MT"/>
                <a:cs typeface="Calisto MT"/>
              </a:rPr>
              <a:t>-	E</a:t>
            </a:r>
            <a:r>
              <a:rPr sz="2550" b="1" spc="215" dirty="0">
                <a:solidFill>
                  <a:srgbClr val="FFFFFF"/>
                </a:solidFill>
                <a:latin typeface="Calisto MT"/>
                <a:cs typeface="Calisto MT"/>
              </a:rPr>
              <a:t>XECUTIVE	</a:t>
            </a:r>
            <a:r>
              <a:rPr sz="3200" b="1" spc="204" dirty="0">
                <a:solidFill>
                  <a:srgbClr val="FFFFFF"/>
                </a:solidFill>
                <a:latin typeface="Calisto MT"/>
                <a:cs typeface="Calisto MT"/>
              </a:rPr>
              <a:t>D</a:t>
            </a:r>
            <a:r>
              <a:rPr sz="2550" b="1" spc="204" dirty="0">
                <a:solidFill>
                  <a:srgbClr val="FFFFFF"/>
                </a:solidFill>
                <a:latin typeface="Calisto MT"/>
                <a:cs typeface="Calisto MT"/>
              </a:rPr>
              <a:t>IRECTOR</a:t>
            </a:r>
            <a:r>
              <a:rPr sz="2550" b="1" spc="-415" dirty="0">
                <a:solidFill>
                  <a:srgbClr val="FFFFFF"/>
                </a:solidFill>
                <a:latin typeface="Calisto MT"/>
                <a:cs typeface="Calisto MT"/>
              </a:rPr>
              <a:t> </a:t>
            </a:r>
            <a:endParaRPr sz="2550">
              <a:latin typeface="Calisto MT"/>
              <a:cs typeface="Calisto MT"/>
            </a:endParaRPr>
          </a:p>
          <a:p>
            <a:pPr algn="ctr">
              <a:lnSpc>
                <a:spcPts val="3650"/>
              </a:lnSpc>
            </a:pPr>
            <a:r>
              <a:rPr sz="3200" b="1" spc="300" dirty="0">
                <a:solidFill>
                  <a:srgbClr val="FFFFFF"/>
                </a:solidFill>
                <a:latin typeface="Calisto MT"/>
                <a:cs typeface="Calisto MT"/>
              </a:rPr>
              <a:t>C</a:t>
            </a:r>
            <a:r>
              <a:rPr sz="2550" b="1" spc="240" dirty="0">
                <a:solidFill>
                  <a:srgbClr val="FFFFFF"/>
                </a:solidFill>
                <a:latin typeface="Calisto MT"/>
                <a:cs typeface="Calisto MT"/>
              </a:rPr>
              <a:t>HEL</a:t>
            </a:r>
            <a:r>
              <a:rPr sz="2550" b="1" spc="250" dirty="0">
                <a:solidFill>
                  <a:srgbClr val="FFFFFF"/>
                </a:solidFill>
                <a:latin typeface="Calisto MT"/>
                <a:cs typeface="Calisto MT"/>
              </a:rPr>
              <a:t>M</a:t>
            </a:r>
            <a:r>
              <a:rPr sz="2550" b="1" spc="240" dirty="0">
                <a:solidFill>
                  <a:srgbClr val="FFFFFF"/>
                </a:solidFill>
                <a:latin typeface="Calisto MT"/>
                <a:cs typeface="Calisto MT"/>
              </a:rPr>
              <a:t>E</a:t>
            </a:r>
            <a:r>
              <a:rPr sz="2550" b="1" spc="229" dirty="0">
                <a:solidFill>
                  <a:srgbClr val="FFFFFF"/>
                </a:solidFill>
                <a:latin typeface="Calisto MT"/>
                <a:cs typeface="Calisto MT"/>
              </a:rPr>
              <a:t>R</a:t>
            </a:r>
            <a:r>
              <a:rPr sz="3200" b="1" dirty="0">
                <a:solidFill>
                  <a:srgbClr val="FFFFFF"/>
                </a:solidFill>
                <a:latin typeface="Calisto MT"/>
                <a:cs typeface="Calisto MT"/>
              </a:rPr>
              <a:t>@</a:t>
            </a:r>
            <a:r>
              <a:rPr sz="3200" b="1" spc="-525" dirty="0">
                <a:solidFill>
                  <a:srgbClr val="FFFFFF"/>
                </a:solidFill>
                <a:latin typeface="Calisto MT"/>
                <a:cs typeface="Calisto MT"/>
              </a:rPr>
              <a:t> </a:t>
            </a:r>
            <a:r>
              <a:rPr sz="2550" b="1" spc="240" dirty="0">
                <a:solidFill>
                  <a:srgbClr val="FFFFFF"/>
                </a:solidFill>
                <a:latin typeface="Calisto MT"/>
                <a:cs typeface="Calisto MT"/>
              </a:rPr>
              <a:t>U</a:t>
            </a:r>
            <a:r>
              <a:rPr sz="2550" b="1" spc="235" dirty="0">
                <a:solidFill>
                  <a:srgbClr val="FFFFFF"/>
                </a:solidFill>
                <a:latin typeface="Calisto MT"/>
                <a:cs typeface="Calisto MT"/>
              </a:rPr>
              <a:t>F</a:t>
            </a:r>
            <a:r>
              <a:rPr sz="2550" b="1" spc="240" dirty="0">
                <a:solidFill>
                  <a:srgbClr val="FFFFFF"/>
                </a:solidFill>
                <a:latin typeface="Calisto MT"/>
                <a:cs typeface="Calisto MT"/>
              </a:rPr>
              <a:t>L</a:t>
            </a:r>
            <a:r>
              <a:rPr sz="3200" b="1" dirty="0">
                <a:solidFill>
                  <a:srgbClr val="FFFFFF"/>
                </a:solidFill>
                <a:latin typeface="Calisto MT"/>
                <a:cs typeface="Calisto MT"/>
              </a:rPr>
              <a:t>.</a:t>
            </a:r>
            <a:r>
              <a:rPr sz="3200" b="1" spc="-515" dirty="0">
                <a:solidFill>
                  <a:srgbClr val="FFFFFF"/>
                </a:solidFill>
                <a:latin typeface="Calisto MT"/>
                <a:cs typeface="Calisto MT"/>
              </a:rPr>
              <a:t> </a:t>
            </a:r>
            <a:r>
              <a:rPr sz="2550" b="1" spc="235" dirty="0">
                <a:solidFill>
                  <a:srgbClr val="FFFFFF"/>
                </a:solidFill>
                <a:latin typeface="Calisto MT"/>
                <a:cs typeface="Calisto MT"/>
              </a:rPr>
              <a:t>E</a:t>
            </a:r>
            <a:r>
              <a:rPr sz="2550" b="1" spc="229" dirty="0">
                <a:solidFill>
                  <a:srgbClr val="FFFFFF"/>
                </a:solidFill>
                <a:latin typeface="Calisto MT"/>
                <a:cs typeface="Calisto MT"/>
              </a:rPr>
              <a:t>D</a:t>
            </a:r>
            <a:r>
              <a:rPr sz="2550" b="1" dirty="0">
                <a:solidFill>
                  <a:srgbClr val="FFFFFF"/>
                </a:solidFill>
                <a:latin typeface="Calisto MT"/>
                <a:cs typeface="Calisto MT"/>
              </a:rPr>
              <a:t>U</a:t>
            </a:r>
            <a:r>
              <a:rPr sz="2550" b="1" spc="-420" dirty="0">
                <a:solidFill>
                  <a:srgbClr val="FFFFFF"/>
                </a:solidFill>
                <a:latin typeface="Calisto MT"/>
                <a:cs typeface="Calisto MT"/>
              </a:rPr>
              <a:t> </a:t>
            </a:r>
            <a:endParaRPr sz="2550">
              <a:latin typeface="Calisto MT"/>
              <a:cs typeface="Calisto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0"/>
            <a:ext cx="12192000" cy="2620010"/>
            <a:chOff x="0" y="0"/>
            <a:chExt cx="12192000" cy="2620010"/>
          </a:xfrm>
        </p:grpSpPr>
        <p:sp>
          <p:nvSpPr>
            <p:cNvPr id="6" name="object 6"/>
            <p:cNvSpPr/>
            <p:nvPr/>
          </p:nvSpPr>
          <p:spPr>
            <a:xfrm>
              <a:off x="0" y="0"/>
              <a:ext cx="12192000" cy="2186940"/>
            </a:xfrm>
            <a:custGeom>
              <a:avLst/>
              <a:gdLst/>
              <a:ahLst/>
              <a:cxnLst/>
              <a:rect l="l" t="t" r="r" b="b"/>
              <a:pathLst>
                <a:path w="12192000" h="2186940">
                  <a:moveTo>
                    <a:pt x="12192000" y="0"/>
                  </a:moveTo>
                  <a:lnTo>
                    <a:pt x="0" y="0"/>
                  </a:lnTo>
                  <a:lnTo>
                    <a:pt x="0" y="2186940"/>
                  </a:lnTo>
                  <a:lnTo>
                    <a:pt x="12192000" y="218694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20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2180589"/>
              <a:ext cx="12192000" cy="12700"/>
            </a:xfrm>
            <a:custGeom>
              <a:avLst/>
              <a:gdLst/>
              <a:ahLst/>
              <a:cxnLst/>
              <a:rect l="l" t="t" r="r" b="b"/>
              <a:pathLst>
                <a:path w="12192000" h="12700">
                  <a:moveTo>
                    <a:pt x="0" y="12700"/>
                  </a:moveTo>
                  <a:lnTo>
                    <a:pt x="12192000" y="1270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4170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47515" y="493776"/>
              <a:ext cx="4696967" cy="155447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879092"/>
              <a:ext cx="12192000" cy="740663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88248" y="3287207"/>
            <a:ext cx="28225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225" dirty="0">
                <a:solidFill>
                  <a:srgbClr val="0020A8"/>
                </a:solidFill>
                <a:latin typeface="Arial"/>
                <a:cs typeface="Arial"/>
              </a:rPr>
              <a:t>Questions?</a:t>
            </a:r>
            <a:endParaRPr sz="44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5777484"/>
            <a:ext cx="12192000" cy="1080770"/>
            <a:chOff x="0" y="5777484"/>
            <a:chExt cx="12192000" cy="10807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591588"/>
              <a:ext cx="12192000" cy="26641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6615" y="5777484"/>
              <a:ext cx="2377439" cy="787907"/>
            </a:xfrm>
            <a:prstGeom prst="rect">
              <a:avLst/>
            </a:prstGeom>
          </p:spPr>
        </p:pic>
      </p:grpSp>
      <p:sp>
        <p:nvSpPr>
          <p:cNvPr id="6" name="object 6"/>
          <p:cNvSpPr/>
          <p:nvPr/>
        </p:nvSpPr>
        <p:spPr>
          <a:xfrm>
            <a:off x="0" y="0"/>
            <a:ext cx="12192000" cy="1606550"/>
          </a:xfrm>
          <a:custGeom>
            <a:avLst/>
            <a:gdLst/>
            <a:ahLst/>
            <a:cxnLst/>
            <a:rect l="l" t="t" r="r" b="b"/>
            <a:pathLst>
              <a:path w="12192000" h="1606550">
                <a:moveTo>
                  <a:pt x="12192000" y="0"/>
                </a:moveTo>
                <a:lnTo>
                  <a:pt x="0" y="0"/>
                </a:lnTo>
                <a:lnTo>
                  <a:pt x="0" y="1606296"/>
                </a:lnTo>
                <a:lnTo>
                  <a:pt x="12192000" y="1606296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20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355277" y="336378"/>
            <a:ext cx="56140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91685" algn="l"/>
              </a:tabLst>
            </a:pPr>
            <a:r>
              <a:rPr sz="4800" spc="295" dirty="0"/>
              <a:t>D</a:t>
            </a:r>
            <a:r>
              <a:rPr spc="220" dirty="0"/>
              <a:t>E</a:t>
            </a:r>
            <a:r>
              <a:rPr spc="225" dirty="0"/>
              <a:t>V</a:t>
            </a:r>
            <a:r>
              <a:rPr spc="220" dirty="0"/>
              <a:t>E</a:t>
            </a:r>
            <a:r>
              <a:rPr spc="140" dirty="0"/>
              <a:t>L</a:t>
            </a:r>
            <a:r>
              <a:rPr spc="225" dirty="0"/>
              <a:t>O</a:t>
            </a:r>
            <a:r>
              <a:rPr spc="229" dirty="0"/>
              <a:t>P</a:t>
            </a:r>
            <a:r>
              <a:rPr spc="225" dirty="0"/>
              <a:t>M</a:t>
            </a:r>
            <a:r>
              <a:rPr spc="220" dirty="0"/>
              <a:t>E</a:t>
            </a:r>
            <a:r>
              <a:rPr spc="229" dirty="0"/>
              <a:t>N</a:t>
            </a:r>
            <a:r>
              <a:rPr spc="-10" dirty="0"/>
              <a:t>T</a:t>
            </a:r>
            <a:r>
              <a:rPr dirty="0"/>
              <a:t>	</a:t>
            </a:r>
            <a:r>
              <a:rPr sz="4800" spc="300" dirty="0"/>
              <a:t>10</a:t>
            </a:r>
            <a:r>
              <a:rPr sz="4800" dirty="0"/>
              <a:t>1</a:t>
            </a:r>
            <a:endParaRPr sz="4800"/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1175004"/>
            <a:ext cx="12192000" cy="74066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7225" y="2862794"/>
            <a:ext cx="8337550" cy="9023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75205" marR="5080" indent="-2263140">
              <a:lnSpc>
                <a:spcPct val="150000"/>
              </a:lnSpc>
              <a:spcBef>
                <a:spcPts val="95"/>
              </a:spcBef>
            </a:pPr>
            <a:r>
              <a:rPr sz="4400" b="1" spc="-30" dirty="0">
                <a:solidFill>
                  <a:srgbClr val="0020A8"/>
                </a:solidFill>
                <a:latin typeface="Arial"/>
                <a:cs typeface="Arial"/>
              </a:rPr>
              <a:t>W</a:t>
            </a:r>
            <a:r>
              <a:rPr sz="4400" b="1" spc="-235" dirty="0">
                <a:solidFill>
                  <a:srgbClr val="0020A8"/>
                </a:solidFill>
                <a:latin typeface="Arial"/>
                <a:cs typeface="Arial"/>
              </a:rPr>
              <a:t>h</a:t>
            </a:r>
            <a:r>
              <a:rPr sz="4400" b="1" spc="-160" dirty="0">
                <a:solidFill>
                  <a:srgbClr val="0020A8"/>
                </a:solidFill>
                <a:latin typeface="Arial"/>
                <a:cs typeface="Arial"/>
              </a:rPr>
              <a:t>a</a:t>
            </a:r>
            <a:r>
              <a:rPr sz="4400" b="1" spc="310" dirty="0">
                <a:solidFill>
                  <a:srgbClr val="0020A8"/>
                </a:solidFill>
                <a:latin typeface="Arial"/>
                <a:cs typeface="Arial"/>
              </a:rPr>
              <a:t>t</a:t>
            </a:r>
            <a:r>
              <a:rPr sz="4400" b="1" spc="-380" dirty="0">
                <a:solidFill>
                  <a:srgbClr val="0020A8"/>
                </a:solidFill>
                <a:latin typeface="Arial"/>
                <a:cs typeface="Arial"/>
              </a:rPr>
              <a:t> </a:t>
            </a:r>
            <a:r>
              <a:rPr lang="en-US" sz="4400" b="1" spc="-185" dirty="0">
                <a:solidFill>
                  <a:srgbClr val="0020A8"/>
                </a:solidFill>
                <a:latin typeface="Arial"/>
                <a:cs typeface="Arial"/>
              </a:rPr>
              <a:t>is major gift </a:t>
            </a:r>
            <a:r>
              <a:rPr sz="4400" b="1" spc="-95" dirty="0">
                <a:solidFill>
                  <a:srgbClr val="0020A8"/>
                </a:solidFill>
                <a:latin typeface="Arial"/>
                <a:cs typeface="Arial"/>
              </a:rPr>
              <a:t>fundraising?</a:t>
            </a:r>
            <a:endParaRPr sz="4400" dirty="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5777484"/>
            <a:ext cx="12192000" cy="1080770"/>
            <a:chOff x="0" y="5777484"/>
            <a:chExt cx="12192000" cy="10807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591588"/>
              <a:ext cx="12192000" cy="26641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6615" y="5777484"/>
              <a:ext cx="2377439" cy="787907"/>
            </a:xfrm>
            <a:prstGeom prst="rect">
              <a:avLst/>
            </a:prstGeom>
          </p:spPr>
        </p:pic>
      </p:grpSp>
      <p:sp>
        <p:nvSpPr>
          <p:cNvPr id="6" name="object 6"/>
          <p:cNvSpPr/>
          <p:nvPr/>
        </p:nvSpPr>
        <p:spPr>
          <a:xfrm>
            <a:off x="0" y="0"/>
            <a:ext cx="12192000" cy="1606550"/>
          </a:xfrm>
          <a:custGeom>
            <a:avLst/>
            <a:gdLst/>
            <a:ahLst/>
            <a:cxnLst/>
            <a:rect l="l" t="t" r="r" b="b"/>
            <a:pathLst>
              <a:path w="12192000" h="1606550">
                <a:moveTo>
                  <a:pt x="12192000" y="0"/>
                </a:moveTo>
                <a:lnTo>
                  <a:pt x="0" y="0"/>
                </a:lnTo>
                <a:lnTo>
                  <a:pt x="0" y="1606296"/>
                </a:lnTo>
                <a:lnTo>
                  <a:pt x="12192000" y="1606296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20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79381" y="433714"/>
            <a:ext cx="87630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34465" algn="l"/>
                <a:tab pos="2799715" algn="l"/>
                <a:tab pos="3632200" algn="l"/>
              </a:tabLst>
            </a:pPr>
            <a:r>
              <a:rPr lang="en-US" sz="4400" spc="175" dirty="0"/>
              <a:t>MAJOR GIFT FUNDRAISING</a:t>
            </a:r>
            <a:endParaRPr sz="4400" dirty="0"/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1175004"/>
            <a:ext cx="12192000" cy="74066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34540"/>
            <a:ext cx="12192000" cy="4823460"/>
            <a:chOff x="0" y="2034540"/>
            <a:chExt cx="12192000" cy="48234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388608"/>
              <a:ext cx="12192000" cy="469391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6615" y="5777484"/>
              <a:ext cx="2377439" cy="787907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62000" y="2041526"/>
            <a:ext cx="6763384" cy="3036729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780"/>
              </a:spcBef>
              <a:buClr>
                <a:srgbClr val="0020A8"/>
              </a:buClr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2800" b="1" spc="-150" dirty="0">
                <a:solidFill>
                  <a:srgbClr val="0020A8"/>
                </a:solidFill>
                <a:latin typeface="Arial"/>
                <a:cs typeface="Arial"/>
              </a:rPr>
              <a:t>Focus on donors capable of $100k gifts</a:t>
            </a:r>
            <a:endParaRPr sz="2800" spc="-150" dirty="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168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2800" b="1" spc="-204" dirty="0">
                <a:solidFill>
                  <a:srgbClr val="0020A8"/>
                </a:solidFill>
                <a:latin typeface="Arial"/>
                <a:cs typeface="Arial"/>
              </a:rPr>
              <a:t>D</a:t>
            </a:r>
            <a:r>
              <a:rPr sz="2800" b="1" spc="-155" dirty="0">
                <a:solidFill>
                  <a:srgbClr val="0020A8"/>
                </a:solidFill>
                <a:latin typeface="Arial"/>
                <a:cs typeface="Arial"/>
              </a:rPr>
              <a:t>o</a:t>
            </a:r>
            <a:r>
              <a:rPr sz="2800" b="1" spc="-165" dirty="0">
                <a:solidFill>
                  <a:srgbClr val="0020A8"/>
                </a:solidFill>
                <a:latin typeface="Arial"/>
                <a:cs typeface="Arial"/>
              </a:rPr>
              <a:t>n</a:t>
            </a:r>
            <a:r>
              <a:rPr sz="2800" b="1" spc="-65" dirty="0">
                <a:solidFill>
                  <a:srgbClr val="0020A8"/>
                </a:solidFill>
                <a:latin typeface="Arial"/>
                <a:cs typeface="Arial"/>
              </a:rPr>
              <a:t>o</a:t>
            </a:r>
            <a:r>
              <a:rPr sz="2800" b="1" spc="-30" dirty="0">
                <a:solidFill>
                  <a:srgbClr val="0020A8"/>
                </a:solidFill>
                <a:latin typeface="Arial"/>
                <a:cs typeface="Arial"/>
              </a:rPr>
              <a:t>r</a:t>
            </a:r>
            <a:r>
              <a:rPr sz="2800" b="1" spc="215" dirty="0">
                <a:solidFill>
                  <a:srgbClr val="0020A8"/>
                </a:solidFill>
                <a:latin typeface="Arial"/>
                <a:cs typeface="Arial"/>
              </a:rPr>
              <a:t>-</a:t>
            </a:r>
            <a:r>
              <a:rPr sz="2800" b="1" spc="-229" dirty="0">
                <a:solidFill>
                  <a:srgbClr val="0020A8"/>
                </a:solidFill>
                <a:latin typeface="Arial"/>
                <a:cs typeface="Arial"/>
              </a:rPr>
              <a:t>c</a:t>
            </a:r>
            <a:r>
              <a:rPr sz="2800" b="1" spc="-100" dirty="0">
                <a:solidFill>
                  <a:srgbClr val="0020A8"/>
                </a:solidFill>
                <a:latin typeface="Arial"/>
                <a:cs typeface="Arial"/>
              </a:rPr>
              <a:t>e</a:t>
            </a:r>
            <a:r>
              <a:rPr sz="2800" b="1" spc="25" dirty="0">
                <a:solidFill>
                  <a:srgbClr val="0020A8"/>
                </a:solidFill>
                <a:latin typeface="Arial"/>
                <a:cs typeface="Arial"/>
              </a:rPr>
              <a:t>n</a:t>
            </a:r>
            <a:r>
              <a:rPr sz="2800" b="1" spc="20" dirty="0">
                <a:solidFill>
                  <a:srgbClr val="0020A8"/>
                </a:solidFill>
                <a:latin typeface="Arial"/>
                <a:cs typeface="Arial"/>
              </a:rPr>
              <a:t>t</a:t>
            </a:r>
            <a:r>
              <a:rPr sz="2800" b="1" spc="45" dirty="0">
                <a:solidFill>
                  <a:srgbClr val="0020A8"/>
                </a:solidFill>
                <a:latin typeface="Arial"/>
                <a:cs typeface="Arial"/>
              </a:rPr>
              <a:t>r</a:t>
            </a:r>
            <a:r>
              <a:rPr sz="2800" b="1" spc="-25" dirty="0">
                <a:solidFill>
                  <a:srgbClr val="0020A8"/>
                </a:solidFill>
                <a:latin typeface="Arial"/>
                <a:cs typeface="Arial"/>
              </a:rPr>
              <a:t>i</a:t>
            </a:r>
            <a:r>
              <a:rPr sz="2800" b="1" spc="-190" dirty="0">
                <a:solidFill>
                  <a:srgbClr val="0020A8"/>
                </a:solidFill>
                <a:latin typeface="Arial"/>
                <a:cs typeface="Arial"/>
              </a:rPr>
              <a:t>c</a:t>
            </a:r>
            <a:r>
              <a:rPr sz="2800" b="1" spc="-215" dirty="0">
                <a:solidFill>
                  <a:srgbClr val="0020A8"/>
                </a:solidFill>
                <a:latin typeface="Arial"/>
                <a:cs typeface="Arial"/>
              </a:rPr>
              <a:t> </a:t>
            </a:r>
            <a:r>
              <a:rPr sz="2800" b="1" spc="120" dirty="0">
                <a:solidFill>
                  <a:srgbClr val="0020A8"/>
                </a:solidFill>
                <a:latin typeface="Arial"/>
                <a:cs typeface="Arial"/>
              </a:rPr>
              <a:t>f</a:t>
            </a:r>
            <a:r>
              <a:rPr sz="2800" b="1" spc="-105" dirty="0">
                <a:solidFill>
                  <a:srgbClr val="0020A8"/>
                </a:solidFill>
                <a:latin typeface="Arial"/>
                <a:cs typeface="Arial"/>
              </a:rPr>
              <a:t>u</a:t>
            </a:r>
            <a:r>
              <a:rPr sz="2800" b="1" spc="-155" dirty="0">
                <a:solidFill>
                  <a:srgbClr val="0020A8"/>
                </a:solidFill>
                <a:latin typeface="Arial"/>
                <a:cs typeface="Arial"/>
              </a:rPr>
              <a:t>n</a:t>
            </a:r>
            <a:r>
              <a:rPr sz="2800" b="1" spc="-110" dirty="0">
                <a:solidFill>
                  <a:srgbClr val="0020A8"/>
                </a:solidFill>
                <a:latin typeface="Arial"/>
                <a:cs typeface="Arial"/>
              </a:rPr>
              <a:t>d</a:t>
            </a:r>
            <a:r>
              <a:rPr sz="2800" b="1" spc="-15" dirty="0">
                <a:solidFill>
                  <a:srgbClr val="0020A8"/>
                </a:solidFill>
                <a:latin typeface="Arial"/>
                <a:cs typeface="Arial"/>
              </a:rPr>
              <a:t>r</a:t>
            </a:r>
            <a:r>
              <a:rPr sz="2800" b="1" spc="-85" dirty="0">
                <a:solidFill>
                  <a:srgbClr val="0020A8"/>
                </a:solidFill>
                <a:latin typeface="Arial"/>
                <a:cs typeface="Arial"/>
              </a:rPr>
              <a:t>a</a:t>
            </a:r>
            <a:r>
              <a:rPr sz="2800" b="1" spc="-40" dirty="0">
                <a:solidFill>
                  <a:srgbClr val="0020A8"/>
                </a:solidFill>
                <a:latin typeface="Arial"/>
                <a:cs typeface="Arial"/>
              </a:rPr>
              <a:t>i</a:t>
            </a:r>
            <a:r>
              <a:rPr sz="2800" b="1" spc="-229" dirty="0">
                <a:solidFill>
                  <a:srgbClr val="0020A8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0020A8"/>
                </a:solidFill>
                <a:latin typeface="Arial"/>
                <a:cs typeface="Arial"/>
              </a:rPr>
              <a:t>i</a:t>
            </a:r>
            <a:r>
              <a:rPr sz="2800" b="1" spc="-140" dirty="0">
                <a:solidFill>
                  <a:srgbClr val="0020A8"/>
                </a:solidFill>
                <a:latin typeface="Arial"/>
                <a:cs typeface="Arial"/>
              </a:rPr>
              <a:t>ng</a:t>
            </a:r>
            <a:endParaRPr lang="en-US" sz="2800" b="1" spc="-140" dirty="0">
              <a:solidFill>
                <a:srgbClr val="0020A8"/>
              </a:solidFill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168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en-US" sz="2800" b="1" spc="-140" dirty="0">
                <a:solidFill>
                  <a:srgbClr val="0020A8"/>
                </a:solidFill>
                <a:latin typeface="Arial"/>
                <a:cs typeface="Arial"/>
              </a:rPr>
              <a:t>Donors have a passion for the cause</a:t>
            </a:r>
            <a:endParaRPr sz="2800" dirty="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168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en-US" sz="2800" b="1" spc="-30" dirty="0">
                <a:solidFill>
                  <a:srgbClr val="0020A8"/>
                </a:solidFill>
                <a:latin typeface="Arial"/>
                <a:cs typeface="Arial"/>
              </a:rPr>
              <a:t>Relationship focused: </a:t>
            </a:r>
            <a:r>
              <a:rPr sz="2800" b="1" spc="-30" dirty="0">
                <a:solidFill>
                  <a:srgbClr val="0020A8"/>
                </a:solidFill>
                <a:latin typeface="Arial"/>
                <a:cs typeface="Arial"/>
              </a:rPr>
              <a:t>1</a:t>
            </a:r>
            <a:r>
              <a:rPr sz="2800" b="1" spc="-35" dirty="0">
                <a:solidFill>
                  <a:srgbClr val="0020A8"/>
                </a:solidFill>
                <a:latin typeface="Arial"/>
                <a:cs typeface="Arial"/>
              </a:rPr>
              <a:t>8</a:t>
            </a:r>
            <a:r>
              <a:rPr sz="2800" b="1" spc="204" dirty="0">
                <a:solidFill>
                  <a:srgbClr val="0020A8"/>
                </a:solidFill>
                <a:latin typeface="Arial"/>
                <a:cs typeface="Arial"/>
              </a:rPr>
              <a:t>-</a:t>
            </a:r>
            <a:r>
              <a:rPr sz="2800" b="1" spc="-35" dirty="0">
                <a:solidFill>
                  <a:srgbClr val="0020A8"/>
                </a:solidFill>
                <a:latin typeface="Arial"/>
                <a:cs typeface="Arial"/>
              </a:rPr>
              <a:t>2</a:t>
            </a:r>
            <a:r>
              <a:rPr sz="2800" b="1" spc="190" dirty="0">
                <a:solidFill>
                  <a:srgbClr val="0020A8"/>
                </a:solidFill>
                <a:latin typeface="Arial"/>
                <a:cs typeface="Arial"/>
              </a:rPr>
              <a:t>4</a:t>
            </a:r>
            <a:r>
              <a:rPr sz="2800" b="1" spc="-229" dirty="0">
                <a:solidFill>
                  <a:srgbClr val="0020A8"/>
                </a:solidFill>
                <a:latin typeface="Arial"/>
                <a:cs typeface="Arial"/>
              </a:rPr>
              <a:t> </a:t>
            </a:r>
            <a:r>
              <a:rPr sz="2800" b="1" spc="-165" dirty="0">
                <a:solidFill>
                  <a:srgbClr val="0020A8"/>
                </a:solidFill>
                <a:latin typeface="Arial"/>
                <a:cs typeface="Arial"/>
              </a:rPr>
              <a:t>m</a:t>
            </a:r>
            <a:r>
              <a:rPr sz="2800" b="1" spc="-50" dirty="0">
                <a:solidFill>
                  <a:srgbClr val="0020A8"/>
                </a:solidFill>
                <a:latin typeface="Arial"/>
                <a:cs typeface="Arial"/>
              </a:rPr>
              <a:t>on</a:t>
            </a:r>
            <a:r>
              <a:rPr sz="2800" b="1" spc="-30" dirty="0">
                <a:solidFill>
                  <a:srgbClr val="0020A8"/>
                </a:solidFill>
                <a:latin typeface="Arial"/>
                <a:cs typeface="Arial"/>
              </a:rPr>
              <a:t>t</a:t>
            </a:r>
            <a:r>
              <a:rPr sz="2800" b="1" spc="-120" dirty="0">
                <a:solidFill>
                  <a:srgbClr val="0020A8"/>
                </a:solidFill>
                <a:latin typeface="Arial"/>
                <a:cs typeface="Arial"/>
              </a:rPr>
              <a:t>h</a:t>
            </a:r>
            <a:r>
              <a:rPr sz="2800" b="1" spc="-225" dirty="0">
                <a:solidFill>
                  <a:srgbClr val="0020A8"/>
                </a:solidFill>
                <a:latin typeface="Arial"/>
                <a:cs typeface="Arial"/>
              </a:rPr>
              <a:t> </a:t>
            </a:r>
            <a:r>
              <a:rPr sz="2800" b="1" spc="25" dirty="0">
                <a:solidFill>
                  <a:srgbClr val="0020A8"/>
                </a:solidFill>
                <a:latin typeface="Arial"/>
                <a:cs typeface="Arial"/>
              </a:rPr>
              <a:t>“</a:t>
            </a:r>
            <a:r>
              <a:rPr sz="2800" b="1" spc="-204" dirty="0">
                <a:solidFill>
                  <a:srgbClr val="0020A8"/>
                </a:solidFill>
                <a:latin typeface="Arial"/>
                <a:cs typeface="Arial"/>
              </a:rPr>
              <a:t>c</a:t>
            </a:r>
            <a:r>
              <a:rPr sz="2800" b="1" spc="-50" dirty="0">
                <a:solidFill>
                  <a:srgbClr val="0020A8"/>
                </a:solidFill>
                <a:latin typeface="Arial"/>
                <a:cs typeface="Arial"/>
              </a:rPr>
              <a:t>y</a:t>
            </a:r>
            <a:r>
              <a:rPr sz="2800" b="1" spc="-114" dirty="0">
                <a:solidFill>
                  <a:srgbClr val="0020A8"/>
                </a:solidFill>
                <a:latin typeface="Arial"/>
                <a:cs typeface="Arial"/>
              </a:rPr>
              <a:t>cl</a:t>
            </a:r>
            <a:r>
              <a:rPr sz="2800" b="1" spc="-120" dirty="0">
                <a:solidFill>
                  <a:srgbClr val="0020A8"/>
                </a:solidFill>
                <a:latin typeface="Arial"/>
                <a:cs typeface="Arial"/>
              </a:rPr>
              <a:t>e</a:t>
            </a:r>
            <a:r>
              <a:rPr sz="2800" b="1" spc="80" dirty="0">
                <a:solidFill>
                  <a:srgbClr val="0020A8"/>
                </a:solidFill>
                <a:latin typeface="Arial"/>
                <a:cs typeface="Arial"/>
              </a:rPr>
              <a:t>”</a:t>
            </a:r>
            <a:r>
              <a:rPr sz="2800" b="1" spc="-220" dirty="0">
                <a:solidFill>
                  <a:srgbClr val="0020A8"/>
                </a:solidFill>
                <a:latin typeface="Arial"/>
                <a:cs typeface="Arial"/>
              </a:rPr>
              <a:t> </a:t>
            </a:r>
            <a:r>
              <a:rPr sz="2800" b="1" spc="-30" dirty="0">
                <a:solidFill>
                  <a:srgbClr val="0020A8"/>
                </a:solidFill>
                <a:latin typeface="Arial"/>
                <a:cs typeface="Arial"/>
              </a:rPr>
              <a:t>o</a:t>
            </a:r>
            <a:r>
              <a:rPr sz="2800" b="1" spc="-5" dirty="0">
                <a:solidFill>
                  <a:srgbClr val="0020A8"/>
                </a:solidFill>
                <a:latin typeface="Arial"/>
                <a:cs typeface="Arial"/>
              </a:rPr>
              <a:t>f</a:t>
            </a:r>
            <a:r>
              <a:rPr sz="2800" b="1" spc="-245" dirty="0">
                <a:solidFill>
                  <a:srgbClr val="0020A8"/>
                </a:solidFill>
                <a:latin typeface="Arial"/>
                <a:cs typeface="Arial"/>
              </a:rPr>
              <a:t> </a:t>
            </a:r>
            <a:r>
              <a:rPr sz="2800" b="1" spc="-120" dirty="0">
                <a:solidFill>
                  <a:srgbClr val="0020A8"/>
                </a:solidFill>
                <a:latin typeface="Arial"/>
                <a:cs typeface="Arial"/>
              </a:rPr>
              <a:t>g</a:t>
            </a:r>
            <a:r>
              <a:rPr sz="2800" b="1" spc="-40" dirty="0">
                <a:solidFill>
                  <a:srgbClr val="0020A8"/>
                </a:solidFill>
                <a:latin typeface="Arial"/>
                <a:cs typeface="Arial"/>
              </a:rPr>
              <a:t>i</a:t>
            </a:r>
            <a:r>
              <a:rPr sz="2800" b="1" spc="10" dirty="0">
                <a:solidFill>
                  <a:srgbClr val="0020A8"/>
                </a:solidFill>
                <a:latin typeface="Arial"/>
                <a:cs typeface="Arial"/>
              </a:rPr>
              <a:t>v</a:t>
            </a:r>
            <a:r>
              <a:rPr sz="2800" b="1" spc="-5" dirty="0">
                <a:solidFill>
                  <a:srgbClr val="0020A8"/>
                </a:solidFill>
                <a:latin typeface="Arial"/>
                <a:cs typeface="Arial"/>
              </a:rPr>
              <a:t>i</a:t>
            </a:r>
            <a:r>
              <a:rPr sz="2800" b="1" spc="-140" dirty="0">
                <a:solidFill>
                  <a:srgbClr val="0020A8"/>
                </a:solidFill>
                <a:latin typeface="Arial"/>
                <a:cs typeface="Arial"/>
              </a:rPr>
              <a:t>ng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2192000" cy="1606550"/>
          </a:xfrm>
          <a:custGeom>
            <a:avLst/>
            <a:gdLst/>
            <a:ahLst/>
            <a:cxnLst/>
            <a:rect l="l" t="t" r="r" b="b"/>
            <a:pathLst>
              <a:path w="12192000" h="1606550">
                <a:moveTo>
                  <a:pt x="12192000" y="0"/>
                </a:moveTo>
                <a:lnTo>
                  <a:pt x="0" y="0"/>
                </a:lnTo>
                <a:lnTo>
                  <a:pt x="0" y="1606296"/>
                </a:lnTo>
                <a:lnTo>
                  <a:pt x="12192000" y="1606296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20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355148" y="205771"/>
            <a:ext cx="7868284" cy="106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2326005" algn="l"/>
                <a:tab pos="3878579" algn="l"/>
              </a:tabLst>
            </a:pPr>
            <a:r>
              <a:rPr sz="3450" spc="195" dirty="0"/>
              <a:t>MAJOR</a:t>
            </a:r>
            <a:r>
              <a:rPr lang="en-US" sz="3450" spc="195" dirty="0"/>
              <a:t> </a:t>
            </a:r>
            <a:r>
              <a:rPr sz="3450" spc="165" dirty="0"/>
              <a:t>GIFT</a:t>
            </a:r>
            <a:r>
              <a:rPr lang="en-US" sz="3450" spc="165" dirty="0"/>
              <a:t> </a:t>
            </a:r>
            <a:r>
              <a:rPr sz="3450" spc="204" dirty="0"/>
              <a:t>FUNDRAISING</a:t>
            </a:r>
            <a:br>
              <a:rPr lang="en-US" sz="3450" spc="204" dirty="0"/>
            </a:br>
            <a:r>
              <a:rPr lang="en-US" sz="3450" spc="204" dirty="0"/>
              <a:t>REALITIES</a:t>
            </a:r>
            <a:endParaRPr sz="3450" dirty="0"/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1200944"/>
            <a:ext cx="12192000" cy="74066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34540"/>
            <a:ext cx="12192000" cy="4823460"/>
            <a:chOff x="0" y="2034540"/>
            <a:chExt cx="12192000" cy="48234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388608"/>
              <a:ext cx="12192000" cy="469391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6615" y="5777484"/>
              <a:ext cx="2377439" cy="787907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1545334" y="1818863"/>
            <a:ext cx="6326505" cy="35214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lang="en-US" sz="3600" b="1" u="sng" spc="-145" dirty="0">
                <a:solidFill>
                  <a:srgbClr val="0020A8"/>
                </a:solidFill>
                <a:latin typeface="Arial"/>
                <a:cs typeface="Arial"/>
              </a:rPr>
              <a:t>Buckets and Wells</a:t>
            </a:r>
          </a:p>
          <a:p>
            <a:pPr marL="584200" indent="-571500">
              <a:lnSpc>
                <a:spcPct val="10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endParaRPr lang="en-US" sz="3200" b="1" spc="-145" dirty="0">
              <a:solidFill>
                <a:srgbClr val="0020A8"/>
              </a:solidFill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3200" b="1" spc="-150" dirty="0">
                <a:solidFill>
                  <a:srgbClr val="0020A8"/>
                </a:solidFill>
                <a:latin typeface="Arial"/>
                <a:cs typeface="Arial"/>
              </a:rPr>
              <a:t>We can </a:t>
            </a:r>
            <a:r>
              <a:rPr lang="en-US" sz="3200" b="1" spc="-150" dirty="0">
                <a:solidFill>
                  <a:srgbClr val="0020A8"/>
                </a:solidFill>
                <a:latin typeface="Arial"/>
                <a:cs typeface="Arial"/>
              </a:rPr>
              <a:t>lay out</a:t>
            </a:r>
            <a:r>
              <a:rPr sz="3200" b="1" spc="-150" dirty="0">
                <a:solidFill>
                  <a:srgbClr val="0020A8"/>
                </a:solidFill>
                <a:latin typeface="Arial"/>
                <a:cs typeface="Arial"/>
              </a:rPr>
              <a:t> 1000 buckets</a:t>
            </a:r>
            <a:endParaRPr sz="3200" spc="-150" dirty="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865"/>
              </a:spcBef>
            </a:pPr>
            <a:r>
              <a:rPr sz="2200" b="1" spc="30" dirty="0">
                <a:solidFill>
                  <a:srgbClr val="0020A8"/>
                </a:solidFill>
                <a:latin typeface="Arial"/>
                <a:cs typeface="Arial"/>
              </a:rPr>
              <a:t>(</a:t>
            </a:r>
            <a:r>
              <a:rPr sz="2200" b="1" spc="-135" dirty="0">
                <a:solidFill>
                  <a:srgbClr val="0020A8"/>
                </a:solidFill>
                <a:latin typeface="Arial"/>
                <a:cs typeface="Arial"/>
              </a:rPr>
              <a:t>W</a:t>
            </a:r>
            <a:r>
              <a:rPr sz="2200" b="1" spc="-60" dirty="0">
                <a:solidFill>
                  <a:srgbClr val="0020A8"/>
                </a:solidFill>
                <a:latin typeface="Arial"/>
                <a:cs typeface="Arial"/>
              </a:rPr>
              <a:t>e</a:t>
            </a:r>
            <a:r>
              <a:rPr sz="2200" b="1" spc="-185" dirty="0">
                <a:solidFill>
                  <a:srgbClr val="0020A8"/>
                </a:solidFill>
                <a:latin typeface="Arial"/>
                <a:cs typeface="Arial"/>
              </a:rPr>
              <a:t> </a:t>
            </a:r>
            <a:r>
              <a:rPr sz="2200" b="1" spc="-125" dirty="0">
                <a:solidFill>
                  <a:srgbClr val="0020A8"/>
                </a:solidFill>
                <a:latin typeface="Arial"/>
                <a:cs typeface="Arial"/>
              </a:rPr>
              <a:t>h</a:t>
            </a:r>
            <a:r>
              <a:rPr sz="2200" b="1" spc="-150" dirty="0">
                <a:solidFill>
                  <a:srgbClr val="0020A8"/>
                </a:solidFill>
                <a:latin typeface="Arial"/>
                <a:cs typeface="Arial"/>
              </a:rPr>
              <a:t>a</a:t>
            </a:r>
            <a:r>
              <a:rPr sz="2200" b="1" spc="-40" dirty="0">
                <a:solidFill>
                  <a:srgbClr val="0020A8"/>
                </a:solidFill>
                <a:latin typeface="Arial"/>
                <a:cs typeface="Arial"/>
              </a:rPr>
              <a:t>v</a:t>
            </a:r>
            <a:r>
              <a:rPr sz="2200" b="1" spc="-60" dirty="0">
                <a:solidFill>
                  <a:srgbClr val="0020A8"/>
                </a:solidFill>
                <a:latin typeface="Arial"/>
                <a:cs typeface="Arial"/>
              </a:rPr>
              <a:t>e</a:t>
            </a:r>
            <a:r>
              <a:rPr sz="2200" b="1" spc="-195" dirty="0">
                <a:solidFill>
                  <a:srgbClr val="0020A8"/>
                </a:solidFill>
                <a:latin typeface="Arial"/>
                <a:cs typeface="Arial"/>
              </a:rPr>
              <a:t> </a:t>
            </a:r>
            <a:r>
              <a:rPr sz="2200" b="1" spc="-75" dirty="0">
                <a:solidFill>
                  <a:srgbClr val="0020A8"/>
                </a:solidFill>
                <a:latin typeface="Arial"/>
                <a:cs typeface="Arial"/>
              </a:rPr>
              <a:t>e</a:t>
            </a:r>
            <a:r>
              <a:rPr sz="2200" b="1" spc="-125" dirty="0">
                <a:solidFill>
                  <a:srgbClr val="0020A8"/>
                </a:solidFill>
                <a:latin typeface="Arial"/>
                <a:cs typeface="Arial"/>
              </a:rPr>
              <a:t>n</a:t>
            </a:r>
            <a:r>
              <a:rPr sz="2200" b="1" spc="-75" dirty="0">
                <a:solidFill>
                  <a:srgbClr val="0020A8"/>
                </a:solidFill>
                <a:latin typeface="Arial"/>
                <a:cs typeface="Arial"/>
              </a:rPr>
              <a:t>d</a:t>
            </a:r>
            <a:r>
              <a:rPr sz="2200" b="1" spc="-50" dirty="0">
                <a:solidFill>
                  <a:srgbClr val="0020A8"/>
                </a:solidFill>
                <a:latin typeface="Arial"/>
                <a:cs typeface="Arial"/>
              </a:rPr>
              <a:t>l</a:t>
            </a:r>
            <a:r>
              <a:rPr sz="2200" b="1" spc="-90" dirty="0">
                <a:solidFill>
                  <a:srgbClr val="0020A8"/>
                </a:solidFill>
                <a:latin typeface="Arial"/>
                <a:cs typeface="Arial"/>
              </a:rPr>
              <a:t>e</a:t>
            </a:r>
            <a:r>
              <a:rPr sz="2200" b="1" spc="-220" dirty="0">
                <a:solidFill>
                  <a:srgbClr val="0020A8"/>
                </a:solidFill>
                <a:latin typeface="Arial"/>
                <a:cs typeface="Arial"/>
              </a:rPr>
              <a:t>s</a:t>
            </a:r>
            <a:r>
              <a:rPr sz="2200" b="1" spc="-165" dirty="0">
                <a:solidFill>
                  <a:srgbClr val="0020A8"/>
                </a:solidFill>
                <a:latin typeface="Arial"/>
                <a:cs typeface="Arial"/>
              </a:rPr>
              <a:t>s</a:t>
            </a:r>
            <a:r>
              <a:rPr sz="2200" b="1" spc="-200" dirty="0">
                <a:solidFill>
                  <a:srgbClr val="0020A8"/>
                </a:solidFill>
                <a:latin typeface="Arial"/>
                <a:cs typeface="Arial"/>
              </a:rPr>
              <a:t> </a:t>
            </a:r>
            <a:r>
              <a:rPr sz="2200" b="1" spc="-120" dirty="0">
                <a:solidFill>
                  <a:srgbClr val="0020A8"/>
                </a:solidFill>
                <a:latin typeface="Arial"/>
                <a:cs typeface="Arial"/>
              </a:rPr>
              <a:t>o</a:t>
            </a:r>
            <a:r>
              <a:rPr sz="2200" b="1" spc="-114" dirty="0">
                <a:solidFill>
                  <a:srgbClr val="0020A8"/>
                </a:solidFill>
                <a:latin typeface="Arial"/>
                <a:cs typeface="Arial"/>
              </a:rPr>
              <a:t>p</a:t>
            </a:r>
            <a:r>
              <a:rPr sz="2200" b="1" spc="125" dirty="0">
                <a:solidFill>
                  <a:srgbClr val="0020A8"/>
                </a:solidFill>
                <a:latin typeface="Arial"/>
                <a:cs typeface="Arial"/>
              </a:rPr>
              <a:t>t</a:t>
            </a:r>
            <a:r>
              <a:rPr sz="2200" b="1" spc="-25" dirty="0">
                <a:solidFill>
                  <a:srgbClr val="0020A8"/>
                </a:solidFill>
                <a:latin typeface="Arial"/>
                <a:cs typeface="Arial"/>
              </a:rPr>
              <a:t>i</a:t>
            </a:r>
            <a:r>
              <a:rPr sz="2200" b="1" spc="-130" dirty="0">
                <a:solidFill>
                  <a:srgbClr val="0020A8"/>
                </a:solidFill>
                <a:latin typeface="Arial"/>
                <a:cs typeface="Arial"/>
              </a:rPr>
              <a:t>o</a:t>
            </a:r>
            <a:r>
              <a:rPr sz="2200" b="1" spc="-125" dirty="0">
                <a:solidFill>
                  <a:srgbClr val="0020A8"/>
                </a:solidFill>
                <a:latin typeface="Arial"/>
                <a:cs typeface="Arial"/>
              </a:rPr>
              <a:t>n</a:t>
            </a:r>
            <a:r>
              <a:rPr sz="2200" b="1" spc="-165" dirty="0">
                <a:solidFill>
                  <a:srgbClr val="0020A8"/>
                </a:solidFill>
                <a:latin typeface="Arial"/>
                <a:cs typeface="Arial"/>
              </a:rPr>
              <a:t>s</a:t>
            </a:r>
            <a:r>
              <a:rPr sz="2200" b="1" spc="-200" dirty="0">
                <a:solidFill>
                  <a:srgbClr val="0020A8"/>
                </a:solidFill>
                <a:latin typeface="Arial"/>
                <a:cs typeface="Arial"/>
              </a:rPr>
              <a:t> </a:t>
            </a:r>
            <a:r>
              <a:rPr sz="2200" b="1" spc="90" dirty="0">
                <a:solidFill>
                  <a:srgbClr val="0020A8"/>
                </a:solidFill>
                <a:latin typeface="Arial"/>
                <a:cs typeface="Arial"/>
              </a:rPr>
              <a:t>f</a:t>
            </a:r>
            <a:r>
              <a:rPr sz="2200" b="1" spc="-60" dirty="0">
                <a:solidFill>
                  <a:srgbClr val="0020A8"/>
                </a:solidFill>
                <a:latin typeface="Arial"/>
                <a:cs typeface="Arial"/>
              </a:rPr>
              <a:t>o</a:t>
            </a:r>
            <a:r>
              <a:rPr sz="2200" b="1" spc="-20" dirty="0">
                <a:solidFill>
                  <a:srgbClr val="0020A8"/>
                </a:solidFill>
                <a:latin typeface="Arial"/>
                <a:cs typeface="Arial"/>
              </a:rPr>
              <a:t>r</a:t>
            </a:r>
            <a:r>
              <a:rPr sz="2200" b="1" spc="-210" dirty="0">
                <a:solidFill>
                  <a:srgbClr val="0020A8"/>
                </a:solidFill>
                <a:latin typeface="Arial"/>
                <a:cs typeface="Arial"/>
              </a:rPr>
              <a:t> </a:t>
            </a:r>
            <a:r>
              <a:rPr sz="2200" b="1" spc="-100" dirty="0">
                <a:solidFill>
                  <a:srgbClr val="0020A8"/>
                </a:solidFill>
                <a:latin typeface="Arial"/>
                <a:cs typeface="Arial"/>
              </a:rPr>
              <a:t>g</a:t>
            </a:r>
            <a:r>
              <a:rPr sz="2200" b="1" spc="-40" dirty="0">
                <a:solidFill>
                  <a:srgbClr val="0020A8"/>
                </a:solidFill>
                <a:latin typeface="Arial"/>
                <a:cs typeface="Arial"/>
              </a:rPr>
              <a:t>i</a:t>
            </a:r>
            <a:r>
              <a:rPr sz="2200" b="1" spc="5" dirty="0">
                <a:solidFill>
                  <a:srgbClr val="0020A8"/>
                </a:solidFill>
                <a:latin typeface="Arial"/>
                <a:cs typeface="Arial"/>
              </a:rPr>
              <a:t>v</a:t>
            </a:r>
            <a:r>
              <a:rPr sz="2200" b="1" spc="-5" dirty="0">
                <a:solidFill>
                  <a:srgbClr val="0020A8"/>
                </a:solidFill>
                <a:latin typeface="Arial"/>
                <a:cs typeface="Arial"/>
              </a:rPr>
              <a:t>i</a:t>
            </a:r>
            <a:r>
              <a:rPr sz="2200" b="1" spc="-114" dirty="0">
                <a:solidFill>
                  <a:srgbClr val="0020A8"/>
                </a:solidFill>
                <a:latin typeface="Arial"/>
                <a:cs typeface="Arial"/>
              </a:rPr>
              <a:t>n</a:t>
            </a:r>
            <a:r>
              <a:rPr sz="2200" b="1" spc="-90" dirty="0">
                <a:solidFill>
                  <a:srgbClr val="0020A8"/>
                </a:solidFill>
                <a:latin typeface="Arial"/>
                <a:cs typeface="Arial"/>
              </a:rPr>
              <a:t>g</a:t>
            </a:r>
            <a:r>
              <a:rPr sz="2200" b="1" spc="20" dirty="0">
                <a:solidFill>
                  <a:srgbClr val="0020A8"/>
                </a:solidFill>
                <a:latin typeface="Arial"/>
                <a:cs typeface="Arial"/>
              </a:rPr>
              <a:t>)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700" dirty="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3200" b="1" spc="-145" dirty="0">
                <a:solidFill>
                  <a:srgbClr val="0020A8"/>
                </a:solidFill>
                <a:latin typeface="Arial"/>
                <a:cs typeface="Arial"/>
              </a:rPr>
              <a:t>W</a:t>
            </a:r>
            <a:r>
              <a:rPr sz="3200" b="1" spc="-65" dirty="0">
                <a:solidFill>
                  <a:srgbClr val="0020A8"/>
                </a:solidFill>
                <a:latin typeface="Arial"/>
                <a:cs typeface="Arial"/>
              </a:rPr>
              <a:t>e</a:t>
            </a:r>
            <a:r>
              <a:rPr sz="3200" b="1" spc="-235" dirty="0">
                <a:solidFill>
                  <a:srgbClr val="0020A8"/>
                </a:solidFill>
                <a:latin typeface="Arial"/>
                <a:cs typeface="Arial"/>
              </a:rPr>
              <a:t> </a:t>
            </a:r>
            <a:r>
              <a:rPr sz="3200" b="1" spc="-190" dirty="0">
                <a:solidFill>
                  <a:srgbClr val="0020A8"/>
                </a:solidFill>
                <a:latin typeface="Arial"/>
                <a:cs typeface="Arial"/>
              </a:rPr>
              <a:t>c</a:t>
            </a:r>
            <a:r>
              <a:rPr sz="3200" b="1" spc="-95" dirty="0">
                <a:solidFill>
                  <a:srgbClr val="0020A8"/>
                </a:solidFill>
                <a:latin typeface="Arial"/>
                <a:cs typeface="Arial"/>
              </a:rPr>
              <a:t>a</a:t>
            </a:r>
            <a:r>
              <a:rPr sz="3200" b="1" spc="-105" dirty="0">
                <a:solidFill>
                  <a:srgbClr val="0020A8"/>
                </a:solidFill>
                <a:latin typeface="Arial"/>
                <a:cs typeface="Arial"/>
              </a:rPr>
              <a:t>n</a:t>
            </a:r>
            <a:r>
              <a:rPr sz="3200" b="1" spc="-215" dirty="0">
                <a:solidFill>
                  <a:srgbClr val="0020A8"/>
                </a:solidFill>
                <a:latin typeface="Arial"/>
                <a:cs typeface="Arial"/>
              </a:rPr>
              <a:t> </a:t>
            </a:r>
            <a:r>
              <a:rPr lang="en-US" sz="3200" b="1" spc="-75" dirty="0">
                <a:solidFill>
                  <a:srgbClr val="0020A8"/>
                </a:solidFill>
                <a:latin typeface="Arial"/>
                <a:cs typeface="Arial"/>
              </a:rPr>
              <a:t>use</a:t>
            </a:r>
            <a:r>
              <a:rPr sz="3200" b="1" spc="-240" dirty="0">
                <a:solidFill>
                  <a:srgbClr val="0020A8"/>
                </a:solidFill>
                <a:latin typeface="Arial"/>
                <a:cs typeface="Arial"/>
              </a:rPr>
              <a:t> </a:t>
            </a:r>
            <a:r>
              <a:rPr sz="3200" b="1" spc="-150" dirty="0">
                <a:solidFill>
                  <a:srgbClr val="0020A8"/>
                </a:solidFill>
                <a:latin typeface="Arial"/>
                <a:cs typeface="Arial"/>
              </a:rPr>
              <a:t>o</a:t>
            </a:r>
            <a:r>
              <a:rPr sz="3200" b="1" spc="-140" dirty="0">
                <a:solidFill>
                  <a:srgbClr val="0020A8"/>
                </a:solidFill>
                <a:latin typeface="Arial"/>
                <a:cs typeface="Arial"/>
              </a:rPr>
              <a:t>n</a:t>
            </a:r>
            <a:r>
              <a:rPr sz="3200" b="1" spc="-65" dirty="0">
                <a:solidFill>
                  <a:srgbClr val="0020A8"/>
                </a:solidFill>
                <a:latin typeface="Arial"/>
                <a:cs typeface="Arial"/>
              </a:rPr>
              <a:t>e</a:t>
            </a:r>
            <a:r>
              <a:rPr sz="3200" b="1" spc="-235" dirty="0">
                <a:solidFill>
                  <a:srgbClr val="0020A8"/>
                </a:solidFill>
                <a:latin typeface="Arial"/>
                <a:cs typeface="Arial"/>
              </a:rPr>
              <a:t> </a:t>
            </a:r>
            <a:r>
              <a:rPr sz="3200" b="1" spc="-35" dirty="0">
                <a:solidFill>
                  <a:srgbClr val="0020A8"/>
                </a:solidFill>
                <a:latin typeface="Arial"/>
                <a:cs typeface="Arial"/>
              </a:rPr>
              <a:t>w</a:t>
            </a:r>
            <a:r>
              <a:rPr sz="3200" b="1" spc="-85" dirty="0">
                <a:solidFill>
                  <a:srgbClr val="0020A8"/>
                </a:solidFill>
                <a:latin typeface="Arial"/>
                <a:cs typeface="Arial"/>
              </a:rPr>
              <a:t>e</a:t>
            </a:r>
            <a:r>
              <a:rPr sz="3200" b="1" spc="-30" dirty="0">
                <a:solidFill>
                  <a:srgbClr val="0020A8"/>
                </a:solidFill>
                <a:latin typeface="Arial"/>
                <a:cs typeface="Arial"/>
              </a:rPr>
              <a:t>l</a:t>
            </a:r>
            <a:r>
              <a:rPr sz="3200" b="1" spc="-35" dirty="0">
                <a:solidFill>
                  <a:srgbClr val="0020A8"/>
                </a:solidFill>
                <a:latin typeface="Arial"/>
                <a:cs typeface="Arial"/>
              </a:rPr>
              <a:t>l</a:t>
            </a:r>
            <a:endParaRPr sz="3200" dirty="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870"/>
              </a:spcBef>
            </a:pPr>
            <a:r>
              <a:rPr sz="2200" b="1" spc="30" dirty="0">
                <a:solidFill>
                  <a:srgbClr val="F94615"/>
                </a:solidFill>
                <a:latin typeface="Arial"/>
                <a:cs typeface="Arial"/>
              </a:rPr>
              <a:t>(</a:t>
            </a:r>
            <a:r>
              <a:rPr sz="2200" b="1" spc="-245" dirty="0">
                <a:solidFill>
                  <a:srgbClr val="F94615"/>
                </a:solidFill>
                <a:latin typeface="Arial"/>
                <a:cs typeface="Arial"/>
              </a:rPr>
              <a:t>F</a:t>
            </a:r>
            <a:r>
              <a:rPr sz="2200" b="1" spc="-125" dirty="0">
                <a:solidFill>
                  <a:srgbClr val="F94615"/>
                </a:solidFill>
                <a:latin typeface="Arial"/>
                <a:cs typeface="Arial"/>
              </a:rPr>
              <a:t>o</a:t>
            </a:r>
            <a:r>
              <a:rPr sz="2200" b="1" spc="-170" dirty="0">
                <a:solidFill>
                  <a:srgbClr val="F94615"/>
                </a:solidFill>
                <a:latin typeface="Arial"/>
                <a:cs typeface="Arial"/>
              </a:rPr>
              <a:t>c</a:t>
            </a:r>
            <a:r>
              <a:rPr sz="2200" b="1" spc="-105" dirty="0">
                <a:solidFill>
                  <a:srgbClr val="F94615"/>
                </a:solidFill>
                <a:latin typeface="Arial"/>
                <a:cs typeface="Arial"/>
              </a:rPr>
              <a:t>u</a:t>
            </a:r>
            <a:r>
              <a:rPr sz="2200" b="1" spc="-165" dirty="0">
                <a:solidFill>
                  <a:srgbClr val="F94615"/>
                </a:solidFill>
                <a:latin typeface="Arial"/>
                <a:cs typeface="Arial"/>
              </a:rPr>
              <a:t>s</a:t>
            </a:r>
            <a:r>
              <a:rPr sz="2200" b="1" spc="-175" dirty="0">
                <a:solidFill>
                  <a:srgbClr val="F94615"/>
                </a:solidFill>
                <a:latin typeface="Arial"/>
                <a:cs typeface="Arial"/>
              </a:rPr>
              <a:t> </a:t>
            </a:r>
            <a:r>
              <a:rPr sz="2200" b="1" spc="-135" dirty="0">
                <a:solidFill>
                  <a:srgbClr val="F94615"/>
                </a:solidFill>
                <a:latin typeface="Arial"/>
                <a:cs typeface="Arial"/>
              </a:rPr>
              <a:t>o</a:t>
            </a:r>
            <a:r>
              <a:rPr sz="2200" b="1" spc="-95" dirty="0">
                <a:solidFill>
                  <a:srgbClr val="F94615"/>
                </a:solidFill>
                <a:latin typeface="Arial"/>
                <a:cs typeface="Arial"/>
              </a:rPr>
              <a:t>n</a:t>
            </a:r>
            <a:r>
              <a:rPr sz="2200" b="1" spc="-195" dirty="0">
                <a:solidFill>
                  <a:srgbClr val="F94615"/>
                </a:solidFill>
                <a:latin typeface="Arial"/>
                <a:cs typeface="Arial"/>
              </a:rPr>
              <a:t> </a:t>
            </a:r>
            <a:r>
              <a:rPr sz="2200" b="1" spc="135" dirty="0">
                <a:solidFill>
                  <a:srgbClr val="F94615"/>
                </a:solidFill>
                <a:latin typeface="Arial"/>
                <a:cs typeface="Arial"/>
              </a:rPr>
              <a:t>t</a:t>
            </a:r>
            <a:r>
              <a:rPr sz="2200" b="1" spc="-110" dirty="0">
                <a:solidFill>
                  <a:srgbClr val="F94615"/>
                </a:solidFill>
                <a:latin typeface="Arial"/>
                <a:cs typeface="Arial"/>
              </a:rPr>
              <a:t>h</a:t>
            </a:r>
            <a:r>
              <a:rPr sz="2200" b="1" spc="-75" dirty="0">
                <a:solidFill>
                  <a:srgbClr val="F94615"/>
                </a:solidFill>
                <a:latin typeface="Arial"/>
                <a:cs typeface="Arial"/>
              </a:rPr>
              <a:t>e</a:t>
            </a:r>
            <a:r>
              <a:rPr sz="2200" b="1" spc="-204" dirty="0">
                <a:solidFill>
                  <a:srgbClr val="F94615"/>
                </a:solidFill>
                <a:latin typeface="Arial"/>
                <a:cs typeface="Arial"/>
              </a:rPr>
              <a:t> </a:t>
            </a:r>
            <a:r>
              <a:rPr lang="en-US" sz="2200" b="1" spc="-204" dirty="0">
                <a:solidFill>
                  <a:srgbClr val="F94615"/>
                </a:solidFill>
                <a:latin typeface="Arial"/>
                <a:cs typeface="Arial"/>
              </a:rPr>
              <a:t>best prospects </a:t>
            </a:r>
            <a:r>
              <a:rPr sz="2200" b="1" spc="-75" dirty="0">
                <a:solidFill>
                  <a:srgbClr val="F94615"/>
                </a:solidFill>
                <a:latin typeface="Arial"/>
                <a:cs typeface="Arial"/>
              </a:rPr>
              <a:t>a</a:t>
            </a:r>
            <a:r>
              <a:rPr sz="2200" b="1" spc="-114" dirty="0">
                <a:solidFill>
                  <a:srgbClr val="F94615"/>
                </a:solidFill>
                <a:latin typeface="Arial"/>
                <a:cs typeface="Arial"/>
              </a:rPr>
              <a:t>n</a:t>
            </a:r>
            <a:r>
              <a:rPr sz="2200" b="1" spc="-85" dirty="0">
                <a:solidFill>
                  <a:srgbClr val="F94615"/>
                </a:solidFill>
                <a:latin typeface="Arial"/>
                <a:cs typeface="Arial"/>
              </a:rPr>
              <a:t>d</a:t>
            </a:r>
            <a:r>
              <a:rPr sz="2200" b="1" spc="-200" dirty="0">
                <a:solidFill>
                  <a:srgbClr val="F94615"/>
                </a:solidFill>
                <a:latin typeface="Arial"/>
                <a:cs typeface="Arial"/>
              </a:rPr>
              <a:t> </a:t>
            </a:r>
            <a:r>
              <a:rPr lang="en-US" sz="2200" b="1" spc="-90" dirty="0">
                <a:solidFill>
                  <a:srgbClr val="F94615"/>
                </a:solidFill>
                <a:latin typeface="Arial"/>
                <a:cs typeface="Arial"/>
              </a:rPr>
              <a:t>their</a:t>
            </a:r>
            <a:r>
              <a:rPr sz="2200" b="1" spc="-210" dirty="0">
                <a:solidFill>
                  <a:srgbClr val="F94615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94615"/>
                </a:solidFill>
                <a:latin typeface="Arial"/>
                <a:cs typeface="Arial"/>
              </a:rPr>
              <a:t>i</a:t>
            </a:r>
            <a:r>
              <a:rPr sz="2200" b="1" spc="10" dirty="0">
                <a:solidFill>
                  <a:srgbClr val="F94615"/>
                </a:solidFill>
                <a:latin typeface="Arial"/>
                <a:cs typeface="Arial"/>
              </a:rPr>
              <a:t>n</a:t>
            </a:r>
            <a:r>
              <a:rPr sz="2200" b="1" spc="-20" dirty="0">
                <a:solidFill>
                  <a:srgbClr val="F94615"/>
                </a:solidFill>
                <a:latin typeface="Arial"/>
                <a:cs typeface="Arial"/>
              </a:rPr>
              <a:t>t</a:t>
            </a:r>
            <a:r>
              <a:rPr sz="2200" b="1" spc="-75" dirty="0">
                <a:solidFill>
                  <a:srgbClr val="F94615"/>
                </a:solidFill>
                <a:latin typeface="Arial"/>
                <a:cs typeface="Arial"/>
              </a:rPr>
              <a:t>e</a:t>
            </a:r>
            <a:r>
              <a:rPr sz="2200" b="1" spc="10" dirty="0">
                <a:solidFill>
                  <a:srgbClr val="F94615"/>
                </a:solidFill>
                <a:latin typeface="Arial"/>
                <a:cs typeface="Arial"/>
              </a:rPr>
              <a:t>n</a:t>
            </a:r>
            <a:r>
              <a:rPr sz="2200" b="1" spc="20" dirty="0">
                <a:solidFill>
                  <a:srgbClr val="F94615"/>
                </a:solidFill>
                <a:latin typeface="Arial"/>
                <a:cs typeface="Arial"/>
              </a:rPr>
              <a:t>t)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2192000" cy="1606550"/>
          </a:xfrm>
          <a:custGeom>
            <a:avLst/>
            <a:gdLst/>
            <a:ahLst/>
            <a:cxnLst/>
            <a:rect l="l" t="t" r="r" b="b"/>
            <a:pathLst>
              <a:path w="12192000" h="1606550">
                <a:moveTo>
                  <a:pt x="12192000" y="0"/>
                </a:moveTo>
                <a:lnTo>
                  <a:pt x="0" y="0"/>
                </a:lnTo>
                <a:lnTo>
                  <a:pt x="0" y="1606296"/>
                </a:lnTo>
                <a:lnTo>
                  <a:pt x="12192000" y="1606296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20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355148" y="205771"/>
            <a:ext cx="786828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26005" algn="l"/>
                <a:tab pos="3878579" algn="l"/>
              </a:tabLst>
            </a:pPr>
            <a:r>
              <a:rPr sz="4800" spc="195" dirty="0"/>
              <a:t>M</a:t>
            </a:r>
            <a:r>
              <a:rPr spc="195" dirty="0"/>
              <a:t>AJOR	</a:t>
            </a:r>
            <a:r>
              <a:rPr spc="165" dirty="0"/>
              <a:t>GIFT	</a:t>
            </a:r>
            <a:r>
              <a:rPr spc="204" dirty="0"/>
              <a:t>FUNDRAISING</a:t>
            </a:r>
            <a:endParaRPr sz="4800"/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1175004"/>
            <a:ext cx="12192000" cy="74066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34540"/>
            <a:ext cx="12192000" cy="4823460"/>
            <a:chOff x="0" y="2034540"/>
            <a:chExt cx="12192000" cy="48234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388608"/>
              <a:ext cx="12192000" cy="469391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6615" y="5777484"/>
              <a:ext cx="2377439" cy="787907"/>
            </a:xfrm>
            <a:prstGeom prst="rect">
              <a:avLst/>
            </a:prstGeom>
          </p:spPr>
        </p:pic>
      </p:grpSp>
      <p:sp>
        <p:nvSpPr>
          <p:cNvPr id="6" name="object 6"/>
          <p:cNvSpPr/>
          <p:nvPr/>
        </p:nvSpPr>
        <p:spPr>
          <a:xfrm>
            <a:off x="0" y="0"/>
            <a:ext cx="12192000" cy="1606550"/>
          </a:xfrm>
          <a:custGeom>
            <a:avLst/>
            <a:gdLst/>
            <a:ahLst/>
            <a:cxnLst/>
            <a:rect l="l" t="t" r="r" b="b"/>
            <a:pathLst>
              <a:path w="12192000" h="1606550">
                <a:moveTo>
                  <a:pt x="12192000" y="0"/>
                </a:moveTo>
                <a:lnTo>
                  <a:pt x="0" y="0"/>
                </a:lnTo>
                <a:lnTo>
                  <a:pt x="0" y="1606296"/>
                </a:lnTo>
                <a:lnTo>
                  <a:pt x="12192000" y="1606296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20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355148" y="205771"/>
            <a:ext cx="786828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26005" algn="l"/>
                <a:tab pos="3878579" algn="l"/>
              </a:tabLst>
            </a:pPr>
            <a:r>
              <a:rPr sz="4800" spc="195" dirty="0"/>
              <a:t>M</a:t>
            </a:r>
            <a:r>
              <a:rPr spc="195" dirty="0"/>
              <a:t>AJOR	</a:t>
            </a:r>
            <a:r>
              <a:rPr spc="165" dirty="0"/>
              <a:t>GIFT	</a:t>
            </a:r>
            <a:r>
              <a:rPr spc="204" dirty="0"/>
              <a:t>FUNDRAISING</a:t>
            </a:r>
            <a:endParaRPr sz="4800"/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1175004"/>
            <a:ext cx="12192000" cy="740663"/>
          </a:xfrm>
          <a:prstGeom prst="rect">
            <a:avLst/>
          </a:prstGeom>
        </p:spPr>
      </p:pic>
      <p:pic>
        <p:nvPicPr>
          <p:cNvPr id="1026" name="Picture 2" descr="Right Donor, Right Time: The Three Keys to More Confident Fundraising -  Salesforce.org">
            <a:extLst>
              <a:ext uri="{FF2B5EF4-FFF2-40B4-BE49-F238E27FC236}">
                <a16:creationId xmlns:a16="http://schemas.microsoft.com/office/drawing/2014/main" id="{ABEB0B53-C57A-F73E-7152-C86E0E50E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919" y="1753053"/>
            <a:ext cx="4804882" cy="454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54725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44971"/>
            <a:ext cx="12192000" cy="1606550"/>
          </a:xfrm>
          <a:custGeom>
            <a:avLst/>
            <a:gdLst/>
            <a:ahLst/>
            <a:cxnLst/>
            <a:rect l="l" t="t" r="r" b="b"/>
            <a:pathLst>
              <a:path w="12192000" h="1606550">
                <a:moveTo>
                  <a:pt x="12192000" y="0"/>
                </a:moveTo>
                <a:lnTo>
                  <a:pt x="0" y="0"/>
                </a:lnTo>
                <a:lnTo>
                  <a:pt x="0" y="1606296"/>
                </a:lnTo>
                <a:lnTo>
                  <a:pt x="12192000" y="1606296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20A8"/>
          </a:solidFill>
        </p:spPr>
        <p:txBody>
          <a:bodyPr wrap="square" lIns="0" tIns="0" rIns="0" bIns="0" rtlCol="0"/>
          <a:lstStyle/>
          <a:p>
            <a:endParaRPr spc="-15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88879" y="272771"/>
            <a:ext cx="86455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54140" algn="l"/>
              </a:tabLst>
            </a:pPr>
            <a:r>
              <a:rPr sz="4800" spc="170" dirty="0"/>
              <a:t>IFAS</a:t>
            </a:r>
            <a:r>
              <a:rPr sz="4800" spc="620" dirty="0"/>
              <a:t> </a:t>
            </a:r>
            <a:r>
              <a:rPr sz="4800" spc="165" dirty="0"/>
              <a:t>A</a:t>
            </a:r>
            <a:r>
              <a:rPr spc="165" dirty="0"/>
              <a:t>DVANCEMENT	</a:t>
            </a:r>
            <a:r>
              <a:rPr sz="4800" spc="235" dirty="0"/>
              <a:t>O</a:t>
            </a:r>
            <a:r>
              <a:rPr spc="235" dirty="0"/>
              <a:t>FFICE</a:t>
            </a:r>
            <a:endParaRPr sz="48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175004"/>
            <a:ext cx="12192000" cy="740663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615035" y="1706844"/>
            <a:ext cx="10961929" cy="48571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>
              <a:lnSpc>
                <a:spcPct val="100000"/>
              </a:lnSpc>
              <a:spcBef>
                <a:spcPts val="95"/>
              </a:spcBef>
            </a:pPr>
            <a:r>
              <a:rPr dirty="0"/>
              <a:t>Mission Statement:</a:t>
            </a:r>
          </a:p>
          <a:p>
            <a:pPr marL="285750">
              <a:lnSpc>
                <a:spcPct val="100000"/>
              </a:lnSpc>
              <a:spcBef>
                <a:spcPts val="25"/>
              </a:spcBef>
            </a:pPr>
            <a:endParaRPr sz="2900" dirty="0"/>
          </a:p>
          <a:p>
            <a:pPr marL="298450" marR="880744">
              <a:lnSpc>
                <a:spcPct val="100000"/>
              </a:lnSpc>
            </a:pPr>
            <a:r>
              <a:rPr spc="-190" dirty="0">
                <a:solidFill>
                  <a:srgbClr val="F94615"/>
                </a:solidFill>
              </a:rPr>
              <a:t>IFAS</a:t>
            </a:r>
            <a:r>
              <a:rPr spc="-240" dirty="0">
                <a:solidFill>
                  <a:srgbClr val="F94615"/>
                </a:solidFill>
              </a:rPr>
              <a:t> </a:t>
            </a:r>
            <a:r>
              <a:rPr spc="-100" dirty="0">
                <a:solidFill>
                  <a:srgbClr val="F94615"/>
                </a:solidFill>
              </a:rPr>
              <a:t>Advancement</a:t>
            </a:r>
            <a:r>
              <a:rPr spc="-210" dirty="0">
                <a:solidFill>
                  <a:srgbClr val="F94615"/>
                </a:solidFill>
              </a:rPr>
              <a:t> </a:t>
            </a:r>
            <a:r>
              <a:rPr spc="-65" dirty="0">
                <a:solidFill>
                  <a:srgbClr val="F94615"/>
                </a:solidFill>
              </a:rPr>
              <a:t>fosters</a:t>
            </a:r>
            <a:r>
              <a:rPr spc="-254" dirty="0">
                <a:solidFill>
                  <a:srgbClr val="F94615"/>
                </a:solidFill>
              </a:rPr>
              <a:t> </a:t>
            </a:r>
            <a:r>
              <a:rPr spc="-95" dirty="0">
                <a:solidFill>
                  <a:srgbClr val="F94615"/>
                </a:solidFill>
              </a:rPr>
              <a:t>essential</a:t>
            </a:r>
            <a:r>
              <a:rPr spc="-240" dirty="0">
                <a:solidFill>
                  <a:srgbClr val="F94615"/>
                </a:solidFill>
              </a:rPr>
              <a:t> </a:t>
            </a:r>
            <a:r>
              <a:rPr spc="-85" dirty="0">
                <a:solidFill>
                  <a:srgbClr val="F94615"/>
                </a:solidFill>
              </a:rPr>
              <a:t>relationships</a:t>
            </a:r>
            <a:r>
              <a:rPr spc="-235" dirty="0">
                <a:solidFill>
                  <a:srgbClr val="F94615"/>
                </a:solidFill>
              </a:rPr>
              <a:t> </a:t>
            </a:r>
            <a:r>
              <a:rPr spc="-114" dirty="0">
                <a:solidFill>
                  <a:srgbClr val="F94615"/>
                </a:solidFill>
              </a:rPr>
              <a:t>and</a:t>
            </a:r>
            <a:r>
              <a:rPr spc="-229" dirty="0">
                <a:solidFill>
                  <a:srgbClr val="F94615"/>
                </a:solidFill>
              </a:rPr>
              <a:t> </a:t>
            </a:r>
            <a:r>
              <a:rPr spc="-135" dirty="0">
                <a:solidFill>
                  <a:srgbClr val="F94615"/>
                </a:solidFill>
              </a:rPr>
              <a:t>secures </a:t>
            </a:r>
            <a:r>
              <a:rPr spc="-760" dirty="0">
                <a:solidFill>
                  <a:srgbClr val="F94615"/>
                </a:solidFill>
              </a:rPr>
              <a:t> </a:t>
            </a:r>
            <a:r>
              <a:rPr spc="-130" dirty="0">
                <a:solidFill>
                  <a:srgbClr val="F94615"/>
                </a:solidFill>
              </a:rPr>
              <a:t>p</a:t>
            </a:r>
            <a:r>
              <a:rPr spc="45" dirty="0">
                <a:solidFill>
                  <a:srgbClr val="F94615"/>
                </a:solidFill>
              </a:rPr>
              <a:t>r</a:t>
            </a:r>
            <a:r>
              <a:rPr spc="-40" dirty="0">
                <a:solidFill>
                  <a:srgbClr val="F94615"/>
                </a:solidFill>
              </a:rPr>
              <a:t>i</a:t>
            </a:r>
            <a:r>
              <a:rPr spc="-75" dirty="0">
                <a:solidFill>
                  <a:srgbClr val="F94615"/>
                </a:solidFill>
              </a:rPr>
              <a:t>v</a:t>
            </a:r>
            <a:r>
              <a:rPr spc="-100" dirty="0">
                <a:solidFill>
                  <a:srgbClr val="F94615"/>
                </a:solidFill>
              </a:rPr>
              <a:t>a</a:t>
            </a:r>
            <a:r>
              <a:rPr spc="145" dirty="0">
                <a:solidFill>
                  <a:srgbClr val="F94615"/>
                </a:solidFill>
              </a:rPr>
              <a:t>t</a:t>
            </a:r>
            <a:r>
              <a:rPr spc="-75" dirty="0">
                <a:solidFill>
                  <a:srgbClr val="F94615"/>
                </a:solidFill>
              </a:rPr>
              <a:t>e</a:t>
            </a:r>
            <a:r>
              <a:rPr spc="-250" dirty="0">
                <a:solidFill>
                  <a:srgbClr val="F94615"/>
                </a:solidFill>
              </a:rPr>
              <a:t> </a:t>
            </a:r>
            <a:r>
              <a:rPr spc="-229" dirty="0">
                <a:solidFill>
                  <a:srgbClr val="F94615"/>
                </a:solidFill>
              </a:rPr>
              <a:t>s</a:t>
            </a:r>
            <a:r>
              <a:rPr spc="-105" dirty="0">
                <a:solidFill>
                  <a:srgbClr val="F94615"/>
                </a:solidFill>
              </a:rPr>
              <a:t>u</a:t>
            </a:r>
            <a:r>
              <a:rPr spc="-140" dirty="0">
                <a:solidFill>
                  <a:srgbClr val="F94615"/>
                </a:solidFill>
              </a:rPr>
              <a:t>p</a:t>
            </a:r>
            <a:r>
              <a:rPr spc="-114" dirty="0">
                <a:solidFill>
                  <a:srgbClr val="F94615"/>
                </a:solidFill>
              </a:rPr>
              <a:t>p</a:t>
            </a:r>
            <a:r>
              <a:rPr spc="-165" dirty="0">
                <a:solidFill>
                  <a:srgbClr val="F94615"/>
                </a:solidFill>
              </a:rPr>
              <a:t>o</a:t>
            </a:r>
            <a:r>
              <a:rPr spc="70" dirty="0">
                <a:solidFill>
                  <a:srgbClr val="F94615"/>
                </a:solidFill>
              </a:rPr>
              <a:t>r</a:t>
            </a:r>
            <a:r>
              <a:rPr spc="195" dirty="0">
                <a:solidFill>
                  <a:srgbClr val="F94615"/>
                </a:solidFill>
              </a:rPr>
              <a:t>t</a:t>
            </a:r>
            <a:r>
              <a:rPr spc="-265" dirty="0">
                <a:solidFill>
                  <a:srgbClr val="F94615"/>
                </a:solidFill>
              </a:rPr>
              <a:t> </a:t>
            </a:r>
            <a:r>
              <a:rPr spc="145" dirty="0">
                <a:solidFill>
                  <a:srgbClr val="F94615"/>
                </a:solidFill>
              </a:rPr>
              <a:t>t</a:t>
            </a:r>
            <a:r>
              <a:rPr spc="-140" dirty="0">
                <a:solidFill>
                  <a:srgbClr val="F94615"/>
                </a:solidFill>
              </a:rPr>
              <a:t>o</a:t>
            </a:r>
            <a:r>
              <a:rPr spc="-250" dirty="0">
                <a:solidFill>
                  <a:srgbClr val="F94615"/>
                </a:solidFill>
              </a:rPr>
              <a:t> </a:t>
            </a:r>
            <a:r>
              <a:rPr spc="-120" dirty="0">
                <a:solidFill>
                  <a:srgbClr val="F94615"/>
                </a:solidFill>
              </a:rPr>
              <a:t>a</a:t>
            </a:r>
            <a:r>
              <a:rPr spc="-135" dirty="0">
                <a:solidFill>
                  <a:srgbClr val="F94615"/>
                </a:solidFill>
              </a:rPr>
              <a:t>d</a:t>
            </a:r>
            <a:r>
              <a:rPr spc="-75" dirty="0">
                <a:solidFill>
                  <a:srgbClr val="F94615"/>
                </a:solidFill>
              </a:rPr>
              <a:t>v</a:t>
            </a:r>
            <a:r>
              <a:rPr spc="-100" dirty="0">
                <a:solidFill>
                  <a:srgbClr val="F94615"/>
                </a:solidFill>
              </a:rPr>
              <a:t>a</a:t>
            </a:r>
            <a:r>
              <a:rPr spc="-200" dirty="0">
                <a:solidFill>
                  <a:srgbClr val="F94615"/>
                </a:solidFill>
              </a:rPr>
              <a:t>n</a:t>
            </a:r>
            <a:r>
              <a:rPr spc="-190" dirty="0">
                <a:solidFill>
                  <a:srgbClr val="F94615"/>
                </a:solidFill>
              </a:rPr>
              <a:t>c</a:t>
            </a:r>
            <a:r>
              <a:rPr spc="-75" dirty="0">
                <a:solidFill>
                  <a:srgbClr val="F94615"/>
                </a:solidFill>
              </a:rPr>
              <a:t>e</a:t>
            </a:r>
            <a:r>
              <a:rPr spc="-215" dirty="0">
                <a:solidFill>
                  <a:srgbClr val="F94615"/>
                </a:solidFill>
              </a:rPr>
              <a:t> </a:t>
            </a:r>
            <a:r>
              <a:rPr spc="180" dirty="0">
                <a:solidFill>
                  <a:srgbClr val="F94615"/>
                </a:solidFill>
              </a:rPr>
              <a:t>t</a:t>
            </a:r>
            <a:r>
              <a:rPr spc="-135" dirty="0">
                <a:solidFill>
                  <a:srgbClr val="F94615"/>
                </a:solidFill>
              </a:rPr>
              <a:t>h</a:t>
            </a:r>
            <a:r>
              <a:rPr spc="-95" dirty="0">
                <a:solidFill>
                  <a:srgbClr val="F94615"/>
                </a:solidFill>
              </a:rPr>
              <a:t>e</a:t>
            </a:r>
            <a:r>
              <a:rPr spc="-235" dirty="0">
                <a:solidFill>
                  <a:srgbClr val="F94615"/>
                </a:solidFill>
              </a:rPr>
              <a:t> </a:t>
            </a:r>
            <a:r>
              <a:rPr spc="-215" dirty="0">
                <a:solidFill>
                  <a:srgbClr val="F94615"/>
                </a:solidFill>
              </a:rPr>
              <a:t>U</a:t>
            </a:r>
            <a:r>
              <a:rPr spc="-240" dirty="0">
                <a:solidFill>
                  <a:srgbClr val="F94615"/>
                </a:solidFill>
              </a:rPr>
              <a:t>F</a:t>
            </a:r>
            <a:r>
              <a:rPr spc="490" dirty="0">
                <a:solidFill>
                  <a:srgbClr val="F94615"/>
                </a:solidFill>
              </a:rPr>
              <a:t>/</a:t>
            </a:r>
            <a:r>
              <a:rPr spc="10" dirty="0">
                <a:solidFill>
                  <a:srgbClr val="F94615"/>
                </a:solidFill>
              </a:rPr>
              <a:t>I</a:t>
            </a:r>
            <a:r>
              <a:rPr spc="-430" dirty="0">
                <a:solidFill>
                  <a:srgbClr val="F94615"/>
                </a:solidFill>
              </a:rPr>
              <a:t>F</a:t>
            </a:r>
            <a:r>
              <a:rPr spc="-95" dirty="0">
                <a:solidFill>
                  <a:srgbClr val="F94615"/>
                </a:solidFill>
              </a:rPr>
              <a:t>A</a:t>
            </a:r>
            <a:r>
              <a:rPr spc="-245" dirty="0">
                <a:solidFill>
                  <a:srgbClr val="F94615"/>
                </a:solidFill>
              </a:rPr>
              <a:t>S</a:t>
            </a:r>
            <a:r>
              <a:rPr spc="-260" dirty="0">
                <a:solidFill>
                  <a:srgbClr val="F94615"/>
                </a:solidFill>
              </a:rPr>
              <a:t> </a:t>
            </a:r>
            <a:r>
              <a:rPr spc="-50" dirty="0">
                <a:solidFill>
                  <a:srgbClr val="F94615"/>
                </a:solidFill>
              </a:rPr>
              <a:t>l</a:t>
            </a:r>
            <a:r>
              <a:rPr spc="-100" dirty="0">
                <a:solidFill>
                  <a:srgbClr val="F94615"/>
                </a:solidFill>
              </a:rPr>
              <a:t>a</a:t>
            </a:r>
            <a:r>
              <a:rPr spc="-145" dirty="0">
                <a:solidFill>
                  <a:srgbClr val="F94615"/>
                </a:solidFill>
              </a:rPr>
              <a:t>n</a:t>
            </a:r>
            <a:r>
              <a:rPr spc="-120" dirty="0">
                <a:solidFill>
                  <a:srgbClr val="F94615"/>
                </a:solidFill>
              </a:rPr>
              <a:t>d</a:t>
            </a:r>
            <a:r>
              <a:rPr spc="215" dirty="0">
                <a:solidFill>
                  <a:srgbClr val="F94615"/>
                </a:solidFill>
              </a:rPr>
              <a:t>-</a:t>
            </a:r>
            <a:r>
              <a:rPr spc="-110" dirty="0">
                <a:solidFill>
                  <a:srgbClr val="F94615"/>
                </a:solidFill>
              </a:rPr>
              <a:t>g</a:t>
            </a:r>
            <a:r>
              <a:rPr spc="-15" dirty="0">
                <a:solidFill>
                  <a:srgbClr val="F94615"/>
                </a:solidFill>
              </a:rPr>
              <a:t>r</a:t>
            </a:r>
            <a:r>
              <a:rPr spc="-100" dirty="0">
                <a:solidFill>
                  <a:srgbClr val="F94615"/>
                </a:solidFill>
              </a:rPr>
              <a:t>a</a:t>
            </a:r>
            <a:r>
              <a:rPr spc="25" dirty="0">
                <a:solidFill>
                  <a:srgbClr val="F94615"/>
                </a:solidFill>
              </a:rPr>
              <a:t>nt</a:t>
            </a:r>
            <a:r>
              <a:rPr spc="-229" dirty="0">
                <a:solidFill>
                  <a:srgbClr val="F94615"/>
                </a:solidFill>
              </a:rPr>
              <a:t> </a:t>
            </a:r>
            <a:r>
              <a:rPr spc="-140" dirty="0">
                <a:solidFill>
                  <a:srgbClr val="F94615"/>
                </a:solidFill>
              </a:rPr>
              <a:t>m</a:t>
            </a:r>
            <a:r>
              <a:rPr spc="-40" dirty="0">
                <a:solidFill>
                  <a:srgbClr val="F94615"/>
                </a:solidFill>
              </a:rPr>
              <a:t>i</a:t>
            </a:r>
            <a:r>
              <a:rPr spc="-265" dirty="0">
                <a:solidFill>
                  <a:srgbClr val="F94615"/>
                </a:solidFill>
              </a:rPr>
              <a:t>s</a:t>
            </a:r>
            <a:r>
              <a:rPr spc="-229" dirty="0">
                <a:solidFill>
                  <a:srgbClr val="F94615"/>
                </a:solidFill>
              </a:rPr>
              <a:t>s</a:t>
            </a:r>
            <a:r>
              <a:rPr spc="-25" dirty="0">
                <a:solidFill>
                  <a:srgbClr val="F94615"/>
                </a:solidFill>
              </a:rPr>
              <a:t>i</a:t>
            </a:r>
            <a:r>
              <a:rPr spc="-155" dirty="0">
                <a:solidFill>
                  <a:srgbClr val="F94615"/>
                </a:solidFill>
              </a:rPr>
              <a:t>o</a:t>
            </a:r>
            <a:r>
              <a:rPr spc="-130" dirty="0">
                <a:solidFill>
                  <a:srgbClr val="F94615"/>
                </a:solidFill>
              </a:rPr>
              <a:t>n</a:t>
            </a:r>
            <a:r>
              <a:rPr spc="25" dirty="0">
                <a:solidFill>
                  <a:srgbClr val="F94615"/>
                </a:solidFill>
              </a:rPr>
              <a:t>.</a:t>
            </a:r>
          </a:p>
          <a:p>
            <a:pPr marL="285750">
              <a:lnSpc>
                <a:spcPct val="100000"/>
              </a:lnSpc>
              <a:spcBef>
                <a:spcPts val="30"/>
              </a:spcBef>
            </a:pPr>
            <a:endParaRPr spc="25" dirty="0">
              <a:solidFill>
                <a:srgbClr val="F94615"/>
              </a:solidFill>
            </a:endParaRPr>
          </a:p>
          <a:p>
            <a:pPr marL="3617595" marR="3275965" indent="-85090" algn="ctr">
              <a:lnSpc>
                <a:spcPct val="101099"/>
              </a:lnSpc>
            </a:pPr>
            <a:r>
              <a:rPr spc="-150" dirty="0"/>
              <a:t>UF/IFAS Advancement  </a:t>
            </a:r>
            <a:r>
              <a:rPr lang="en-US" spc="-150" dirty="0"/>
              <a:t>1445 Date Palm Drive</a:t>
            </a:r>
          </a:p>
          <a:p>
            <a:pPr marL="3617595" marR="3275965" indent="-85090" algn="ctr">
              <a:lnSpc>
                <a:spcPct val="101099"/>
              </a:lnSpc>
            </a:pPr>
            <a:r>
              <a:rPr spc="-150" dirty="0"/>
              <a:t>Phone: (352) 392</a:t>
            </a:r>
            <a:r>
              <a:rPr lang="en-US" spc="-150" dirty="0"/>
              <a:t> </a:t>
            </a:r>
            <a:r>
              <a:rPr spc="-150" dirty="0"/>
              <a:t>1975</a:t>
            </a:r>
          </a:p>
          <a:p>
            <a:pPr marL="332105" algn="ctr">
              <a:lnSpc>
                <a:spcPct val="100000"/>
              </a:lnSpc>
            </a:pPr>
            <a:r>
              <a:rPr spc="-150" dirty="0">
                <a:hlinkClick r:id="rId3"/>
              </a:rPr>
              <a:t>https://give.ifas.ufl.edu</a:t>
            </a:r>
            <a:endParaRPr lang="en-US" spc="-150" dirty="0"/>
          </a:p>
          <a:p>
            <a:pPr marL="332105" algn="ctr">
              <a:lnSpc>
                <a:spcPct val="100000"/>
              </a:lnSpc>
            </a:pPr>
            <a:endParaRPr sz="2900" dirty="0"/>
          </a:p>
          <a:p>
            <a:pPr marL="285750" algn="ctr">
              <a:lnSpc>
                <a:spcPct val="100000"/>
              </a:lnSpc>
            </a:pPr>
            <a:r>
              <a:rPr lang="en-US" sz="3200" spc="-150" dirty="0"/>
              <a:t>Five</a:t>
            </a:r>
            <a:r>
              <a:rPr sz="3200" spc="-150" dirty="0"/>
              <a:t> frontline fundraisers and </a:t>
            </a:r>
            <a:r>
              <a:rPr lang="en-US" sz="3200" spc="-150" dirty="0"/>
              <a:t>five</a:t>
            </a:r>
            <a:r>
              <a:rPr sz="3200" spc="-150" dirty="0"/>
              <a:t> support staff- serving IFAS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8682" y="1808323"/>
            <a:ext cx="7769859" cy="3354070"/>
          </a:xfrm>
          <a:prstGeom prst="rect">
            <a:avLst/>
          </a:prstGeom>
        </p:spPr>
        <p:txBody>
          <a:bodyPr vert="horz" wrap="square" lIns="0" tIns="170815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345"/>
              </a:spcBef>
              <a:buClr>
                <a:srgbClr val="0020A8"/>
              </a:buClr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2600" b="1" dirty="0">
                <a:solidFill>
                  <a:srgbClr val="0020A8"/>
                </a:solidFill>
                <a:latin typeface="Arial"/>
                <a:cs typeface="Arial"/>
              </a:rPr>
              <a:t>Donor relations- many asking few</a:t>
            </a:r>
            <a:endParaRPr sz="2600" dirty="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125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2600" b="1" dirty="0">
                <a:solidFill>
                  <a:srgbClr val="0020A8"/>
                </a:solidFill>
                <a:latin typeface="Arial"/>
                <a:cs typeface="Arial"/>
              </a:rPr>
              <a:t>Maximize the ask- $10k often or $100k once</a:t>
            </a:r>
            <a:endParaRPr sz="2600" dirty="0">
              <a:latin typeface="Arial"/>
              <a:cs typeface="Arial"/>
            </a:endParaRPr>
          </a:p>
          <a:p>
            <a:pPr marL="583565" marR="5080" indent="-571500">
              <a:lnSpc>
                <a:spcPct val="14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2600" b="1" dirty="0">
                <a:solidFill>
                  <a:srgbClr val="0020A8"/>
                </a:solidFill>
                <a:latin typeface="Arial"/>
                <a:cs typeface="Arial"/>
              </a:rPr>
              <a:t>Strategy- what motivates the donors? </a:t>
            </a:r>
            <a:r>
              <a:rPr lang="en-US" sz="2600" b="1" dirty="0">
                <a:solidFill>
                  <a:srgbClr val="0020A8"/>
                </a:solidFill>
                <a:latin typeface="Arial"/>
                <a:cs typeface="Arial"/>
              </a:rPr>
              <a:t>Intent to help </a:t>
            </a:r>
            <a:r>
              <a:rPr sz="2600" b="1" dirty="0">
                <a:solidFill>
                  <a:srgbClr val="0020A8"/>
                </a:solidFill>
                <a:latin typeface="Arial"/>
                <a:cs typeface="Arial"/>
              </a:rPr>
              <a:t>or tax</a:t>
            </a:r>
            <a:r>
              <a:rPr lang="en-US" sz="2600" b="1" dirty="0">
                <a:solidFill>
                  <a:srgbClr val="0020A8"/>
                </a:solidFill>
                <a:latin typeface="Arial"/>
                <a:cs typeface="Arial"/>
              </a:rPr>
              <a:t> incentives</a:t>
            </a:r>
            <a:r>
              <a:rPr sz="2600" b="1" dirty="0">
                <a:solidFill>
                  <a:srgbClr val="0020A8"/>
                </a:solidFill>
                <a:latin typeface="Arial"/>
                <a:cs typeface="Arial"/>
              </a:rPr>
              <a:t>?</a:t>
            </a:r>
            <a:endParaRPr sz="2600" dirty="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125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2600" b="1" dirty="0">
                <a:solidFill>
                  <a:srgbClr val="0020A8"/>
                </a:solidFill>
                <a:latin typeface="Arial"/>
                <a:cs typeface="Arial"/>
              </a:rPr>
              <a:t>Policies: University naming policy, IRS rules</a:t>
            </a:r>
            <a:endParaRPr sz="2600" dirty="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1245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2600" b="1" dirty="0">
                <a:solidFill>
                  <a:srgbClr val="0020A8"/>
                </a:solidFill>
                <a:latin typeface="Arial"/>
                <a:cs typeface="Arial"/>
              </a:rPr>
              <a:t>Stewardship, recognition, President’s Suite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1606550"/>
          </a:xfrm>
          <a:custGeom>
            <a:avLst/>
            <a:gdLst/>
            <a:ahLst/>
            <a:cxnLst/>
            <a:rect l="l" t="t" r="r" b="b"/>
            <a:pathLst>
              <a:path w="12192000" h="1606550">
                <a:moveTo>
                  <a:pt x="12192000" y="0"/>
                </a:moveTo>
                <a:lnTo>
                  <a:pt x="0" y="0"/>
                </a:lnTo>
                <a:lnTo>
                  <a:pt x="0" y="1606296"/>
                </a:lnTo>
                <a:lnTo>
                  <a:pt x="12192000" y="1606296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20A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5777484"/>
            <a:ext cx="12192000" cy="1080770"/>
            <a:chOff x="0" y="5777484"/>
            <a:chExt cx="12192000" cy="108077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388608"/>
              <a:ext cx="12192000" cy="46939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6615" y="5777484"/>
              <a:ext cx="2377439" cy="787907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9415">
              <a:lnSpc>
                <a:spcPct val="100000"/>
              </a:lnSpc>
              <a:spcBef>
                <a:spcPts val="100"/>
              </a:spcBef>
              <a:tabLst>
                <a:tab pos="3555365" algn="l"/>
                <a:tab pos="4389120" algn="l"/>
              </a:tabLst>
            </a:pPr>
            <a:r>
              <a:rPr sz="4800" spc="-145" dirty="0"/>
              <a:t>P</a:t>
            </a:r>
            <a:r>
              <a:rPr spc="229" dirty="0"/>
              <a:t>A</a:t>
            </a:r>
            <a:r>
              <a:rPr spc="55" dirty="0"/>
              <a:t>R</a:t>
            </a:r>
            <a:r>
              <a:rPr spc="235" dirty="0"/>
              <a:t>TN</a:t>
            </a:r>
            <a:r>
              <a:rPr spc="225" dirty="0"/>
              <a:t>ER</a:t>
            </a:r>
            <a:r>
              <a:rPr spc="-10" dirty="0"/>
              <a:t>S</a:t>
            </a:r>
            <a:r>
              <a:rPr dirty="0"/>
              <a:t>	</a:t>
            </a:r>
            <a:r>
              <a:rPr spc="229" dirty="0"/>
              <a:t>I</a:t>
            </a:r>
            <a:r>
              <a:rPr spc="-10" dirty="0"/>
              <a:t>N</a:t>
            </a:r>
            <a:r>
              <a:rPr dirty="0"/>
              <a:t>	</a:t>
            </a:r>
            <a:r>
              <a:rPr sz="4800" spc="300" dirty="0"/>
              <a:t>F</a:t>
            </a:r>
            <a:r>
              <a:rPr spc="220" dirty="0"/>
              <a:t>U</a:t>
            </a:r>
            <a:r>
              <a:rPr spc="235" dirty="0"/>
              <a:t>N</a:t>
            </a:r>
            <a:r>
              <a:rPr spc="220" dirty="0"/>
              <a:t>D</a:t>
            </a:r>
            <a:r>
              <a:rPr spc="225" dirty="0"/>
              <a:t>R</a:t>
            </a:r>
            <a:r>
              <a:rPr spc="229" dirty="0"/>
              <a:t>AI</a:t>
            </a:r>
            <a:r>
              <a:rPr spc="235" dirty="0"/>
              <a:t>S</a:t>
            </a:r>
            <a:r>
              <a:rPr spc="229" dirty="0"/>
              <a:t>I</a:t>
            </a:r>
            <a:r>
              <a:rPr spc="235" dirty="0"/>
              <a:t>N</a:t>
            </a:r>
            <a:r>
              <a:rPr spc="-10" dirty="0"/>
              <a:t>G</a:t>
            </a:r>
            <a:endParaRPr sz="4800"/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1175004"/>
            <a:ext cx="12192000" cy="74066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8682" y="1802533"/>
            <a:ext cx="7896225" cy="3791423"/>
          </a:xfrm>
          <a:prstGeom prst="rect">
            <a:avLst/>
          </a:prstGeom>
        </p:spPr>
        <p:txBody>
          <a:bodyPr vert="horz" wrap="square" lIns="0" tIns="183515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445"/>
              </a:spcBef>
              <a:buClr>
                <a:srgbClr val="0020A8"/>
              </a:buClr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2800" b="1" dirty="0">
                <a:solidFill>
                  <a:srgbClr val="0020A8"/>
                </a:solidFill>
                <a:latin typeface="Arial"/>
                <a:cs typeface="Arial"/>
              </a:rPr>
              <a:t>Introduce us to your stakeholders</a:t>
            </a:r>
            <a:endParaRPr sz="2800" dirty="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134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2800" b="1" dirty="0">
                <a:solidFill>
                  <a:srgbClr val="0020A8"/>
                </a:solidFill>
                <a:latin typeface="Arial"/>
                <a:cs typeface="Arial"/>
              </a:rPr>
              <a:t>Tell us about your projects</a:t>
            </a:r>
            <a:endParaRPr sz="2800" dirty="0">
              <a:latin typeface="Arial"/>
              <a:cs typeface="Arial"/>
            </a:endParaRPr>
          </a:p>
          <a:p>
            <a:pPr marL="584200" indent="-571500">
              <a:lnSpc>
                <a:spcPct val="100000"/>
              </a:lnSpc>
              <a:spcBef>
                <a:spcPts val="1345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2800" b="1" dirty="0">
                <a:solidFill>
                  <a:srgbClr val="0020A8"/>
                </a:solidFill>
                <a:latin typeface="Arial"/>
                <a:cs typeface="Arial"/>
              </a:rPr>
              <a:t>Identify new potential donors- listen for</a:t>
            </a:r>
            <a:r>
              <a:rPr sz="2800" b="1" spc="-130" dirty="0">
                <a:solidFill>
                  <a:srgbClr val="0020A8"/>
                </a:solidFill>
                <a:latin typeface="Arial"/>
                <a:cs typeface="Arial"/>
              </a:rPr>
              <a:t>:</a:t>
            </a:r>
            <a:endParaRPr sz="2800" dirty="0">
              <a:latin typeface="Arial"/>
              <a:cs typeface="Arial"/>
            </a:endParaRPr>
          </a:p>
          <a:p>
            <a:pPr marL="1041400" lvl="1" indent="-571500">
              <a:lnSpc>
                <a:spcPct val="100000"/>
              </a:lnSpc>
              <a:spcBef>
                <a:spcPts val="1135"/>
              </a:spcBef>
              <a:buFont typeface="Arial"/>
              <a:buChar char="•"/>
              <a:tabLst>
                <a:tab pos="1040765" algn="l"/>
                <a:tab pos="1041400" algn="l"/>
              </a:tabLst>
            </a:pPr>
            <a:r>
              <a:rPr sz="2000" b="1" spc="65" dirty="0">
                <a:solidFill>
                  <a:srgbClr val="0020A8"/>
                </a:solidFill>
                <a:latin typeface="Arial"/>
                <a:cs typeface="Arial"/>
              </a:rPr>
              <a:t>“</a:t>
            </a:r>
            <a:r>
              <a:rPr sz="2000" b="1" dirty="0">
                <a:solidFill>
                  <a:srgbClr val="0020A8"/>
                </a:solidFill>
                <a:latin typeface="Arial"/>
                <a:cs typeface="Arial"/>
              </a:rPr>
              <a:t>I am interested in supporting</a:t>
            </a:r>
            <a:r>
              <a:rPr sz="2000" b="1" spc="-670" dirty="0">
                <a:solidFill>
                  <a:srgbClr val="0020A8"/>
                </a:solidFill>
                <a:latin typeface="Arial"/>
                <a:cs typeface="Arial"/>
              </a:rPr>
              <a:t>…</a:t>
            </a:r>
            <a:r>
              <a:rPr sz="2000" b="1" spc="60" dirty="0">
                <a:solidFill>
                  <a:srgbClr val="0020A8"/>
                </a:solidFill>
                <a:latin typeface="Arial"/>
                <a:cs typeface="Arial"/>
              </a:rPr>
              <a:t>”</a:t>
            </a:r>
            <a:endParaRPr sz="2000" dirty="0">
              <a:latin typeface="Arial"/>
              <a:cs typeface="Arial"/>
            </a:endParaRPr>
          </a:p>
          <a:p>
            <a:pPr marL="1041400" lvl="1" indent="-5715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1040765" algn="l"/>
                <a:tab pos="1041400" algn="l"/>
              </a:tabLst>
            </a:pPr>
            <a:r>
              <a:rPr sz="2000" b="1" spc="65" dirty="0">
                <a:solidFill>
                  <a:srgbClr val="0020A8"/>
                </a:solidFill>
                <a:latin typeface="Arial"/>
                <a:cs typeface="Arial"/>
              </a:rPr>
              <a:t>“</a:t>
            </a:r>
            <a:r>
              <a:rPr sz="2000" b="1" dirty="0">
                <a:solidFill>
                  <a:srgbClr val="0020A8"/>
                </a:solidFill>
                <a:latin typeface="Arial"/>
                <a:cs typeface="Arial"/>
              </a:rPr>
              <a:t>I want to help</a:t>
            </a:r>
            <a:r>
              <a:rPr sz="2000" b="1">
                <a:solidFill>
                  <a:srgbClr val="0020A8"/>
                </a:solidFill>
                <a:latin typeface="Arial"/>
                <a:cs typeface="Arial"/>
              </a:rPr>
              <a:t>” </a:t>
            </a:r>
            <a:endParaRPr lang="en-US" sz="2000" b="1">
              <a:solidFill>
                <a:srgbClr val="0020A8"/>
              </a:solidFill>
              <a:latin typeface="Arial"/>
              <a:cs typeface="Arial"/>
            </a:endParaRPr>
          </a:p>
          <a:p>
            <a:pPr marL="1041400" lvl="1" indent="-5715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1040765" algn="l"/>
                <a:tab pos="1041400" algn="l"/>
              </a:tabLst>
            </a:pPr>
            <a:r>
              <a:rPr sz="2000" b="1">
                <a:solidFill>
                  <a:srgbClr val="0020A8"/>
                </a:solidFill>
                <a:latin typeface="Arial"/>
                <a:cs typeface="Arial"/>
              </a:rPr>
              <a:t>“</a:t>
            </a:r>
            <a:r>
              <a:rPr sz="2000" b="1" dirty="0">
                <a:solidFill>
                  <a:srgbClr val="0020A8"/>
                </a:solidFill>
                <a:latin typeface="Arial"/>
                <a:cs typeface="Arial"/>
              </a:rPr>
              <a:t>How can I help?”</a:t>
            </a:r>
            <a:endParaRPr lang="en-US" sz="2000" dirty="0">
              <a:latin typeface="Arial"/>
              <a:cs typeface="Arial"/>
            </a:endParaRPr>
          </a:p>
          <a:p>
            <a:pPr marL="774700">
              <a:lnSpc>
                <a:spcPct val="100000"/>
              </a:lnSpc>
              <a:spcBef>
                <a:spcPts val="1275"/>
              </a:spcBef>
            </a:pPr>
            <a:r>
              <a:rPr lang="en-US" sz="3200" b="1" spc="-150" dirty="0">
                <a:solidFill>
                  <a:srgbClr val="F94615"/>
                </a:solidFill>
                <a:latin typeface="Arial"/>
                <a:cs typeface="Arial"/>
              </a:rPr>
              <a:t>We will never ask you to ask for money</a:t>
            </a:r>
            <a:r>
              <a:rPr lang="en-US" sz="3200" b="1" spc="-70" dirty="0">
                <a:solidFill>
                  <a:srgbClr val="F94615"/>
                </a:solidFill>
                <a:latin typeface="Arial"/>
                <a:cs typeface="Arial"/>
              </a:rPr>
              <a:t>!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1606550"/>
          </a:xfrm>
          <a:custGeom>
            <a:avLst/>
            <a:gdLst/>
            <a:ahLst/>
            <a:cxnLst/>
            <a:rect l="l" t="t" r="r" b="b"/>
            <a:pathLst>
              <a:path w="12192000" h="1606550">
                <a:moveTo>
                  <a:pt x="12192000" y="0"/>
                </a:moveTo>
                <a:lnTo>
                  <a:pt x="0" y="0"/>
                </a:lnTo>
                <a:lnTo>
                  <a:pt x="0" y="1606296"/>
                </a:lnTo>
                <a:lnTo>
                  <a:pt x="12192000" y="1606296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20A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5777484"/>
            <a:ext cx="12192000" cy="1080770"/>
            <a:chOff x="0" y="5777484"/>
            <a:chExt cx="12192000" cy="108077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388608"/>
              <a:ext cx="12192000" cy="46939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6615" y="5777484"/>
              <a:ext cx="2377439" cy="787907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9415">
              <a:lnSpc>
                <a:spcPct val="100000"/>
              </a:lnSpc>
              <a:spcBef>
                <a:spcPts val="100"/>
              </a:spcBef>
              <a:tabLst>
                <a:tab pos="3555365" algn="l"/>
                <a:tab pos="4389120" algn="l"/>
              </a:tabLst>
            </a:pPr>
            <a:r>
              <a:rPr sz="4800" spc="-145" dirty="0"/>
              <a:t>P</a:t>
            </a:r>
            <a:r>
              <a:rPr spc="229" dirty="0"/>
              <a:t>A</a:t>
            </a:r>
            <a:r>
              <a:rPr spc="55" dirty="0"/>
              <a:t>R</a:t>
            </a:r>
            <a:r>
              <a:rPr spc="235" dirty="0"/>
              <a:t>TN</a:t>
            </a:r>
            <a:r>
              <a:rPr spc="225" dirty="0"/>
              <a:t>ER</a:t>
            </a:r>
            <a:r>
              <a:rPr spc="-10" dirty="0"/>
              <a:t>S</a:t>
            </a:r>
            <a:r>
              <a:rPr dirty="0"/>
              <a:t>	</a:t>
            </a:r>
            <a:r>
              <a:rPr spc="229" dirty="0"/>
              <a:t>I</a:t>
            </a:r>
            <a:r>
              <a:rPr spc="-10" dirty="0"/>
              <a:t>N</a:t>
            </a:r>
            <a:r>
              <a:rPr dirty="0"/>
              <a:t>	</a:t>
            </a:r>
            <a:r>
              <a:rPr sz="4800" spc="300" dirty="0"/>
              <a:t>F</a:t>
            </a:r>
            <a:r>
              <a:rPr spc="220" dirty="0"/>
              <a:t>U</a:t>
            </a:r>
            <a:r>
              <a:rPr spc="235" dirty="0"/>
              <a:t>N</a:t>
            </a:r>
            <a:r>
              <a:rPr spc="220" dirty="0"/>
              <a:t>D</a:t>
            </a:r>
            <a:r>
              <a:rPr spc="225" dirty="0"/>
              <a:t>R</a:t>
            </a:r>
            <a:r>
              <a:rPr spc="229" dirty="0"/>
              <a:t>AI</a:t>
            </a:r>
            <a:r>
              <a:rPr spc="235" dirty="0"/>
              <a:t>S</a:t>
            </a:r>
            <a:r>
              <a:rPr spc="229" dirty="0"/>
              <a:t>I</a:t>
            </a:r>
            <a:r>
              <a:rPr spc="235" dirty="0"/>
              <a:t>N</a:t>
            </a:r>
            <a:r>
              <a:rPr spc="-10" dirty="0"/>
              <a:t>G</a:t>
            </a:r>
            <a:endParaRPr sz="4800"/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1175004"/>
            <a:ext cx="12192000" cy="74066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758682" y="1766560"/>
            <a:ext cx="6918325" cy="746999"/>
          </a:xfrm>
          <a:prstGeom prst="rect">
            <a:avLst/>
          </a:prstGeom>
        </p:spPr>
        <p:txBody>
          <a:bodyPr vert="horz" wrap="square" lIns="0" tIns="236855" rIns="0" bIns="0" rtlCol="0">
            <a:spAutoFit/>
          </a:bodyPr>
          <a:lstStyle/>
          <a:p>
            <a:pPr marL="1297305">
              <a:lnSpc>
                <a:spcPct val="100000"/>
              </a:lnSpc>
              <a:spcBef>
                <a:spcPts val="1865"/>
              </a:spcBef>
            </a:pPr>
            <a:r>
              <a:rPr lang="en-US" sz="3300" b="1" spc="-150" dirty="0">
                <a:solidFill>
                  <a:srgbClr val="0020A8"/>
                </a:solidFill>
                <a:latin typeface="Arial"/>
                <a:cs typeface="Arial"/>
              </a:rPr>
              <a:t>Building a Campaign</a:t>
            </a:r>
            <a:r>
              <a:rPr sz="3300" b="1" spc="-195" dirty="0">
                <a:solidFill>
                  <a:srgbClr val="0020A8"/>
                </a:solidFill>
                <a:latin typeface="Arial"/>
                <a:cs typeface="Arial"/>
              </a:rPr>
              <a:t>:</a:t>
            </a:r>
            <a:endParaRPr sz="3300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12192000" cy="1606550"/>
          </a:xfrm>
          <a:custGeom>
            <a:avLst/>
            <a:gdLst/>
            <a:ahLst/>
            <a:cxnLst/>
            <a:rect l="l" t="t" r="r" b="b"/>
            <a:pathLst>
              <a:path w="12192000" h="1606550">
                <a:moveTo>
                  <a:pt x="12192000" y="0"/>
                </a:moveTo>
                <a:lnTo>
                  <a:pt x="0" y="0"/>
                </a:lnTo>
                <a:lnTo>
                  <a:pt x="0" y="1606296"/>
                </a:lnTo>
                <a:lnTo>
                  <a:pt x="12192000" y="1606296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20A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0" y="5777484"/>
            <a:ext cx="12192000" cy="1080770"/>
            <a:chOff x="0" y="5777484"/>
            <a:chExt cx="12192000" cy="1080770"/>
          </a:xfrm>
        </p:grpSpPr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388608"/>
              <a:ext cx="12192000" cy="46939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6615" y="5777484"/>
              <a:ext cx="2377439" cy="787907"/>
            </a:xfrm>
            <a:prstGeom prst="rect">
              <a:avLst/>
            </a:prstGeom>
          </p:spPr>
        </p:pic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9415">
              <a:lnSpc>
                <a:spcPct val="100000"/>
              </a:lnSpc>
              <a:spcBef>
                <a:spcPts val="100"/>
              </a:spcBef>
              <a:tabLst>
                <a:tab pos="3555365" algn="l"/>
                <a:tab pos="4389120" algn="l"/>
              </a:tabLst>
            </a:pPr>
            <a:r>
              <a:rPr sz="4800" spc="-145" dirty="0"/>
              <a:t>P</a:t>
            </a:r>
            <a:r>
              <a:rPr spc="229" dirty="0"/>
              <a:t>A</a:t>
            </a:r>
            <a:r>
              <a:rPr spc="55" dirty="0"/>
              <a:t>R</a:t>
            </a:r>
            <a:r>
              <a:rPr spc="235" dirty="0"/>
              <a:t>TN</a:t>
            </a:r>
            <a:r>
              <a:rPr spc="225" dirty="0"/>
              <a:t>ER</a:t>
            </a:r>
            <a:r>
              <a:rPr spc="-10" dirty="0"/>
              <a:t>S</a:t>
            </a:r>
            <a:r>
              <a:rPr dirty="0"/>
              <a:t>	</a:t>
            </a:r>
            <a:r>
              <a:rPr spc="229" dirty="0"/>
              <a:t>I</a:t>
            </a:r>
            <a:r>
              <a:rPr spc="-10" dirty="0"/>
              <a:t>N</a:t>
            </a:r>
            <a:r>
              <a:rPr dirty="0"/>
              <a:t>	</a:t>
            </a:r>
            <a:r>
              <a:rPr sz="4800" spc="300" dirty="0"/>
              <a:t>F</a:t>
            </a:r>
            <a:r>
              <a:rPr spc="220" dirty="0"/>
              <a:t>U</a:t>
            </a:r>
            <a:r>
              <a:rPr spc="235" dirty="0"/>
              <a:t>N</a:t>
            </a:r>
            <a:r>
              <a:rPr spc="220" dirty="0"/>
              <a:t>D</a:t>
            </a:r>
            <a:r>
              <a:rPr spc="225" dirty="0"/>
              <a:t>R</a:t>
            </a:r>
            <a:r>
              <a:rPr spc="229" dirty="0"/>
              <a:t>AI</a:t>
            </a:r>
            <a:r>
              <a:rPr spc="235" dirty="0"/>
              <a:t>S</a:t>
            </a:r>
            <a:r>
              <a:rPr spc="229" dirty="0"/>
              <a:t>I</a:t>
            </a:r>
            <a:r>
              <a:rPr spc="235" dirty="0"/>
              <a:t>N</a:t>
            </a:r>
            <a:r>
              <a:rPr spc="-10" dirty="0"/>
              <a:t>G</a:t>
            </a:r>
            <a:endParaRPr sz="4800"/>
          </a:p>
        </p:txBody>
      </p:sp>
      <p:pic>
        <p:nvPicPr>
          <p:cNvPr id="19" name="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1175004"/>
            <a:ext cx="12192000" cy="7406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A97709C-86C1-4127-BFB5-1FDFE44435BF}"/>
              </a:ext>
            </a:extLst>
          </p:cNvPr>
          <p:cNvSpPr txBox="1"/>
          <p:nvPr/>
        </p:nvSpPr>
        <p:spPr>
          <a:xfrm>
            <a:off x="609600" y="2699029"/>
            <a:ext cx="746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spc="300" dirty="0">
                <a:solidFill>
                  <a:srgbClr val="092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300" dirty="0">
                <a:solidFill>
                  <a:srgbClr val="092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plan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b="1" spc="300" dirty="0">
                <a:solidFill>
                  <a:srgbClr val="092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Know your audience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b="1" spc="300" dirty="0">
                <a:solidFill>
                  <a:srgbClr val="092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Engage your prospects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b="1" spc="300" dirty="0">
                <a:solidFill>
                  <a:srgbClr val="092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Strategize with Advancement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b="1" spc="300" dirty="0">
                <a:solidFill>
                  <a:srgbClr val="092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Make giving easy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b="1" spc="300" dirty="0">
                <a:solidFill>
                  <a:srgbClr val="092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in doubt, ask</a:t>
            </a:r>
          </a:p>
        </p:txBody>
      </p:sp>
    </p:spTree>
    <p:extLst>
      <p:ext uri="{BB962C8B-B14F-4D97-AF65-F5344CB8AC3E}">
        <p14:creationId xmlns:p14="http://schemas.microsoft.com/office/powerpoint/2010/main" val="160430211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530EC850DEE5418D3D4951FE095D87" ma:contentTypeVersion="12" ma:contentTypeDescription="Create a new document." ma:contentTypeScope="" ma:versionID="cf2b6e3b02255bc5a0647b9e577e09e0">
  <xsd:schema xmlns:xsd="http://www.w3.org/2001/XMLSchema" xmlns:xs="http://www.w3.org/2001/XMLSchema" xmlns:p="http://schemas.microsoft.com/office/2006/metadata/properties" xmlns:ns3="5e7125b3-6246-449b-86db-3bc3f42e4862" xmlns:ns4="67b3eab3-e04e-488c-9761-4b7909ef224f" targetNamespace="http://schemas.microsoft.com/office/2006/metadata/properties" ma:root="true" ma:fieldsID="fe8f6f88e1e2639027b8ad1d0635cceb" ns3:_="" ns4:_="">
    <xsd:import namespace="5e7125b3-6246-449b-86db-3bc3f42e4862"/>
    <xsd:import namespace="67b3eab3-e04e-488c-9761-4b7909ef224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7125b3-6246-449b-86db-3bc3f42e48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3eab3-e04e-488c-9761-4b7909ef224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209DFD-8F74-4C3B-A5F1-52B35661CD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1B8946-3035-4FA4-A33A-9D2D917D1A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7125b3-6246-449b-86db-3bc3f42e4862"/>
    <ds:schemaRef ds:uri="67b3eab3-e04e-488c-9761-4b7909ef22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AED0DB-6360-4AB7-97E9-575AAE9CF61A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67b3eab3-e04e-488c-9761-4b7909ef224f"/>
    <ds:schemaRef ds:uri="http://schemas.microsoft.com/office/2006/metadata/properties"/>
    <ds:schemaRef ds:uri="5e7125b3-6246-449b-86db-3bc3f42e4862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3005</TotalTime>
  <Words>296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Calisto MT</vt:lpstr>
      <vt:lpstr>Office Theme</vt:lpstr>
      <vt:lpstr>FUNDRAISING 101</vt:lpstr>
      <vt:lpstr>MAJOR GIFT FUNDRAISING</vt:lpstr>
      <vt:lpstr>MAJOR GIFT FUNDRAISING REALITIES</vt:lpstr>
      <vt:lpstr>MAJOR GIFT FUNDRAISING</vt:lpstr>
      <vt:lpstr>MAJOR GIFT FUNDRAISING</vt:lpstr>
      <vt:lpstr>IFAS ADVANCEMENT OFFICE</vt:lpstr>
      <vt:lpstr>PARTNERS IN FUNDRAISING</vt:lpstr>
      <vt:lpstr>PARTNERS IN FUNDRAISING</vt:lpstr>
      <vt:lpstr>PARTNERS IN FUNDRAISING</vt:lpstr>
      <vt:lpstr>DEVELOPMENT 101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Development Communication Plan</dc:title>
  <dc:creator>Newbern,Caylin L</dc:creator>
  <cp:lastModifiedBy>LeCuyer,Dana L</cp:lastModifiedBy>
  <cp:revision>6</cp:revision>
  <dcterms:created xsi:type="dcterms:W3CDTF">2022-02-02T21:20:25Z</dcterms:created>
  <dcterms:modified xsi:type="dcterms:W3CDTF">2023-09-18T14:52:53Z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2020-10-02T00:00:00Z</vt:filetime>
  </property>
  <property fmtid="{D5CDD505-2E9C-101B-9397-08002B2CF9AE}" pid="3" name="Creator">
    <vt:lpwstr>Acrobat PDFMaker 20 for PowerPoint</vt:lpwstr>
  </property>
  <property fmtid="{D5CDD505-2E9C-101B-9397-08002B2CF9AE}" pid="4" name="LastSaved">
    <vt:filetime>2022-02-02T00:00:00Z</vt:filetime>
  </property>
  <property fmtid="{D5CDD505-2E9C-101B-9397-08002B2CF9AE}" pid="5" name="ContentTypeId">
    <vt:lpwstr>0x010100E1530EC850DEE5418D3D4951FE095D87</vt:lpwstr>
  </property>
</Properties>
</file>