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83" r:id="rId5"/>
    <p:sldId id="798" r:id="rId6"/>
    <p:sldId id="273" r:id="rId7"/>
    <p:sldId id="309" r:id="rId8"/>
    <p:sldId id="274" r:id="rId9"/>
    <p:sldId id="801" r:id="rId10"/>
    <p:sldId id="793" r:id="rId11"/>
    <p:sldId id="794" r:id="rId12"/>
    <p:sldId id="795" r:id="rId13"/>
    <p:sldId id="791" r:id="rId14"/>
    <p:sldId id="326" r:id="rId15"/>
    <p:sldId id="294" r:id="rId16"/>
    <p:sldId id="340" r:id="rId17"/>
    <p:sldId id="799" r:id="rId18"/>
    <p:sldId id="809" r:id="rId19"/>
    <p:sldId id="800" r:id="rId20"/>
    <p:sldId id="382" r:id="rId21"/>
    <p:sldId id="808" r:id="rId22"/>
    <p:sldId id="299" r:id="rId23"/>
    <p:sldId id="300" r:id="rId24"/>
    <p:sldId id="301" r:id="rId25"/>
    <p:sldId id="797" r:id="rId26"/>
    <p:sldId id="306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Gentona Book" panose="00000800000000000000" charset="0"/>
      <p:regular r:id="rId36"/>
      <p:bold r:id="rId37"/>
      <p:italic r:id="rId38"/>
    </p:embeddedFont>
    <p:embeddedFont>
      <p:font typeface="Wingdings 3" panose="05040102010807070707" pitchFamily="18" charset="2"/>
      <p:regular r:id="rId3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12FF2A-9302-4EB8-AAD9-3960183FDC28}" v="92" dt="2023-09-18T17:39:17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1825" autoAdjust="0"/>
  </p:normalViewPr>
  <p:slideViewPr>
    <p:cSldViewPr snapToGrid="0">
      <p:cViewPr varScale="1">
        <p:scale>
          <a:sx n="149" d="100"/>
          <a:sy n="149" d="100"/>
        </p:scale>
        <p:origin x="36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FDC564-0246-4A63-BC8F-F0F87B383BE5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9B78612-E6DE-46EA-AC91-66D5C05631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 the dignity of people</a:t>
          </a:r>
        </a:p>
      </dgm:t>
    </dgm:pt>
    <dgm:pt modelId="{701D4B8C-C464-4946-A878-EE48C03CB04D}" type="parTrans" cxnId="{44B33488-8B12-467E-8384-9C38B6DFFDFE}">
      <dgm:prSet/>
      <dgm:spPr/>
      <dgm:t>
        <a:bodyPr/>
        <a:lstStyle/>
        <a:p>
          <a:endParaRPr lang="en-US"/>
        </a:p>
      </dgm:t>
    </dgm:pt>
    <dgm:pt modelId="{931C0FA7-D026-4AB1-BC7D-FA4792FD8762}" type="sibTrans" cxnId="{44B33488-8B12-467E-8384-9C38B6DFFDF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D2E24CD-A4A6-42E8-8311-57856CC9D7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Co-create with community</a:t>
          </a:r>
        </a:p>
      </dgm:t>
    </dgm:pt>
    <dgm:pt modelId="{3C01D324-2B44-4182-86EA-DBD4973C03CB}" type="parTrans" cxnId="{0929BE6F-9644-448D-9C8F-43D21E8851A0}">
      <dgm:prSet/>
      <dgm:spPr/>
      <dgm:t>
        <a:bodyPr/>
        <a:lstStyle/>
        <a:p>
          <a:endParaRPr lang="en-US"/>
        </a:p>
      </dgm:t>
    </dgm:pt>
    <dgm:pt modelId="{581F7717-36C7-4C91-81E8-C6D9DE39D074}" type="sibTrans" cxnId="{0929BE6F-9644-448D-9C8F-43D21E8851A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578B913-D911-4E3D-A056-B9B2C4EEBB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Collaborate internally</a:t>
          </a:r>
        </a:p>
      </dgm:t>
    </dgm:pt>
    <dgm:pt modelId="{B36834AB-C3A3-45F1-ACDF-23D1B0B52D6D}" type="parTrans" cxnId="{74D0F7F7-E2A7-42E6-8552-100093FBDE77}">
      <dgm:prSet/>
      <dgm:spPr/>
      <dgm:t>
        <a:bodyPr/>
        <a:lstStyle/>
        <a:p>
          <a:endParaRPr lang="en-US"/>
        </a:p>
      </dgm:t>
    </dgm:pt>
    <dgm:pt modelId="{7A8912F7-5664-4F26-8C15-C77E35DE5A58}" type="sibTrans" cxnId="{74D0F7F7-E2A7-42E6-8552-100093FBDE7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C940A0C-46A4-4285-B8F3-CC389D0E11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Collaborate externally as conveners</a:t>
          </a:r>
        </a:p>
      </dgm:t>
    </dgm:pt>
    <dgm:pt modelId="{348DBAB4-3074-4420-8695-9990CF227154}" type="parTrans" cxnId="{6DCA0CFF-FCB5-4E1A-A6CC-C0A90CE109A1}">
      <dgm:prSet/>
      <dgm:spPr/>
      <dgm:t>
        <a:bodyPr/>
        <a:lstStyle/>
        <a:p>
          <a:endParaRPr lang="en-US"/>
        </a:p>
      </dgm:t>
    </dgm:pt>
    <dgm:pt modelId="{1D46DFE9-805E-49FF-AE71-E8B9E590479C}" type="sibTrans" cxnId="{6DCA0CFF-FCB5-4E1A-A6CC-C0A90CE109A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BC2D9FF-699A-428F-B189-15DD072EB4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Navigate tensions thoughtfully</a:t>
          </a:r>
        </a:p>
      </dgm:t>
    </dgm:pt>
    <dgm:pt modelId="{96DA0C8E-6B09-4134-926D-DDA0BFB8F31C}" type="parTrans" cxnId="{0546CCD2-0A9B-4303-8D13-A6DCB3AA3E7E}">
      <dgm:prSet/>
      <dgm:spPr/>
      <dgm:t>
        <a:bodyPr/>
        <a:lstStyle/>
        <a:p>
          <a:endParaRPr lang="en-US"/>
        </a:p>
      </dgm:t>
    </dgm:pt>
    <dgm:pt modelId="{9A439D9C-99E1-420A-B952-BCB6A780BB32}" type="sibTrans" cxnId="{0546CCD2-0A9B-4303-8D13-A6DCB3AA3E7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E295A00-9B4E-4046-81AB-780428870F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Learn continuously</a:t>
          </a:r>
        </a:p>
      </dgm:t>
    </dgm:pt>
    <dgm:pt modelId="{F8CA4C94-E4F2-4C82-88C8-7E57007839D8}" type="parTrans" cxnId="{721DBD4B-E93B-4710-A21D-919771C41E8C}">
      <dgm:prSet/>
      <dgm:spPr/>
      <dgm:t>
        <a:bodyPr/>
        <a:lstStyle/>
        <a:p>
          <a:endParaRPr lang="en-US"/>
        </a:p>
      </dgm:t>
    </dgm:pt>
    <dgm:pt modelId="{84A6A994-BDF9-47A1-A6D8-C0846DF0C621}" type="sibTrans" cxnId="{721DBD4B-E93B-4710-A21D-919771C41E8C}">
      <dgm:prSet/>
      <dgm:spPr/>
      <dgm:t>
        <a:bodyPr/>
        <a:lstStyle/>
        <a:p>
          <a:endParaRPr lang="en-US"/>
        </a:p>
      </dgm:t>
    </dgm:pt>
    <dgm:pt modelId="{EE5C66FF-F39F-4BD7-82D1-A2DDA44A21B6}" type="pres">
      <dgm:prSet presAssocID="{58FDC564-0246-4A63-BC8F-F0F87B383BE5}" presName="diagram" presStyleCnt="0">
        <dgm:presLayoutVars>
          <dgm:dir/>
          <dgm:resizeHandles val="exact"/>
        </dgm:presLayoutVars>
      </dgm:prSet>
      <dgm:spPr/>
    </dgm:pt>
    <dgm:pt modelId="{C19BD4A6-71DF-418B-8830-3C6EB752FAB1}" type="pres">
      <dgm:prSet presAssocID="{79B78612-E6DE-46EA-AC91-66D5C0563186}" presName="node" presStyleLbl="node1" presStyleIdx="0" presStyleCnt="6">
        <dgm:presLayoutVars>
          <dgm:bulletEnabled val="1"/>
        </dgm:presLayoutVars>
      </dgm:prSet>
      <dgm:spPr/>
    </dgm:pt>
    <dgm:pt modelId="{ADB971B0-9324-4048-A1FB-659EBFCB9AFE}" type="pres">
      <dgm:prSet presAssocID="{931C0FA7-D026-4AB1-BC7D-FA4792FD8762}" presName="sibTrans" presStyleCnt="0"/>
      <dgm:spPr/>
    </dgm:pt>
    <dgm:pt modelId="{0BEB188D-AE36-4CC3-9EC7-A1878E558761}" type="pres">
      <dgm:prSet presAssocID="{8D2E24CD-A4A6-42E8-8311-57856CC9D7C0}" presName="node" presStyleLbl="node1" presStyleIdx="1" presStyleCnt="6">
        <dgm:presLayoutVars>
          <dgm:bulletEnabled val="1"/>
        </dgm:presLayoutVars>
      </dgm:prSet>
      <dgm:spPr/>
    </dgm:pt>
    <dgm:pt modelId="{4232FCFA-FEC0-48BC-92E1-FB63E14FD66E}" type="pres">
      <dgm:prSet presAssocID="{581F7717-36C7-4C91-81E8-C6D9DE39D074}" presName="sibTrans" presStyleCnt="0"/>
      <dgm:spPr/>
    </dgm:pt>
    <dgm:pt modelId="{1B81E79C-2C78-403B-A2AD-9C893BAA40D9}" type="pres">
      <dgm:prSet presAssocID="{D578B913-D911-4E3D-A056-B9B2C4EEBB02}" presName="node" presStyleLbl="node1" presStyleIdx="2" presStyleCnt="6">
        <dgm:presLayoutVars>
          <dgm:bulletEnabled val="1"/>
        </dgm:presLayoutVars>
      </dgm:prSet>
      <dgm:spPr/>
    </dgm:pt>
    <dgm:pt modelId="{AA59553B-9E10-44B0-A1E5-1A6DE7059019}" type="pres">
      <dgm:prSet presAssocID="{7A8912F7-5664-4F26-8C15-C77E35DE5A58}" presName="sibTrans" presStyleCnt="0"/>
      <dgm:spPr/>
    </dgm:pt>
    <dgm:pt modelId="{3121FD8D-28B5-4C83-AD8E-67FA03E0055D}" type="pres">
      <dgm:prSet presAssocID="{AC940A0C-46A4-4285-B8F3-CC389D0E1137}" presName="node" presStyleLbl="node1" presStyleIdx="3" presStyleCnt="6">
        <dgm:presLayoutVars>
          <dgm:bulletEnabled val="1"/>
        </dgm:presLayoutVars>
      </dgm:prSet>
      <dgm:spPr/>
    </dgm:pt>
    <dgm:pt modelId="{DAF2E0C5-E0E1-4A58-A4BF-473FD7AAB939}" type="pres">
      <dgm:prSet presAssocID="{1D46DFE9-805E-49FF-AE71-E8B9E590479C}" presName="sibTrans" presStyleCnt="0"/>
      <dgm:spPr/>
    </dgm:pt>
    <dgm:pt modelId="{5ACFD38F-12C1-4F90-B49A-3DBACB2F6F16}" type="pres">
      <dgm:prSet presAssocID="{4BC2D9FF-699A-428F-B189-15DD072EB447}" presName="node" presStyleLbl="node1" presStyleIdx="4" presStyleCnt="6">
        <dgm:presLayoutVars>
          <dgm:bulletEnabled val="1"/>
        </dgm:presLayoutVars>
      </dgm:prSet>
      <dgm:spPr/>
    </dgm:pt>
    <dgm:pt modelId="{8156DFC1-7433-4B4D-B7B3-1919DA276F6E}" type="pres">
      <dgm:prSet presAssocID="{9A439D9C-99E1-420A-B952-BCB6A780BB32}" presName="sibTrans" presStyleCnt="0"/>
      <dgm:spPr/>
    </dgm:pt>
    <dgm:pt modelId="{4AA41251-65E5-4149-AE39-267E2125AFCC}" type="pres">
      <dgm:prSet presAssocID="{DE295A00-9B4E-4046-81AB-780428870FB7}" presName="node" presStyleLbl="node1" presStyleIdx="5" presStyleCnt="6">
        <dgm:presLayoutVars>
          <dgm:bulletEnabled val="1"/>
        </dgm:presLayoutVars>
      </dgm:prSet>
      <dgm:spPr/>
    </dgm:pt>
  </dgm:ptLst>
  <dgm:cxnLst>
    <dgm:cxn modelId="{693C5806-F042-4926-91A8-3CDF6758F8FF}" type="presOf" srcId="{D578B913-D911-4E3D-A056-B9B2C4EEBB02}" destId="{1B81E79C-2C78-403B-A2AD-9C893BAA40D9}" srcOrd="0" destOrd="0" presId="urn:microsoft.com/office/officeart/2005/8/layout/default"/>
    <dgm:cxn modelId="{2CBDA217-9A46-471E-A44B-27113F6BF437}" type="presOf" srcId="{AC940A0C-46A4-4285-B8F3-CC389D0E1137}" destId="{3121FD8D-28B5-4C83-AD8E-67FA03E0055D}" srcOrd="0" destOrd="0" presId="urn:microsoft.com/office/officeart/2005/8/layout/default"/>
    <dgm:cxn modelId="{503E7F1E-1FFD-4124-8912-72365FBFAD67}" type="presOf" srcId="{8D2E24CD-A4A6-42E8-8311-57856CC9D7C0}" destId="{0BEB188D-AE36-4CC3-9EC7-A1878E558761}" srcOrd="0" destOrd="0" presId="urn:microsoft.com/office/officeart/2005/8/layout/default"/>
    <dgm:cxn modelId="{717EA438-1B94-49F2-8AAF-5105079632EE}" type="presOf" srcId="{DE295A00-9B4E-4046-81AB-780428870FB7}" destId="{4AA41251-65E5-4149-AE39-267E2125AFCC}" srcOrd="0" destOrd="0" presId="urn:microsoft.com/office/officeart/2005/8/layout/default"/>
    <dgm:cxn modelId="{F633E663-4FCD-4C03-9BE4-733A3F2C202D}" type="presOf" srcId="{79B78612-E6DE-46EA-AC91-66D5C0563186}" destId="{C19BD4A6-71DF-418B-8830-3C6EB752FAB1}" srcOrd="0" destOrd="0" presId="urn:microsoft.com/office/officeart/2005/8/layout/default"/>
    <dgm:cxn modelId="{721DBD4B-E93B-4710-A21D-919771C41E8C}" srcId="{58FDC564-0246-4A63-BC8F-F0F87B383BE5}" destId="{DE295A00-9B4E-4046-81AB-780428870FB7}" srcOrd="5" destOrd="0" parTransId="{F8CA4C94-E4F2-4C82-88C8-7E57007839D8}" sibTransId="{84A6A994-BDF9-47A1-A6D8-C0846DF0C621}"/>
    <dgm:cxn modelId="{0929BE6F-9644-448D-9C8F-43D21E8851A0}" srcId="{58FDC564-0246-4A63-BC8F-F0F87B383BE5}" destId="{8D2E24CD-A4A6-42E8-8311-57856CC9D7C0}" srcOrd="1" destOrd="0" parTransId="{3C01D324-2B44-4182-86EA-DBD4973C03CB}" sibTransId="{581F7717-36C7-4C91-81E8-C6D9DE39D074}"/>
    <dgm:cxn modelId="{B8B6F486-6A79-426E-A688-BFA9EE98817E}" type="presOf" srcId="{4BC2D9FF-699A-428F-B189-15DD072EB447}" destId="{5ACFD38F-12C1-4F90-B49A-3DBACB2F6F16}" srcOrd="0" destOrd="0" presId="urn:microsoft.com/office/officeart/2005/8/layout/default"/>
    <dgm:cxn modelId="{44B33488-8B12-467E-8384-9C38B6DFFDFE}" srcId="{58FDC564-0246-4A63-BC8F-F0F87B383BE5}" destId="{79B78612-E6DE-46EA-AC91-66D5C0563186}" srcOrd="0" destOrd="0" parTransId="{701D4B8C-C464-4946-A878-EE48C03CB04D}" sibTransId="{931C0FA7-D026-4AB1-BC7D-FA4792FD8762}"/>
    <dgm:cxn modelId="{D213E893-FBA4-4C1F-8DC4-92963613022B}" type="presOf" srcId="{58FDC564-0246-4A63-BC8F-F0F87B383BE5}" destId="{EE5C66FF-F39F-4BD7-82D1-A2DDA44A21B6}" srcOrd="0" destOrd="0" presId="urn:microsoft.com/office/officeart/2005/8/layout/default"/>
    <dgm:cxn modelId="{0546CCD2-0A9B-4303-8D13-A6DCB3AA3E7E}" srcId="{58FDC564-0246-4A63-BC8F-F0F87B383BE5}" destId="{4BC2D9FF-699A-428F-B189-15DD072EB447}" srcOrd="4" destOrd="0" parTransId="{96DA0C8E-6B09-4134-926D-DDA0BFB8F31C}" sibTransId="{9A439D9C-99E1-420A-B952-BCB6A780BB32}"/>
    <dgm:cxn modelId="{74D0F7F7-E2A7-42E6-8552-100093FBDE77}" srcId="{58FDC564-0246-4A63-BC8F-F0F87B383BE5}" destId="{D578B913-D911-4E3D-A056-B9B2C4EEBB02}" srcOrd="2" destOrd="0" parTransId="{B36834AB-C3A3-45F1-ACDF-23D1B0B52D6D}" sibTransId="{7A8912F7-5664-4F26-8C15-C77E35DE5A58}"/>
    <dgm:cxn modelId="{6DCA0CFF-FCB5-4E1A-A6CC-C0A90CE109A1}" srcId="{58FDC564-0246-4A63-BC8F-F0F87B383BE5}" destId="{AC940A0C-46A4-4285-B8F3-CC389D0E1137}" srcOrd="3" destOrd="0" parTransId="{348DBAB4-3074-4420-8695-9990CF227154}" sibTransId="{1D46DFE9-805E-49FF-AE71-E8B9E590479C}"/>
    <dgm:cxn modelId="{EA5D82AD-C7BC-42DC-92AF-FBC94097EF81}" type="presParOf" srcId="{EE5C66FF-F39F-4BD7-82D1-A2DDA44A21B6}" destId="{C19BD4A6-71DF-418B-8830-3C6EB752FAB1}" srcOrd="0" destOrd="0" presId="urn:microsoft.com/office/officeart/2005/8/layout/default"/>
    <dgm:cxn modelId="{AB06ADCD-EFE4-4D6B-A36D-2017C978D816}" type="presParOf" srcId="{EE5C66FF-F39F-4BD7-82D1-A2DDA44A21B6}" destId="{ADB971B0-9324-4048-A1FB-659EBFCB9AFE}" srcOrd="1" destOrd="0" presId="urn:microsoft.com/office/officeart/2005/8/layout/default"/>
    <dgm:cxn modelId="{4D82CBF0-A727-43E1-8274-77FCC0B69CC7}" type="presParOf" srcId="{EE5C66FF-F39F-4BD7-82D1-A2DDA44A21B6}" destId="{0BEB188D-AE36-4CC3-9EC7-A1878E558761}" srcOrd="2" destOrd="0" presId="urn:microsoft.com/office/officeart/2005/8/layout/default"/>
    <dgm:cxn modelId="{DCF371B7-33E3-402D-B63E-8824514ABD9D}" type="presParOf" srcId="{EE5C66FF-F39F-4BD7-82D1-A2DDA44A21B6}" destId="{4232FCFA-FEC0-48BC-92E1-FB63E14FD66E}" srcOrd="3" destOrd="0" presId="urn:microsoft.com/office/officeart/2005/8/layout/default"/>
    <dgm:cxn modelId="{D4066373-0D11-4902-A6E7-857218D54CAF}" type="presParOf" srcId="{EE5C66FF-F39F-4BD7-82D1-A2DDA44A21B6}" destId="{1B81E79C-2C78-403B-A2AD-9C893BAA40D9}" srcOrd="4" destOrd="0" presId="urn:microsoft.com/office/officeart/2005/8/layout/default"/>
    <dgm:cxn modelId="{41D80AFE-CEC1-4559-8FF1-A48089210226}" type="presParOf" srcId="{EE5C66FF-F39F-4BD7-82D1-A2DDA44A21B6}" destId="{AA59553B-9E10-44B0-A1E5-1A6DE7059019}" srcOrd="5" destOrd="0" presId="urn:microsoft.com/office/officeart/2005/8/layout/default"/>
    <dgm:cxn modelId="{C8485EAA-BCBD-4C2A-AAC4-F989B0710A02}" type="presParOf" srcId="{EE5C66FF-F39F-4BD7-82D1-A2DDA44A21B6}" destId="{3121FD8D-28B5-4C83-AD8E-67FA03E0055D}" srcOrd="6" destOrd="0" presId="urn:microsoft.com/office/officeart/2005/8/layout/default"/>
    <dgm:cxn modelId="{CDAA8AA3-B46E-49B7-B316-EA4678164617}" type="presParOf" srcId="{EE5C66FF-F39F-4BD7-82D1-A2DDA44A21B6}" destId="{DAF2E0C5-E0E1-4A58-A4BF-473FD7AAB939}" srcOrd="7" destOrd="0" presId="urn:microsoft.com/office/officeart/2005/8/layout/default"/>
    <dgm:cxn modelId="{770F7122-F48C-420C-9964-E564F4ED8E58}" type="presParOf" srcId="{EE5C66FF-F39F-4BD7-82D1-A2DDA44A21B6}" destId="{5ACFD38F-12C1-4F90-B49A-3DBACB2F6F16}" srcOrd="8" destOrd="0" presId="urn:microsoft.com/office/officeart/2005/8/layout/default"/>
    <dgm:cxn modelId="{2546470C-780F-471D-B04D-9C0E96D00E55}" type="presParOf" srcId="{EE5C66FF-F39F-4BD7-82D1-A2DDA44A21B6}" destId="{8156DFC1-7433-4B4D-B7B3-1919DA276F6E}" srcOrd="9" destOrd="0" presId="urn:microsoft.com/office/officeart/2005/8/layout/default"/>
    <dgm:cxn modelId="{3E284428-BCE2-4899-9EBB-6FF75F74E42D}" type="presParOf" srcId="{EE5C66FF-F39F-4BD7-82D1-A2DDA44A21B6}" destId="{4AA41251-65E5-4149-AE39-267E2125AFC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C11039-57A5-4A0C-BB81-D085387B257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2CED023-621D-4643-ACBC-A4158FE3454C}">
      <dgm:prSet custT="1"/>
      <dgm:spPr/>
      <dgm:t>
        <a:bodyPr/>
        <a:lstStyle/>
        <a:p>
          <a:r>
            <a:rPr lang="en-US" sz="800" dirty="0"/>
            <a:t>Initiative 1: Increasing the sustainability, profitability, and competitiveness of </a:t>
          </a:r>
          <a:r>
            <a:rPr lang="en-US" sz="900" b="1" u="sng" dirty="0">
              <a:solidFill>
                <a:schemeClr val="accent2">
                  <a:lumMod val="75000"/>
                </a:schemeClr>
              </a:solidFill>
            </a:rPr>
            <a:t>agricultural and horticultural enterprises</a:t>
          </a:r>
        </a:p>
      </dgm:t>
    </dgm:pt>
    <dgm:pt modelId="{EE2B5322-0F51-4994-BD44-A001F6DE4773}" type="parTrans" cxnId="{D8002793-DE99-448D-BBB5-0D6D88E1FF1D}">
      <dgm:prSet/>
      <dgm:spPr/>
      <dgm:t>
        <a:bodyPr/>
        <a:lstStyle/>
        <a:p>
          <a:endParaRPr lang="en-US"/>
        </a:p>
      </dgm:t>
    </dgm:pt>
    <dgm:pt modelId="{73738BCA-9D13-4D55-8A97-9CA98980CBB6}" type="sibTrans" cxnId="{D8002793-DE99-448D-BBB5-0D6D88E1FF1D}">
      <dgm:prSet/>
      <dgm:spPr/>
      <dgm:t>
        <a:bodyPr/>
        <a:lstStyle/>
        <a:p>
          <a:endParaRPr lang="en-US"/>
        </a:p>
      </dgm:t>
    </dgm:pt>
    <dgm:pt modelId="{4D4662F4-0596-4778-894B-7D387EBFC74D}">
      <dgm:prSet custT="1"/>
      <dgm:spPr/>
      <dgm:t>
        <a:bodyPr/>
        <a:lstStyle/>
        <a:p>
          <a:r>
            <a:rPr lang="en-US" sz="800" dirty="0"/>
            <a:t>Initiative 2: Enhancing and protecting </a:t>
          </a:r>
          <a:r>
            <a:rPr lang="en-US" sz="1000" b="1" dirty="0">
              <a:solidFill>
                <a:schemeClr val="accent2">
                  <a:lumMod val="75000"/>
                </a:schemeClr>
              </a:solidFill>
            </a:rPr>
            <a:t>water quality, quantity, and supply</a:t>
          </a:r>
        </a:p>
      </dgm:t>
    </dgm:pt>
    <dgm:pt modelId="{367C6994-DEDC-4633-BC3C-E57B075F4CF6}" type="parTrans" cxnId="{215B2AEA-E87A-4C3F-9C4A-666D6FF807A6}">
      <dgm:prSet/>
      <dgm:spPr/>
      <dgm:t>
        <a:bodyPr/>
        <a:lstStyle/>
        <a:p>
          <a:endParaRPr lang="en-US"/>
        </a:p>
      </dgm:t>
    </dgm:pt>
    <dgm:pt modelId="{B4832955-4450-4F6E-9BBA-C38D6D89EA43}" type="sibTrans" cxnId="{215B2AEA-E87A-4C3F-9C4A-666D6FF807A6}">
      <dgm:prSet/>
      <dgm:spPr/>
      <dgm:t>
        <a:bodyPr/>
        <a:lstStyle/>
        <a:p>
          <a:endParaRPr lang="en-US"/>
        </a:p>
      </dgm:t>
    </dgm:pt>
    <dgm:pt modelId="{5677B804-39DA-4C92-B7E1-102E360A520E}">
      <dgm:prSet custT="1"/>
      <dgm:spPr/>
      <dgm:t>
        <a:bodyPr/>
        <a:lstStyle/>
        <a:p>
          <a:r>
            <a:rPr lang="en-US" sz="800" dirty="0"/>
            <a:t>Initiative 3: Enhancing and conserving Florida’s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natural resources and environmental quality</a:t>
          </a:r>
        </a:p>
      </dgm:t>
    </dgm:pt>
    <dgm:pt modelId="{E4C797CA-54B0-48EF-A564-033DCEA569FE}" type="parTrans" cxnId="{E5AA10B6-A7EE-4EE5-8F6E-9FC0C4C1A5FA}">
      <dgm:prSet/>
      <dgm:spPr/>
      <dgm:t>
        <a:bodyPr/>
        <a:lstStyle/>
        <a:p>
          <a:endParaRPr lang="en-US"/>
        </a:p>
      </dgm:t>
    </dgm:pt>
    <dgm:pt modelId="{954A87FB-9E9F-4098-8175-8A415E5DFA84}" type="sibTrans" cxnId="{E5AA10B6-A7EE-4EE5-8F6E-9FC0C4C1A5FA}">
      <dgm:prSet/>
      <dgm:spPr/>
      <dgm:t>
        <a:bodyPr/>
        <a:lstStyle/>
        <a:p>
          <a:endParaRPr lang="en-US"/>
        </a:p>
      </dgm:t>
    </dgm:pt>
    <dgm:pt modelId="{2EDB8F8F-F94A-4814-B9E3-BD42FDD47870}">
      <dgm:prSet custT="1"/>
      <dgm:spPr/>
      <dgm:t>
        <a:bodyPr/>
        <a:lstStyle/>
        <a:p>
          <a:r>
            <a:rPr lang="en-US" sz="800" dirty="0"/>
            <a:t>Initiative 4: Producing and conserving traditional and alternative forms of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energy</a:t>
          </a:r>
        </a:p>
      </dgm:t>
    </dgm:pt>
    <dgm:pt modelId="{682F7267-1789-4A5E-AA29-1395D128A1C3}" type="parTrans" cxnId="{0DEB919B-1614-45B9-BD19-2FC503836E5D}">
      <dgm:prSet/>
      <dgm:spPr/>
      <dgm:t>
        <a:bodyPr/>
        <a:lstStyle/>
        <a:p>
          <a:endParaRPr lang="en-US"/>
        </a:p>
      </dgm:t>
    </dgm:pt>
    <dgm:pt modelId="{60F091A4-D534-4855-99B4-09685E550064}" type="sibTrans" cxnId="{0DEB919B-1614-45B9-BD19-2FC503836E5D}">
      <dgm:prSet/>
      <dgm:spPr/>
      <dgm:t>
        <a:bodyPr/>
        <a:lstStyle/>
        <a:p>
          <a:endParaRPr lang="en-US"/>
        </a:p>
      </dgm:t>
    </dgm:pt>
    <dgm:pt modelId="{F0F37588-BEB7-4375-BE6A-4D2F0922CCCE}">
      <dgm:prSet custT="1"/>
      <dgm:spPr/>
      <dgm:t>
        <a:bodyPr/>
        <a:lstStyle/>
        <a:p>
          <a:r>
            <a:rPr lang="en-US" sz="800" dirty="0"/>
            <a:t>Initiative 5: Empowering individuals and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families </a:t>
          </a:r>
          <a:r>
            <a:rPr lang="en-US" sz="1000" dirty="0"/>
            <a:t>to build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healthy lives </a:t>
          </a:r>
          <a:r>
            <a:rPr lang="en-US" sz="800" dirty="0"/>
            <a:t>and achieve social and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economic success</a:t>
          </a:r>
        </a:p>
      </dgm:t>
    </dgm:pt>
    <dgm:pt modelId="{C4644D43-21B4-4FE6-A250-0348A5100C9B}" type="parTrans" cxnId="{5A1CBE36-9BCC-4C0E-A751-7A5576F0744B}">
      <dgm:prSet/>
      <dgm:spPr/>
      <dgm:t>
        <a:bodyPr/>
        <a:lstStyle/>
        <a:p>
          <a:endParaRPr lang="en-US"/>
        </a:p>
      </dgm:t>
    </dgm:pt>
    <dgm:pt modelId="{D31D86A3-D296-412D-987B-10D2B942014B}" type="sibTrans" cxnId="{5A1CBE36-9BCC-4C0E-A751-7A5576F0744B}">
      <dgm:prSet/>
      <dgm:spPr/>
      <dgm:t>
        <a:bodyPr/>
        <a:lstStyle/>
        <a:p>
          <a:endParaRPr lang="en-US"/>
        </a:p>
      </dgm:t>
    </dgm:pt>
    <dgm:pt modelId="{38C44C27-3262-4A42-B843-2BA83995E095}">
      <dgm:prSet custT="1"/>
      <dgm:spPr/>
      <dgm:t>
        <a:bodyPr/>
        <a:lstStyle/>
        <a:p>
          <a:r>
            <a:rPr lang="en-US" sz="800" dirty="0"/>
            <a:t>Initiative 6: Strengthening urban and rural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community resources and economic development</a:t>
          </a:r>
        </a:p>
      </dgm:t>
    </dgm:pt>
    <dgm:pt modelId="{F230AF4E-5AAF-4F94-8D2A-7643470AA5BE}" type="parTrans" cxnId="{33290DB3-8546-4DBD-9001-C235EB77E400}">
      <dgm:prSet/>
      <dgm:spPr/>
      <dgm:t>
        <a:bodyPr/>
        <a:lstStyle/>
        <a:p>
          <a:endParaRPr lang="en-US"/>
        </a:p>
      </dgm:t>
    </dgm:pt>
    <dgm:pt modelId="{E7AAA0CD-9FD1-4121-B731-8D07A41120C1}" type="sibTrans" cxnId="{33290DB3-8546-4DBD-9001-C235EB77E400}">
      <dgm:prSet/>
      <dgm:spPr/>
      <dgm:t>
        <a:bodyPr/>
        <a:lstStyle/>
        <a:p>
          <a:endParaRPr lang="en-US"/>
        </a:p>
      </dgm:t>
    </dgm:pt>
    <dgm:pt modelId="{8E65D0CE-766B-4548-AF16-85BEFDAF8296}">
      <dgm:prSet custT="1"/>
      <dgm:spPr/>
      <dgm:t>
        <a:bodyPr/>
        <a:lstStyle/>
        <a:p>
          <a:r>
            <a:rPr lang="en-US" sz="800" dirty="0"/>
            <a:t>Initiative 7: Preparing </a:t>
          </a:r>
          <a:r>
            <a:rPr lang="en-US" sz="1000" b="1" u="sng" dirty="0">
              <a:solidFill>
                <a:schemeClr val="accent2">
                  <a:lumMod val="75000"/>
                </a:schemeClr>
              </a:solidFill>
            </a:rPr>
            <a:t>youth</a:t>
          </a:r>
          <a:r>
            <a:rPr lang="en-US" sz="800" b="1" u="sng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800" dirty="0"/>
            <a:t>to be responsible citizens and productive members of the workforce</a:t>
          </a:r>
        </a:p>
      </dgm:t>
    </dgm:pt>
    <dgm:pt modelId="{E1C911BA-E8FF-45B0-8E05-37F3BEA2FA14}" type="parTrans" cxnId="{D5AC4EDA-5D43-4BCF-ABAA-725FEB489F2A}">
      <dgm:prSet/>
      <dgm:spPr/>
      <dgm:t>
        <a:bodyPr/>
        <a:lstStyle/>
        <a:p>
          <a:endParaRPr lang="en-US"/>
        </a:p>
      </dgm:t>
    </dgm:pt>
    <dgm:pt modelId="{F25E3FA6-1010-46A6-81D6-880D1FA7432C}" type="sibTrans" cxnId="{D5AC4EDA-5D43-4BCF-ABAA-725FEB489F2A}">
      <dgm:prSet/>
      <dgm:spPr/>
      <dgm:t>
        <a:bodyPr/>
        <a:lstStyle/>
        <a:p>
          <a:endParaRPr lang="en-US"/>
        </a:p>
      </dgm:t>
    </dgm:pt>
    <dgm:pt modelId="{283168B3-E3D6-4873-A4F5-EB767DA3C298}" type="pres">
      <dgm:prSet presAssocID="{68C11039-57A5-4A0C-BB81-D085387B2571}" presName="compositeShape" presStyleCnt="0">
        <dgm:presLayoutVars>
          <dgm:chMax val="7"/>
          <dgm:dir/>
          <dgm:resizeHandles val="exact"/>
        </dgm:presLayoutVars>
      </dgm:prSet>
      <dgm:spPr/>
    </dgm:pt>
    <dgm:pt modelId="{30BA30AF-9118-4954-92FA-AA78CF73B9CC}" type="pres">
      <dgm:prSet presAssocID="{68C11039-57A5-4A0C-BB81-D085387B2571}" presName="wedge1" presStyleLbl="node1" presStyleIdx="0" presStyleCnt="7"/>
      <dgm:spPr/>
    </dgm:pt>
    <dgm:pt modelId="{28C989EB-3CB5-4ED0-AEB0-F8DED58D79B2}" type="pres">
      <dgm:prSet presAssocID="{68C11039-57A5-4A0C-BB81-D085387B2571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</dgm:pt>
    <dgm:pt modelId="{477DEDCF-E512-4044-B1E6-32A0738C7071}" type="pres">
      <dgm:prSet presAssocID="{68C11039-57A5-4A0C-BB81-D085387B2571}" presName="wedge2" presStyleLbl="node1" presStyleIdx="1" presStyleCnt="7"/>
      <dgm:spPr/>
    </dgm:pt>
    <dgm:pt modelId="{97EF3A4A-326F-4E51-ADA9-CCE58D3F506C}" type="pres">
      <dgm:prSet presAssocID="{68C11039-57A5-4A0C-BB81-D085387B2571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</dgm:pt>
    <dgm:pt modelId="{0454071B-61AC-4DE3-BADF-08061E940279}" type="pres">
      <dgm:prSet presAssocID="{68C11039-57A5-4A0C-BB81-D085387B2571}" presName="wedge3" presStyleLbl="node1" presStyleIdx="2" presStyleCnt="7"/>
      <dgm:spPr/>
    </dgm:pt>
    <dgm:pt modelId="{ADF7F7B4-AA35-479A-A036-00464E759D5F}" type="pres">
      <dgm:prSet presAssocID="{68C11039-57A5-4A0C-BB81-D085387B2571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</dgm:pt>
    <dgm:pt modelId="{91DE06A2-209D-4C39-8AFF-9C86B5C125A5}" type="pres">
      <dgm:prSet presAssocID="{68C11039-57A5-4A0C-BB81-D085387B2571}" presName="wedge4" presStyleLbl="node1" presStyleIdx="3" presStyleCnt="7"/>
      <dgm:spPr/>
    </dgm:pt>
    <dgm:pt modelId="{BE6B2543-10DF-473C-9298-C5BE94455F91}" type="pres">
      <dgm:prSet presAssocID="{68C11039-57A5-4A0C-BB81-D085387B2571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</dgm:pt>
    <dgm:pt modelId="{4EE5D756-C6EC-4411-BE08-2E5A5E60CD57}" type="pres">
      <dgm:prSet presAssocID="{68C11039-57A5-4A0C-BB81-D085387B2571}" presName="wedge5" presStyleLbl="node1" presStyleIdx="4" presStyleCnt="7"/>
      <dgm:spPr/>
    </dgm:pt>
    <dgm:pt modelId="{20384638-A74B-4DEE-9D85-AD6DEACF2642}" type="pres">
      <dgm:prSet presAssocID="{68C11039-57A5-4A0C-BB81-D085387B2571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</dgm:pt>
    <dgm:pt modelId="{BFD67292-AEC6-426F-9271-806C06851DB4}" type="pres">
      <dgm:prSet presAssocID="{68C11039-57A5-4A0C-BB81-D085387B2571}" presName="wedge6" presStyleLbl="node1" presStyleIdx="5" presStyleCnt="7" custLinFactNeighborY="-756"/>
      <dgm:spPr/>
    </dgm:pt>
    <dgm:pt modelId="{73EF315E-A1FA-4E8D-8E08-2443D5146922}" type="pres">
      <dgm:prSet presAssocID="{68C11039-57A5-4A0C-BB81-D085387B2571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</dgm:pt>
    <dgm:pt modelId="{EA031D68-F186-4818-96F5-98B28ED56206}" type="pres">
      <dgm:prSet presAssocID="{68C11039-57A5-4A0C-BB81-D085387B2571}" presName="wedge7" presStyleLbl="node1" presStyleIdx="6" presStyleCnt="7"/>
      <dgm:spPr/>
    </dgm:pt>
    <dgm:pt modelId="{A7610A12-0E3A-495B-BDC7-3CF7A8AB3B1F}" type="pres">
      <dgm:prSet presAssocID="{68C11039-57A5-4A0C-BB81-D085387B2571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60639D0E-A05D-4E1F-AF3F-BD21EF0D6C63}" type="presOf" srcId="{38C44C27-3262-4A42-B843-2BA83995E095}" destId="{BFD67292-AEC6-426F-9271-806C06851DB4}" srcOrd="0" destOrd="0" presId="urn:microsoft.com/office/officeart/2005/8/layout/chart3"/>
    <dgm:cxn modelId="{7AF53512-F49B-4FE9-A990-B083A832631F}" type="presOf" srcId="{8E65D0CE-766B-4548-AF16-85BEFDAF8296}" destId="{A7610A12-0E3A-495B-BDC7-3CF7A8AB3B1F}" srcOrd="1" destOrd="0" presId="urn:microsoft.com/office/officeart/2005/8/layout/chart3"/>
    <dgm:cxn modelId="{5A1CBE36-9BCC-4C0E-A751-7A5576F0744B}" srcId="{68C11039-57A5-4A0C-BB81-D085387B2571}" destId="{F0F37588-BEB7-4375-BE6A-4D2F0922CCCE}" srcOrd="4" destOrd="0" parTransId="{C4644D43-21B4-4FE6-A250-0348A5100C9B}" sibTransId="{D31D86A3-D296-412D-987B-10D2B942014B}"/>
    <dgm:cxn modelId="{D8E5225E-9896-44EA-8B57-574DF65B6375}" type="presOf" srcId="{A2CED023-621D-4643-ACBC-A4158FE3454C}" destId="{28C989EB-3CB5-4ED0-AEB0-F8DED58D79B2}" srcOrd="1" destOrd="0" presId="urn:microsoft.com/office/officeart/2005/8/layout/chart3"/>
    <dgm:cxn modelId="{BF206E4A-6220-4D29-B828-89DD8DACC32F}" type="presOf" srcId="{5677B804-39DA-4C92-B7E1-102E360A520E}" destId="{ADF7F7B4-AA35-479A-A036-00464E759D5F}" srcOrd="1" destOrd="0" presId="urn:microsoft.com/office/officeart/2005/8/layout/chart3"/>
    <dgm:cxn modelId="{77560C4C-7EC9-47E9-9F45-AD8C9E022A00}" type="presOf" srcId="{4D4662F4-0596-4778-894B-7D387EBFC74D}" destId="{97EF3A4A-326F-4E51-ADA9-CCE58D3F506C}" srcOrd="1" destOrd="0" presId="urn:microsoft.com/office/officeart/2005/8/layout/chart3"/>
    <dgm:cxn modelId="{9EC3724D-2AE8-463F-B397-F923D5C1CE48}" type="presOf" srcId="{38C44C27-3262-4A42-B843-2BA83995E095}" destId="{73EF315E-A1FA-4E8D-8E08-2443D5146922}" srcOrd="1" destOrd="0" presId="urn:microsoft.com/office/officeart/2005/8/layout/chart3"/>
    <dgm:cxn modelId="{CCC9088D-0CA8-4CEB-BD55-94F6949FD812}" type="presOf" srcId="{F0F37588-BEB7-4375-BE6A-4D2F0922CCCE}" destId="{4EE5D756-C6EC-4411-BE08-2E5A5E60CD57}" srcOrd="0" destOrd="0" presId="urn:microsoft.com/office/officeart/2005/8/layout/chart3"/>
    <dgm:cxn modelId="{D8002793-DE99-448D-BBB5-0D6D88E1FF1D}" srcId="{68C11039-57A5-4A0C-BB81-D085387B2571}" destId="{A2CED023-621D-4643-ACBC-A4158FE3454C}" srcOrd="0" destOrd="0" parTransId="{EE2B5322-0F51-4994-BD44-A001F6DE4773}" sibTransId="{73738BCA-9D13-4D55-8A97-9CA98980CBB6}"/>
    <dgm:cxn modelId="{B76EC994-278A-4AAF-930A-60B7F50C50D5}" type="presOf" srcId="{4D4662F4-0596-4778-894B-7D387EBFC74D}" destId="{477DEDCF-E512-4044-B1E6-32A0738C7071}" srcOrd="0" destOrd="0" presId="urn:microsoft.com/office/officeart/2005/8/layout/chart3"/>
    <dgm:cxn modelId="{0DEB919B-1614-45B9-BD19-2FC503836E5D}" srcId="{68C11039-57A5-4A0C-BB81-D085387B2571}" destId="{2EDB8F8F-F94A-4814-B9E3-BD42FDD47870}" srcOrd="3" destOrd="0" parTransId="{682F7267-1789-4A5E-AA29-1395D128A1C3}" sibTransId="{60F091A4-D534-4855-99B4-09685E550064}"/>
    <dgm:cxn modelId="{17C60F9F-83D1-47F1-BE5E-3D22E408E357}" type="presOf" srcId="{68C11039-57A5-4A0C-BB81-D085387B2571}" destId="{283168B3-E3D6-4873-A4F5-EB767DA3C298}" srcOrd="0" destOrd="0" presId="urn:microsoft.com/office/officeart/2005/8/layout/chart3"/>
    <dgm:cxn modelId="{898537A6-407E-4AFA-AAFB-BA77610E5281}" type="presOf" srcId="{8E65D0CE-766B-4548-AF16-85BEFDAF8296}" destId="{EA031D68-F186-4818-96F5-98B28ED56206}" srcOrd="0" destOrd="0" presId="urn:microsoft.com/office/officeart/2005/8/layout/chart3"/>
    <dgm:cxn modelId="{33290DB3-8546-4DBD-9001-C235EB77E400}" srcId="{68C11039-57A5-4A0C-BB81-D085387B2571}" destId="{38C44C27-3262-4A42-B843-2BA83995E095}" srcOrd="5" destOrd="0" parTransId="{F230AF4E-5AAF-4F94-8D2A-7643470AA5BE}" sibTransId="{E7AAA0CD-9FD1-4121-B731-8D07A41120C1}"/>
    <dgm:cxn modelId="{E5AA10B6-A7EE-4EE5-8F6E-9FC0C4C1A5FA}" srcId="{68C11039-57A5-4A0C-BB81-D085387B2571}" destId="{5677B804-39DA-4C92-B7E1-102E360A520E}" srcOrd="2" destOrd="0" parTransId="{E4C797CA-54B0-48EF-A564-033DCEA569FE}" sibTransId="{954A87FB-9E9F-4098-8175-8A415E5DFA84}"/>
    <dgm:cxn modelId="{AF9E10B8-B3D2-453A-B94F-72D62DACDC3D}" type="presOf" srcId="{2EDB8F8F-F94A-4814-B9E3-BD42FDD47870}" destId="{91DE06A2-209D-4C39-8AFF-9C86B5C125A5}" srcOrd="0" destOrd="0" presId="urn:microsoft.com/office/officeart/2005/8/layout/chart3"/>
    <dgm:cxn modelId="{CE3C17D2-722A-4120-BFE9-55EB8545B619}" type="presOf" srcId="{F0F37588-BEB7-4375-BE6A-4D2F0922CCCE}" destId="{20384638-A74B-4DEE-9D85-AD6DEACF2642}" srcOrd="1" destOrd="0" presId="urn:microsoft.com/office/officeart/2005/8/layout/chart3"/>
    <dgm:cxn modelId="{D5AC4EDA-5D43-4BCF-ABAA-725FEB489F2A}" srcId="{68C11039-57A5-4A0C-BB81-D085387B2571}" destId="{8E65D0CE-766B-4548-AF16-85BEFDAF8296}" srcOrd="6" destOrd="0" parTransId="{E1C911BA-E8FF-45B0-8E05-37F3BEA2FA14}" sibTransId="{F25E3FA6-1010-46A6-81D6-880D1FA7432C}"/>
    <dgm:cxn modelId="{215B2AEA-E87A-4C3F-9C4A-666D6FF807A6}" srcId="{68C11039-57A5-4A0C-BB81-D085387B2571}" destId="{4D4662F4-0596-4778-894B-7D387EBFC74D}" srcOrd="1" destOrd="0" parTransId="{367C6994-DEDC-4633-BC3C-E57B075F4CF6}" sibTransId="{B4832955-4450-4F6E-9BBA-C38D6D89EA43}"/>
    <dgm:cxn modelId="{F53CC1ED-0CFD-4E02-B4CB-A01511D20C23}" type="presOf" srcId="{2EDB8F8F-F94A-4814-B9E3-BD42FDD47870}" destId="{BE6B2543-10DF-473C-9298-C5BE94455F91}" srcOrd="1" destOrd="0" presId="urn:microsoft.com/office/officeart/2005/8/layout/chart3"/>
    <dgm:cxn modelId="{00F5AEEE-8AC1-4AD4-82A6-EC16BEDE50D6}" type="presOf" srcId="{A2CED023-621D-4643-ACBC-A4158FE3454C}" destId="{30BA30AF-9118-4954-92FA-AA78CF73B9CC}" srcOrd="0" destOrd="0" presId="urn:microsoft.com/office/officeart/2005/8/layout/chart3"/>
    <dgm:cxn modelId="{E28D20F2-90FC-4343-81A5-A808582CCA32}" type="presOf" srcId="{5677B804-39DA-4C92-B7E1-102E360A520E}" destId="{0454071B-61AC-4DE3-BADF-08061E940279}" srcOrd="0" destOrd="0" presId="urn:microsoft.com/office/officeart/2005/8/layout/chart3"/>
    <dgm:cxn modelId="{EE61DE9D-590A-4955-B57B-A4D90CDFC89B}" type="presParOf" srcId="{283168B3-E3D6-4873-A4F5-EB767DA3C298}" destId="{30BA30AF-9118-4954-92FA-AA78CF73B9CC}" srcOrd="0" destOrd="0" presId="urn:microsoft.com/office/officeart/2005/8/layout/chart3"/>
    <dgm:cxn modelId="{5400BFD9-AD58-48CD-A13F-4E7B0A64D91F}" type="presParOf" srcId="{283168B3-E3D6-4873-A4F5-EB767DA3C298}" destId="{28C989EB-3CB5-4ED0-AEB0-F8DED58D79B2}" srcOrd="1" destOrd="0" presId="urn:microsoft.com/office/officeart/2005/8/layout/chart3"/>
    <dgm:cxn modelId="{81F35C16-674C-4B57-8E1D-AF6E98180C9F}" type="presParOf" srcId="{283168B3-E3D6-4873-A4F5-EB767DA3C298}" destId="{477DEDCF-E512-4044-B1E6-32A0738C7071}" srcOrd="2" destOrd="0" presId="urn:microsoft.com/office/officeart/2005/8/layout/chart3"/>
    <dgm:cxn modelId="{DDBB5F8C-AF15-4741-A63E-12EF8CE41DBD}" type="presParOf" srcId="{283168B3-E3D6-4873-A4F5-EB767DA3C298}" destId="{97EF3A4A-326F-4E51-ADA9-CCE58D3F506C}" srcOrd="3" destOrd="0" presId="urn:microsoft.com/office/officeart/2005/8/layout/chart3"/>
    <dgm:cxn modelId="{242CAB3A-B0BA-48EB-A1CA-494B9EB7E31E}" type="presParOf" srcId="{283168B3-E3D6-4873-A4F5-EB767DA3C298}" destId="{0454071B-61AC-4DE3-BADF-08061E940279}" srcOrd="4" destOrd="0" presId="urn:microsoft.com/office/officeart/2005/8/layout/chart3"/>
    <dgm:cxn modelId="{CF58B1A9-5C2E-4D89-859B-D3C6AA83C8B2}" type="presParOf" srcId="{283168B3-E3D6-4873-A4F5-EB767DA3C298}" destId="{ADF7F7B4-AA35-479A-A036-00464E759D5F}" srcOrd="5" destOrd="0" presId="urn:microsoft.com/office/officeart/2005/8/layout/chart3"/>
    <dgm:cxn modelId="{5C1D879F-D07D-4EBC-98D3-CEDD477B29D6}" type="presParOf" srcId="{283168B3-E3D6-4873-A4F5-EB767DA3C298}" destId="{91DE06A2-209D-4C39-8AFF-9C86B5C125A5}" srcOrd="6" destOrd="0" presId="urn:microsoft.com/office/officeart/2005/8/layout/chart3"/>
    <dgm:cxn modelId="{A1796087-FB03-4C1A-B454-9E4834DE5C85}" type="presParOf" srcId="{283168B3-E3D6-4873-A4F5-EB767DA3C298}" destId="{BE6B2543-10DF-473C-9298-C5BE94455F91}" srcOrd="7" destOrd="0" presId="urn:microsoft.com/office/officeart/2005/8/layout/chart3"/>
    <dgm:cxn modelId="{841497E0-6439-4169-9D79-4BA8553F9854}" type="presParOf" srcId="{283168B3-E3D6-4873-A4F5-EB767DA3C298}" destId="{4EE5D756-C6EC-4411-BE08-2E5A5E60CD57}" srcOrd="8" destOrd="0" presId="urn:microsoft.com/office/officeart/2005/8/layout/chart3"/>
    <dgm:cxn modelId="{19FB03EA-F01E-4122-822A-230B16B24DB2}" type="presParOf" srcId="{283168B3-E3D6-4873-A4F5-EB767DA3C298}" destId="{20384638-A74B-4DEE-9D85-AD6DEACF2642}" srcOrd="9" destOrd="0" presId="urn:microsoft.com/office/officeart/2005/8/layout/chart3"/>
    <dgm:cxn modelId="{C052A912-429D-4F45-B5A4-D2B81CF29E9D}" type="presParOf" srcId="{283168B3-E3D6-4873-A4F5-EB767DA3C298}" destId="{BFD67292-AEC6-426F-9271-806C06851DB4}" srcOrd="10" destOrd="0" presId="urn:microsoft.com/office/officeart/2005/8/layout/chart3"/>
    <dgm:cxn modelId="{A5471BB1-D7AB-4E58-A0E2-A40F0B4981B8}" type="presParOf" srcId="{283168B3-E3D6-4873-A4F5-EB767DA3C298}" destId="{73EF315E-A1FA-4E8D-8E08-2443D5146922}" srcOrd="11" destOrd="0" presId="urn:microsoft.com/office/officeart/2005/8/layout/chart3"/>
    <dgm:cxn modelId="{B4107629-61D4-49BA-8FE8-38C571076A24}" type="presParOf" srcId="{283168B3-E3D6-4873-A4F5-EB767DA3C298}" destId="{EA031D68-F186-4818-96F5-98B28ED56206}" srcOrd="12" destOrd="0" presId="urn:microsoft.com/office/officeart/2005/8/layout/chart3"/>
    <dgm:cxn modelId="{846DF1C6-0B34-4F13-A0DB-F50BEA2398F1}" type="presParOf" srcId="{283168B3-E3D6-4873-A4F5-EB767DA3C298}" destId="{A7610A12-0E3A-495B-BDC7-3CF7A8AB3B1F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9BD4A6-71DF-418B-8830-3C6EB752FAB1}">
      <dsp:nvSpPr>
        <dsp:cNvPr id="0" name=""/>
        <dsp:cNvSpPr/>
      </dsp:nvSpPr>
      <dsp:spPr>
        <a:xfrm>
          <a:off x="221813" y="417"/>
          <a:ext cx="3147491" cy="188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Respect the dignity of people</a:t>
          </a:r>
        </a:p>
      </dsp:txBody>
      <dsp:txXfrm>
        <a:off x="221813" y="417"/>
        <a:ext cx="3147491" cy="1888494"/>
      </dsp:txXfrm>
    </dsp:sp>
    <dsp:sp modelId="{0BEB188D-AE36-4CC3-9EC7-A1878E558761}">
      <dsp:nvSpPr>
        <dsp:cNvPr id="0" name=""/>
        <dsp:cNvSpPr/>
      </dsp:nvSpPr>
      <dsp:spPr>
        <a:xfrm>
          <a:off x="3684054" y="417"/>
          <a:ext cx="3147491" cy="188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Co-create with community</a:t>
          </a:r>
        </a:p>
      </dsp:txBody>
      <dsp:txXfrm>
        <a:off x="3684054" y="417"/>
        <a:ext cx="3147491" cy="1888494"/>
      </dsp:txXfrm>
    </dsp:sp>
    <dsp:sp modelId="{1B81E79C-2C78-403B-A2AD-9C893BAA40D9}">
      <dsp:nvSpPr>
        <dsp:cNvPr id="0" name=""/>
        <dsp:cNvSpPr/>
      </dsp:nvSpPr>
      <dsp:spPr>
        <a:xfrm>
          <a:off x="7146294" y="417"/>
          <a:ext cx="3147491" cy="188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Collaborate internally</a:t>
          </a:r>
        </a:p>
      </dsp:txBody>
      <dsp:txXfrm>
        <a:off x="7146294" y="417"/>
        <a:ext cx="3147491" cy="1888494"/>
      </dsp:txXfrm>
    </dsp:sp>
    <dsp:sp modelId="{3121FD8D-28B5-4C83-AD8E-67FA03E0055D}">
      <dsp:nvSpPr>
        <dsp:cNvPr id="0" name=""/>
        <dsp:cNvSpPr/>
      </dsp:nvSpPr>
      <dsp:spPr>
        <a:xfrm>
          <a:off x="221813" y="2203662"/>
          <a:ext cx="3147491" cy="188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Collaborate externally as conveners</a:t>
          </a:r>
        </a:p>
      </dsp:txBody>
      <dsp:txXfrm>
        <a:off x="221813" y="2203662"/>
        <a:ext cx="3147491" cy="1888494"/>
      </dsp:txXfrm>
    </dsp:sp>
    <dsp:sp modelId="{5ACFD38F-12C1-4F90-B49A-3DBACB2F6F16}">
      <dsp:nvSpPr>
        <dsp:cNvPr id="0" name=""/>
        <dsp:cNvSpPr/>
      </dsp:nvSpPr>
      <dsp:spPr>
        <a:xfrm>
          <a:off x="3684054" y="2203662"/>
          <a:ext cx="3147491" cy="188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Navigate tensions thoughtfully</a:t>
          </a:r>
        </a:p>
      </dsp:txBody>
      <dsp:txXfrm>
        <a:off x="3684054" y="2203662"/>
        <a:ext cx="3147491" cy="1888494"/>
      </dsp:txXfrm>
    </dsp:sp>
    <dsp:sp modelId="{4AA41251-65E5-4149-AE39-267E2125AFCC}">
      <dsp:nvSpPr>
        <dsp:cNvPr id="0" name=""/>
        <dsp:cNvSpPr/>
      </dsp:nvSpPr>
      <dsp:spPr>
        <a:xfrm>
          <a:off x="7146294" y="2203662"/>
          <a:ext cx="3147491" cy="188849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Learn continuously</a:t>
          </a:r>
        </a:p>
      </dsp:txBody>
      <dsp:txXfrm>
        <a:off x="7146294" y="2203662"/>
        <a:ext cx="3147491" cy="1888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A30AF-9118-4954-92FA-AA78CF73B9CC}">
      <dsp:nvSpPr>
        <dsp:cNvPr id="0" name=""/>
        <dsp:cNvSpPr/>
      </dsp:nvSpPr>
      <dsp:spPr>
        <a:xfrm>
          <a:off x="1314487" y="297721"/>
          <a:ext cx="4349320" cy="4349320"/>
        </a:xfrm>
        <a:prstGeom prst="pie">
          <a:avLst>
            <a:gd name="adj1" fmla="val 16200000"/>
            <a:gd name="adj2" fmla="val 1928571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1: Increasing the sustainability, profitability, and competitiveness of </a:t>
          </a:r>
          <a:r>
            <a:rPr lang="en-US" sz="900" b="1" u="sng" kern="1200" dirty="0">
              <a:solidFill>
                <a:schemeClr val="accent2">
                  <a:lumMod val="75000"/>
                </a:schemeClr>
              </a:solidFill>
            </a:rPr>
            <a:t>agricultural and horticultural enterprises</a:t>
          </a:r>
        </a:p>
      </dsp:txBody>
      <dsp:txXfrm>
        <a:off x="3532122" y="711942"/>
        <a:ext cx="1190885" cy="750775"/>
      </dsp:txXfrm>
    </dsp:sp>
    <dsp:sp modelId="{477DEDCF-E512-4044-B1E6-32A0738C7071}">
      <dsp:nvSpPr>
        <dsp:cNvPr id="0" name=""/>
        <dsp:cNvSpPr/>
      </dsp:nvSpPr>
      <dsp:spPr>
        <a:xfrm>
          <a:off x="1202129" y="530720"/>
          <a:ext cx="4349320" cy="4349320"/>
        </a:xfrm>
        <a:prstGeom prst="pie">
          <a:avLst>
            <a:gd name="adj1" fmla="val 19285716"/>
            <a:gd name="adj2" fmla="val 7714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2: Enhancing and protecting </a:t>
          </a:r>
          <a:r>
            <a:rPr lang="en-US" sz="1000" b="1" kern="1200" dirty="0">
              <a:solidFill>
                <a:schemeClr val="accent2">
                  <a:lumMod val="75000"/>
                </a:schemeClr>
              </a:solidFill>
            </a:rPr>
            <a:t>water quality, quantity, and supply</a:t>
          </a:r>
        </a:p>
      </dsp:txBody>
      <dsp:txXfrm>
        <a:off x="4179342" y="2084049"/>
        <a:ext cx="1263373" cy="802553"/>
      </dsp:txXfrm>
    </dsp:sp>
    <dsp:sp modelId="{0454071B-61AC-4DE3-BADF-08061E940279}">
      <dsp:nvSpPr>
        <dsp:cNvPr id="0" name=""/>
        <dsp:cNvSpPr/>
      </dsp:nvSpPr>
      <dsp:spPr>
        <a:xfrm>
          <a:off x="1202129" y="530720"/>
          <a:ext cx="4349320" cy="4349320"/>
        </a:xfrm>
        <a:prstGeom prst="pie">
          <a:avLst>
            <a:gd name="adj1" fmla="val 771428"/>
            <a:gd name="adj2" fmla="val 385714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3: Enhancing and conserving Florida’s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natural resources and environmental quality</a:t>
          </a:r>
        </a:p>
      </dsp:txBody>
      <dsp:txXfrm>
        <a:off x="3998121" y="3119601"/>
        <a:ext cx="1139107" cy="828441"/>
      </dsp:txXfrm>
    </dsp:sp>
    <dsp:sp modelId="{91DE06A2-209D-4C39-8AFF-9C86B5C125A5}">
      <dsp:nvSpPr>
        <dsp:cNvPr id="0" name=""/>
        <dsp:cNvSpPr/>
      </dsp:nvSpPr>
      <dsp:spPr>
        <a:xfrm>
          <a:off x="1202129" y="530720"/>
          <a:ext cx="4349320" cy="4349320"/>
        </a:xfrm>
        <a:prstGeom prst="pie">
          <a:avLst>
            <a:gd name="adj1" fmla="val 3857226"/>
            <a:gd name="adj2" fmla="val 694285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4: Producing and conserving traditional and alternative forms of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energy</a:t>
          </a:r>
        </a:p>
      </dsp:txBody>
      <dsp:txXfrm>
        <a:off x="2794291" y="3948043"/>
        <a:ext cx="1164996" cy="828441"/>
      </dsp:txXfrm>
    </dsp:sp>
    <dsp:sp modelId="{4EE5D756-C6EC-4411-BE08-2E5A5E60CD57}">
      <dsp:nvSpPr>
        <dsp:cNvPr id="0" name=""/>
        <dsp:cNvSpPr/>
      </dsp:nvSpPr>
      <dsp:spPr>
        <a:xfrm>
          <a:off x="1202129" y="530720"/>
          <a:ext cx="4349320" cy="4349320"/>
        </a:xfrm>
        <a:prstGeom prst="pie">
          <a:avLst>
            <a:gd name="adj1" fmla="val 6942858"/>
            <a:gd name="adj2" fmla="val 1002857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5: Empowering individuals and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families </a:t>
          </a:r>
          <a:r>
            <a:rPr lang="en-US" sz="1000" kern="1200" dirty="0"/>
            <a:t>to build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healthy lives </a:t>
          </a:r>
          <a:r>
            <a:rPr lang="en-US" sz="800" kern="1200" dirty="0"/>
            <a:t>and achieve social and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economic success</a:t>
          </a:r>
        </a:p>
      </dsp:txBody>
      <dsp:txXfrm>
        <a:off x="1616350" y="3119601"/>
        <a:ext cx="1139107" cy="828441"/>
      </dsp:txXfrm>
    </dsp:sp>
    <dsp:sp modelId="{BFD67292-AEC6-426F-9271-806C06851DB4}">
      <dsp:nvSpPr>
        <dsp:cNvPr id="0" name=""/>
        <dsp:cNvSpPr/>
      </dsp:nvSpPr>
      <dsp:spPr>
        <a:xfrm>
          <a:off x="1202129" y="497839"/>
          <a:ext cx="4349320" cy="4349320"/>
        </a:xfrm>
        <a:prstGeom prst="pie">
          <a:avLst>
            <a:gd name="adj1" fmla="val 10028574"/>
            <a:gd name="adj2" fmla="val 1311428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6: Strengthening urban and rural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community resources and economic development</a:t>
          </a:r>
        </a:p>
      </dsp:txBody>
      <dsp:txXfrm>
        <a:off x="1310862" y="2051168"/>
        <a:ext cx="1263373" cy="802553"/>
      </dsp:txXfrm>
    </dsp:sp>
    <dsp:sp modelId="{EA031D68-F186-4818-96F5-98B28ED56206}">
      <dsp:nvSpPr>
        <dsp:cNvPr id="0" name=""/>
        <dsp:cNvSpPr/>
      </dsp:nvSpPr>
      <dsp:spPr>
        <a:xfrm>
          <a:off x="1202129" y="530720"/>
          <a:ext cx="4349320" cy="4349320"/>
        </a:xfrm>
        <a:prstGeom prst="pie">
          <a:avLst>
            <a:gd name="adj1" fmla="val 13114284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Initiative 7: Preparing </a:t>
          </a:r>
          <a:r>
            <a:rPr lang="en-US" sz="1000" b="1" u="sng" kern="1200" dirty="0">
              <a:solidFill>
                <a:schemeClr val="accent2">
                  <a:lumMod val="75000"/>
                </a:schemeClr>
              </a:solidFill>
            </a:rPr>
            <a:t>youth</a:t>
          </a:r>
          <a:r>
            <a:rPr lang="en-US" sz="800" b="1" u="sng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en-US" sz="800" kern="1200" dirty="0"/>
            <a:t>to be responsible citizens and productive members of the workforce</a:t>
          </a:r>
        </a:p>
      </dsp:txBody>
      <dsp:txXfrm>
        <a:off x="2144482" y="944941"/>
        <a:ext cx="1190885" cy="750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C2D98A-D64E-4721-B37E-BAA0EF54514D}" type="datetimeFigureOut">
              <a:rPr lang="en-US" altLang="en-US"/>
              <a:pPr/>
              <a:t>9/18/2023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A4360-7047-4EA4-A5D5-434C7E9925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632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CA0F4-B925-4A01-A86A-50A8F6E9CFA9}" type="datetimeFigureOut">
              <a:rPr lang="en-US" altLang="en-US"/>
              <a:pPr/>
              <a:t>9/18/2023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3EBED-7485-4C2A-9D9B-EF8B1834FFD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903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391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Demographics - Average age of principal farmer in US  - Ag Census 2012 – is 58.3 years old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Changing marketplace – much more competitive  -  information is available literally at your fingertips; </a:t>
            </a:r>
          </a:p>
          <a:p>
            <a:pPr marL="171450" indent="-171450" defTabSz="1905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Changing technologies – Digital: Graduating generations of students who do not know life without the internet. 70% access to internet – increasing every year – and that is just farmers – other aspects of ag is higher – manufacturing, processing</a:t>
            </a:r>
          </a:p>
          <a:p>
            <a:pPr marL="171450" indent="-171450" defTabSz="1905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Changing customer expectations -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much more competition for fed and state appropriations – not an entitlement – need to address issues with broad scope and high impact with fewer boots on the ground – how do we do that? Need to have counties value the organization beyond just the boots on the ground in that county. Assets of the organization /expertise as a whole.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E6EC1-C3CF-493D-93D9-B15E31B0815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10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4915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1763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3EBED-7485-4C2A-9D9B-EF8B1834FF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2166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359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4487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918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83EBED-7485-4C2A-9D9B-EF8B1834FFD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49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We work as emergency responders on many issues.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2533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67282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3EBED-7485-4C2A-9D9B-EF8B1834FFD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16388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Our strengths are not only what we do, but how we do it.</a:t>
            </a:r>
          </a:p>
          <a:p>
            <a:r>
              <a:rPr lang="en-US" sz="1400" dirty="0"/>
              <a:t>We work directly with industry and communities as drivers of economic development – their priorities are our priorities. </a:t>
            </a:r>
          </a:p>
        </p:txBody>
      </p:sp>
    </p:spTree>
    <p:extLst>
      <p:ext uri="{BB962C8B-B14F-4D97-AF65-F5344CB8AC3E}">
        <p14:creationId xmlns:p14="http://schemas.microsoft.com/office/powerpoint/2010/main" val="1934321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ension.psu.edu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471963"/>
            <a:ext cx="10515600" cy="790349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5435826"/>
            <a:ext cx="10515600" cy="10230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53" y="718648"/>
            <a:ext cx="3448894" cy="5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in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602350" y="729061"/>
            <a:ext cx="10991169" cy="1267916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400"/>
            </a:lvl1pPr>
          </a:lstStyle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583146" y="2585"/>
            <a:ext cx="1029577" cy="779993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200"/>
              </a:spcBef>
              <a:buSzTx/>
              <a:buFontTx/>
              <a:buNone/>
              <a:defRPr sz="900">
                <a:solidFill>
                  <a:srgbClr val="5B5B5B"/>
                </a:solidFill>
              </a:defRPr>
            </a:lvl1pPr>
            <a:lvl2pPr marL="549048" indent="-91848" algn="ctr">
              <a:spcBef>
                <a:spcPts val="200"/>
              </a:spcBef>
              <a:buFontTx/>
              <a:defRPr sz="900">
                <a:solidFill>
                  <a:srgbClr val="5B5B5B"/>
                </a:solidFill>
              </a:defRPr>
            </a:lvl2pPr>
            <a:lvl3pPr marL="1000125" indent="-85725" algn="ctr">
              <a:spcBef>
                <a:spcPts val="200"/>
              </a:spcBef>
              <a:buFontTx/>
              <a:defRPr sz="900">
                <a:solidFill>
                  <a:srgbClr val="5B5B5B"/>
                </a:solidFill>
              </a:defRPr>
            </a:lvl3pPr>
            <a:lvl4pPr marL="1474469" indent="-102869" algn="ctr">
              <a:spcBef>
                <a:spcPts val="200"/>
              </a:spcBef>
              <a:buFontTx/>
              <a:defRPr sz="900">
                <a:solidFill>
                  <a:srgbClr val="5B5B5B"/>
                </a:solidFill>
              </a:defRPr>
            </a:lvl4pPr>
            <a:lvl5pPr marL="1931670" indent="-102870" algn="ctr">
              <a:spcBef>
                <a:spcPts val="200"/>
              </a:spcBef>
              <a:buFontTx/>
              <a:defRPr sz="900">
                <a:solidFill>
                  <a:srgbClr val="5B5B5B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Marcador de texto 17"/>
          <p:cNvSpPr>
            <a:spLocks noGrp="1"/>
          </p:cNvSpPr>
          <p:nvPr>
            <p:ph type="body" sz="half" idx="13"/>
          </p:nvPr>
        </p:nvSpPr>
        <p:spPr>
          <a:xfrm>
            <a:off x="595099" y="2039797"/>
            <a:ext cx="11005671" cy="285486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1000"/>
              </a:spcBef>
              <a:buSzTx/>
              <a:buFontTx/>
              <a:buNone/>
              <a:defRPr sz="4400"/>
            </a:lvl1pPr>
          </a:lstStyle>
          <a:p>
            <a:pPr marL="0" indent="0" algn="ctr">
              <a:spcBef>
                <a:spcPts val="1000"/>
              </a:spcBef>
              <a:buSzTx/>
              <a:buFontTx/>
              <a:buNone/>
              <a:defRPr sz="4400"/>
            </a:pPr>
            <a:endParaRPr/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84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ángulo 7"/>
          <p:cNvSpPr/>
          <p:nvPr/>
        </p:nvSpPr>
        <p:spPr>
          <a:xfrm>
            <a:off x="331321" y="1214905"/>
            <a:ext cx="11430433" cy="38656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257" name="Title Text"/>
          <p:cNvSpPr txBox="1">
            <a:spLocks noGrp="1"/>
          </p:cNvSpPr>
          <p:nvPr>
            <p:ph type="title"/>
          </p:nvPr>
        </p:nvSpPr>
        <p:spPr>
          <a:xfrm>
            <a:off x="7236775" y="455591"/>
            <a:ext cx="4345587" cy="2117015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36775" y="5592403"/>
            <a:ext cx="4345587" cy="602376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000">
                <a:solidFill>
                  <a:srgbClr val="938589"/>
                </a:solidFill>
              </a:defRPr>
            </a:lvl1pPr>
            <a:lvl2pPr marL="0" indent="457189">
              <a:spcBef>
                <a:spcPts val="200"/>
              </a:spcBef>
              <a:buSzTx/>
              <a:buFontTx/>
              <a:buNone/>
              <a:defRPr sz="1000">
                <a:solidFill>
                  <a:srgbClr val="938589"/>
                </a:solidFill>
              </a:defRPr>
            </a:lvl2pPr>
            <a:lvl3pPr marL="0" indent="914377">
              <a:spcBef>
                <a:spcPts val="200"/>
              </a:spcBef>
              <a:buSzTx/>
              <a:buFontTx/>
              <a:buNone/>
              <a:defRPr sz="1000">
                <a:solidFill>
                  <a:srgbClr val="938589"/>
                </a:solidFill>
              </a:defRPr>
            </a:lvl3pPr>
            <a:lvl4pPr marL="0" indent="1371566">
              <a:spcBef>
                <a:spcPts val="200"/>
              </a:spcBef>
              <a:buSzTx/>
              <a:buFontTx/>
              <a:buNone/>
              <a:defRPr sz="1000">
                <a:solidFill>
                  <a:srgbClr val="938589"/>
                </a:solidFill>
              </a:defRPr>
            </a:lvl4pPr>
            <a:lvl5pPr marL="0" indent="1828754">
              <a:spcBef>
                <a:spcPts val="200"/>
              </a:spcBef>
              <a:buSzTx/>
              <a:buFontTx/>
              <a:buNone/>
              <a:defRPr sz="1000">
                <a:solidFill>
                  <a:srgbClr val="93858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9" name="Marcador de posición de imagen 2"/>
          <p:cNvSpPr>
            <a:spLocks noGrp="1"/>
          </p:cNvSpPr>
          <p:nvPr>
            <p:ph type="pic" idx="13"/>
          </p:nvPr>
        </p:nvSpPr>
        <p:spPr>
          <a:xfrm>
            <a:off x="609600" y="455590"/>
            <a:ext cx="6370696" cy="573919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260" name="Marcador de texto 12"/>
          <p:cNvSpPr>
            <a:spLocks noGrp="1"/>
          </p:cNvSpPr>
          <p:nvPr>
            <p:ph type="body" sz="quarter" idx="14"/>
          </p:nvPr>
        </p:nvSpPr>
        <p:spPr>
          <a:xfrm>
            <a:off x="7237179" y="2581873"/>
            <a:ext cx="4345221" cy="28749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33"/>
              </a:spcBef>
              <a:buSzTx/>
              <a:buFontTx/>
              <a:buNone/>
              <a:defRPr sz="1700">
                <a:solidFill>
                  <a:srgbClr val="574D50"/>
                </a:solidFill>
              </a:defRPr>
            </a:lvl1pPr>
          </a:lstStyle>
          <a:p>
            <a:pPr marL="0" indent="0">
              <a:spcBef>
                <a:spcPts val="400"/>
              </a:spcBef>
              <a:buSzTx/>
              <a:buFontTx/>
              <a:buNone/>
              <a:defRPr sz="1700">
                <a:solidFill>
                  <a:srgbClr val="574D50"/>
                </a:solidFill>
              </a:defRPr>
            </a:pPr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745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327210" y="6081889"/>
            <a:ext cx="11563756" cy="699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8313" y="1222954"/>
            <a:ext cx="11360867" cy="3309111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950" baseline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This is a title.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8314" y="4466595"/>
            <a:ext cx="11362649" cy="445197"/>
          </a:xfrm>
        </p:spPr>
        <p:txBody>
          <a:bodyPr>
            <a:noAutofit/>
          </a:bodyPr>
          <a:lstStyle>
            <a:lvl1pPr marL="0" indent="0" algn="l">
              <a:buNone/>
              <a:defRPr sz="150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There’s also room for a Subtitle. Don’t make it so long though.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86C99-DD7D-48D1-8960-200A2ADF5A6F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87794" y="6575574"/>
            <a:ext cx="289820" cy="215444"/>
          </a:xfrm>
        </p:spPr>
        <p:txBody>
          <a:bodyPr/>
          <a:lstStyle/>
          <a:p>
            <a:fld id="{23DFEF2C-18CF-449E-8B6F-78497C09298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Imagen 9" descr="PSU_EXT_1_RGB_2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8" y="4964168"/>
            <a:ext cx="3837033" cy="85775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440097" y="4964166"/>
            <a:ext cx="11360867" cy="0"/>
          </a:xfrm>
          <a:prstGeom prst="line">
            <a:avLst/>
          </a:prstGeom>
          <a:ln w="285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13"/>
          <p:cNvSpPr>
            <a:spLocks noGrp="1"/>
          </p:cNvSpPr>
          <p:nvPr>
            <p:ph type="body" sz="quarter" idx="15" hasCustomPrompt="1"/>
          </p:nvPr>
        </p:nvSpPr>
        <p:spPr>
          <a:xfrm>
            <a:off x="5455198" y="5016545"/>
            <a:ext cx="6345767" cy="318497"/>
          </a:xfrm>
        </p:spPr>
        <p:txBody>
          <a:bodyPr anchor="t">
            <a:noAutofit/>
          </a:bodyPr>
          <a:lstStyle>
            <a:lvl1pPr marL="0" indent="0" algn="r">
              <a:buNone/>
              <a:defRPr sz="9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District or Local Offices</a:t>
            </a:r>
          </a:p>
        </p:txBody>
      </p:sp>
      <p:cxnSp>
        <p:nvCxnSpPr>
          <p:cNvPr id="14" name="Conector recto 13"/>
          <p:cNvCxnSpPr/>
          <p:nvPr/>
        </p:nvCxnSpPr>
        <p:spPr>
          <a:xfrm>
            <a:off x="440097" y="6490531"/>
            <a:ext cx="11360867" cy="0"/>
          </a:xfrm>
          <a:prstGeom prst="line">
            <a:avLst/>
          </a:prstGeom>
          <a:ln w="952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extension-url-black.png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3" y="6557945"/>
            <a:ext cx="2163243" cy="1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1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Obje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Text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1191363" cy="75547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171222"/>
            <a:ext cx="11191363" cy="498122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8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F9E12-0A74-4775-81B3-B36BA8C6F749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EAB24-73E4-4A90-A0A0-459A5929B5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n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0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NB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7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  <a:lvl2pPr>
              <a:defRPr>
                <a:latin typeface="Gentona Book" pitchFamily="2" charset="77"/>
              </a:defRPr>
            </a:lvl2pPr>
            <a:lvl3pPr>
              <a:defRPr sz="2400">
                <a:latin typeface="Gentona Book" pitchFamily="2" charset="77"/>
              </a:defRPr>
            </a:lvl3pPr>
            <a:lvl4pPr>
              <a:defRPr sz="2400">
                <a:latin typeface="Gentona Book" pitchFamily="2" charset="77"/>
              </a:defRPr>
            </a:lvl4pPr>
            <a:lvl5pPr>
              <a:defRPr sz="2400"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496312"/>
            <a:ext cx="10515600" cy="4006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Gentona Book" pitchFamily="2" charset="77"/>
              </a:defRPr>
            </a:lvl1pPr>
            <a:lvl2pPr>
              <a:defRPr>
                <a:solidFill>
                  <a:srgbClr val="002060"/>
                </a:solidFill>
                <a:latin typeface="Gentona Book" pitchFamily="2" charset="77"/>
              </a:defRPr>
            </a:lvl2pPr>
            <a:lvl3pPr>
              <a:defRPr sz="2400">
                <a:solidFill>
                  <a:srgbClr val="002060"/>
                </a:solidFill>
                <a:latin typeface="Gentona Book" pitchFamily="2" charset="77"/>
              </a:defRPr>
            </a:lvl3pPr>
            <a:lvl4pPr>
              <a:defRPr sz="2400">
                <a:solidFill>
                  <a:srgbClr val="002060"/>
                </a:solidFill>
                <a:latin typeface="Gentona Book" pitchFamily="2" charset="77"/>
              </a:defRPr>
            </a:lvl4pPr>
            <a:lvl5pPr>
              <a:defRPr sz="2400">
                <a:solidFill>
                  <a:srgbClr val="002060"/>
                </a:solidFill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0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20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89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181600" y="-4554512"/>
            <a:ext cx="914400" cy="10464800"/>
          </a:xfrm>
          <a:prstGeom prst="rect">
            <a:avLst/>
          </a:prstGeom>
        </p:spPr>
        <p:txBody>
          <a:bodyPr vert="vert">
            <a:noAutofit/>
          </a:bodyPr>
          <a:lstStyle>
            <a:lvl1pPr>
              <a:defRPr sz="5867" cap="none" baseline="0">
                <a:solidFill>
                  <a:schemeClr val="accent1"/>
                </a:solidFill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06400" y="2108200"/>
            <a:ext cx="10464800" cy="4368800"/>
          </a:xfrm>
          <a:prstGeom prst="rect">
            <a:avLst/>
          </a:prstGeom>
        </p:spPr>
        <p:txBody>
          <a:bodyPr/>
          <a:lstStyle>
            <a:lvl1pPr marL="463284" indent="-463284">
              <a:buFont typeface="Arial" panose="020B0604020202020204" pitchFamily="34" charset="0"/>
              <a:buChar char="•"/>
              <a:defRPr sz="3733">
                <a:latin typeface="Gentona Book" pitchFamily="2" charset="77"/>
              </a:defRPr>
            </a:lvl1pPr>
            <a:lvl2pPr>
              <a:defRPr sz="3733"/>
            </a:lvl2pPr>
            <a:lvl3pPr>
              <a:defRPr sz="3733"/>
            </a:lvl3pPr>
            <a:lvl4pPr>
              <a:defRPr sz="3733"/>
            </a:lvl4pPr>
            <a:lvl5pPr>
              <a:defRPr sz="37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75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oints Large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621295" y="782576"/>
            <a:ext cx="9814796" cy="864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Bullet Point Slide</a:t>
            </a:r>
            <a:endParaRPr lang="en-US"/>
          </a:p>
        </p:txBody>
      </p:sp>
      <p:sp>
        <p:nvSpPr>
          <p:cNvPr id="7" name="Marcador de texto 19"/>
          <p:cNvSpPr>
            <a:spLocks noGrp="1"/>
          </p:cNvSpPr>
          <p:nvPr>
            <p:ph type="body" sz="quarter" idx="17" hasCustomPrompt="1"/>
          </p:nvPr>
        </p:nvSpPr>
        <p:spPr>
          <a:xfrm>
            <a:off x="714767" y="2584"/>
            <a:ext cx="781055" cy="779992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0" baseline="0">
                <a:solidFill>
                  <a:srgbClr val="5B5B5B"/>
                </a:solidFill>
              </a:defRPr>
            </a:lvl1pPr>
          </a:lstStyle>
          <a:p>
            <a:pPr lvl="0"/>
            <a:r>
              <a:rPr lang="en-US"/>
              <a:t>Color Box</a:t>
            </a:r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18" hasCustomPrompt="1"/>
          </p:nvPr>
        </p:nvSpPr>
        <p:spPr>
          <a:xfrm>
            <a:off x="1621293" y="1666620"/>
            <a:ext cx="9814795" cy="4211667"/>
          </a:xfrm>
        </p:spPr>
        <p:txBody>
          <a:bodyPr>
            <a:normAutofit/>
          </a:bodyPr>
          <a:lstStyle>
            <a:lvl1pPr marL="0" marR="0" indent="0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/>
            </a:lvl1pPr>
          </a:lstStyle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/>
              <a:t>This is the smallest size that is recommended for legibility.</a:t>
            </a:r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  <a:p>
            <a:pPr marL="457142" marR="0" lvl="0" indent="-457142" algn="l" defTabSz="60952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8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7" r:id="rId4"/>
    <p:sldLayoutId id="2147483663" r:id="rId5"/>
    <p:sldLayoutId id="2147483658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17F39ED-11D2-4CD6-B543-CD67D9C5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846" y="952082"/>
            <a:ext cx="10395534" cy="790349"/>
          </a:xfrm>
        </p:spPr>
        <p:txBody>
          <a:bodyPr/>
          <a:lstStyle/>
          <a:p>
            <a:pPr algn="ctr"/>
            <a:r>
              <a:rPr lang="en-US" sz="4800" dirty="0"/>
              <a:t>UF/IFAS New Faculty Development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898BE5-86DD-40EF-A68B-B800C3FEE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918" y="5256924"/>
            <a:ext cx="5451389" cy="1023032"/>
          </a:xfrm>
        </p:spPr>
        <p:txBody>
          <a:bodyPr/>
          <a:lstStyle/>
          <a:p>
            <a:pPr algn="ctr"/>
            <a:r>
              <a:rPr lang="en-US" dirty="0"/>
              <a:t>UF/IFAS Extension</a:t>
            </a:r>
          </a:p>
          <a:p>
            <a:pPr algn="ctr"/>
            <a:r>
              <a:rPr lang="en-US" dirty="0"/>
              <a:t>Andra Johnson, Dean and Director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F78D46D-0A54-4864-AA31-5E394BDFD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7041" y="2871132"/>
            <a:ext cx="7306315" cy="110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5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Our Strengths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</p:spPr>
        <p:txBody>
          <a:bodyPr lIns="45719" tIns="45720" rIns="45719" bIns="45720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We work closely with Florida agriculture and industries to </a:t>
            </a:r>
            <a:r>
              <a:rPr lang="en-US" b="1" dirty="0"/>
              <a:t>provide research</a:t>
            </a:r>
            <a:r>
              <a:rPr lang="en-US" dirty="0"/>
              <a:t>, </a:t>
            </a:r>
            <a:r>
              <a:rPr lang="en-US" b="1" dirty="0"/>
              <a:t>education</a:t>
            </a:r>
            <a:r>
              <a:rPr lang="en-US" dirty="0"/>
              <a:t>, </a:t>
            </a:r>
            <a:r>
              <a:rPr lang="en-US" b="1" dirty="0"/>
              <a:t>best practices</a:t>
            </a:r>
            <a:r>
              <a:rPr lang="en-US" dirty="0"/>
              <a:t>, and </a:t>
            </a:r>
            <a:r>
              <a:rPr lang="en-US" b="1" dirty="0"/>
              <a:t>support to enhance sustainability and profitability </a:t>
            </a:r>
            <a:r>
              <a:rPr lang="en-US" dirty="0"/>
              <a:t>and help them address regulatory compliance challenges.</a:t>
            </a:r>
          </a:p>
        </p:txBody>
      </p:sp>
    </p:spTree>
    <p:extLst>
      <p:ext uri="{BB962C8B-B14F-4D97-AF65-F5344CB8AC3E}">
        <p14:creationId xmlns:p14="http://schemas.microsoft.com/office/powerpoint/2010/main" val="26660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Challenge of Change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002060"/>
                </a:solidFill>
              </a:rPr>
              <a:t>Changing demographics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Changing agricultural conditions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Changing marketplace and competition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Changing communication technologies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Changing consumer roles and expectations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Changing funder expectations</a:t>
            </a:r>
          </a:p>
          <a:p>
            <a:r>
              <a:rPr lang="en-US" sz="2800" dirty="0">
                <a:solidFill>
                  <a:srgbClr val="002060"/>
                </a:solidFill>
              </a:rPr>
              <a:t>Changing institutional expectations</a:t>
            </a:r>
            <a:endParaRPr lang="en-US" sz="2800" dirty="0">
              <a:solidFill>
                <a:srgbClr val="FEFFFF"/>
              </a:solidFill>
            </a:endParaRPr>
          </a:p>
        </p:txBody>
      </p:sp>
      <p:pic>
        <p:nvPicPr>
          <p:cNvPr id="69" name="Graphic 8" descr="Group">
            <a:extLst>
              <a:ext uri="{FF2B5EF4-FFF2-40B4-BE49-F238E27FC236}">
                <a16:creationId xmlns:a16="http://schemas.microsoft.com/office/drawing/2014/main" id="{7E57463B-3510-4EC1-AE15-3FFE91870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19933" y="2780517"/>
            <a:ext cx="3001931" cy="30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 of Florida with all 67 counties.&#10;there are four different color categories showing the population per square mile by county.">
            <a:extLst>
              <a:ext uri="{FF2B5EF4-FFF2-40B4-BE49-F238E27FC236}">
                <a16:creationId xmlns:a16="http://schemas.microsoft.com/office/drawing/2014/main" id="{B650842D-7A1F-443A-93E2-F116893CF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92" y="0"/>
            <a:ext cx="711813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CD7994-B33F-43B3-A8A9-57BE23256DB7}"/>
              </a:ext>
            </a:extLst>
          </p:cNvPr>
          <p:cNvSpPr txBox="1"/>
          <p:nvPr/>
        </p:nvSpPr>
        <p:spPr>
          <a:xfrm>
            <a:off x="7286627" y="1138718"/>
            <a:ext cx="47053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Population per square mile, 2022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22+ million people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baseline="30000" dirty="0">
                <a:solidFill>
                  <a:srgbClr val="FFFF00"/>
                </a:solidFill>
              </a:rPr>
              <a:t>rd</a:t>
            </a:r>
            <a:r>
              <a:rPr lang="en-US" sz="2800" dirty="0">
                <a:solidFill>
                  <a:srgbClr val="FFFF00"/>
                </a:solidFill>
              </a:rPr>
              <a:t> largest state in the USA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30 million projected by 2050</a:t>
            </a:r>
          </a:p>
        </p:txBody>
      </p:sp>
    </p:spTree>
    <p:extLst>
      <p:ext uri="{BB962C8B-B14F-4D97-AF65-F5344CB8AC3E}">
        <p14:creationId xmlns:p14="http://schemas.microsoft.com/office/powerpoint/2010/main" val="31445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1D47-0218-470C-8A7F-4F9FE5E5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9731"/>
          </a:xfrm>
        </p:spPr>
        <p:txBody>
          <a:bodyPr anchor="ctr"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74ED26-CBAE-433A-B531-7E7807842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2442"/>
            <a:ext cx="10515600" cy="3349957"/>
          </a:xfrm>
        </p:spPr>
        <p:txBody>
          <a:bodyPr>
            <a:normAutofit/>
          </a:bodyPr>
          <a:lstStyle/>
          <a:p>
            <a:r>
              <a:rPr lang="en-US" dirty="0"/>
              <a:t>Faculty</a:t>
            </a:r>
          </a:p>
          <a:p>
            <a:r>
              <a:rPr lang="en-US" dirty="0"/>
              <a:t>Relevancy</a:t>
            </a:r>
          </a:p>
          <a:p>
            <a:r>
              <a:rPr lang="en-US" dirty="0"/>
              <a:t>Responsiveness</a:t>
            </a:r>
          </a:p>
          <a:p>
            <a:r>
              <a:rPr lang="en-US" dirty="0"/>
              <a:t>Accountability</a:t>
            </a:r>
          </a:p>
          <a:p>
            <a:r>
              <a:rPr lang="en-US" dirty="0"/>
              <a:t>Trust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5D730B-4A17-42D8-924E-0189FC165E64}"/>
              </a:ext>
            </a:extLst>
          </p:cNvPr>
          <p:cNvSpPr txBox="1"/>
          <p:nvPr/>
        </p:nvSpPr>
        <p:spPr>
          <a:xfrm>
            <a:off x="345298" y="2340352"/>
            <a:ext cx="4105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Customer Centric:</a:t>
            </a:r>
          </a:p>
        </p:txBody>
      </p:sp>
    </p:spTree>
    <p:extLst>
      <p:ext uri="{BB962C8B-B14F-4D97-AF65-F5344CB8AC3E}">
        <p14:creationId xmlns:p14="http://schemas.microsoft.com/office/powerpoint/2010/main" val="14018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DA9CA-B3FC-45A8-A303-545E16CE5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Our Approach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C59514-12B7-1DF3-2866-DAFE3FE866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877734"/>
              </p:ext>
            </p:extLst>
          </p:nvPr>
        </p:nvGraphicFramePr>
        <p:xfrm>
          <a:off x="838200" y="2498724"/>
          <a:ext cx="10515600" cy="40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9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C92B-0AAA-9671-630C-FF3AB3D1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&amp;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2440-0AED-993A-A6D8-23D1BBF21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Vision: </a:t>
            </a:r>
          </a:p>
          <a:p>
            <a:r>
              <a:rPr lang="en-US" i="1" dirty="0"/>
              <a:t>“To be a leading provider of research-based solutions that empower individuals, families, and communities to improve their quality of life, while creating a sustainable future.”</a:t>
            </a:r>
          </a:p>
          <a:p>
            <a:r>
              <a:rPr lang="en-US" b="1" dirty="0"/>
              <a:t>Mission: </a:t>
            </a:r>
          </a:p>
          <a:p>
            <a:r>
              <a:rPr lang="en-US" i="1" dirty="0"/>
              <a:t>“Florida Cooperative Extension partners with communities to provide quality, relevant education, and research-based expertise to foster healthy people, a resilient environment, and a strong community.”</a:t>
            </a:r>
          </a:p>
        </p:txBody>
      </p:sp>
    </p:spTree>
    <p:extLst>
      <p:ext uri="{BB962C8B-B14F-4D97-AF65-F5344CB8AC3E}">
        <p14:creationId xmlns:p14="http://schemas.microsoft.com/office/powerpoint/2010/main" val="294207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5F6A-7614-4D53-81AC-4199AA62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UF/IFAS Extension Roadmap</a:t>
            </a:r>
            <a:r>
              <a:rPr lang="en-US"/>
              <a:t>, 2013-2023</a:t>
            </a:r>
            <a:endParaRPr lang="en-US" dirty="0"/>
          </a:p>
        </p:txBody>
      </p:sp>
      <p:pic>
        <p:nvPicPr>
          <p:cNvPr id="4" name="Picture 4" descr="Photo of the front cover of &quot;Shaping Solutions for Florida's Future, the UF/IFAS Extension Roadmap 2013-2023">
            <a:extLst>
              <a:ext uri="{FF2B5EF4-FFF2-40B4-BE49-F238E27FC236}">
                <a16:creationId xmlns:a16="http://schemas.microsoft.com/office/drawing/2014/main" id="{8A8E1542-A0CF-433C-B887-F3336D02B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40" y="1300521"/>
            <a:ext cx="4272101" cy="5177763"/>
          </a:xfrm>
          <a:prstGeom prst="rect">
            <a:avLst/>
          </a:prstGeom>
          <a:noFill/>
          <a:ln>
            <a:noFill/>
          </a:ln>
          <a:effectLst>
            <a:outerShdw blurRad="152400" dist="35921" dir="2700000" algn="ctr" rotWithShape="0">
              <a:srgbClr val="000000">
                <a:alpha val="89995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47F05D45-71AE-4EB3-8148-F007A63EE6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342860"/>
              </p:ext>
            </p:extLst>
          </p:nvPr>
        </p:nvGraphicFramePr>
        <p:xfrm>
          <a:off x="5110163" y="1300522"/>
          <a:ext cx="6865937" cy="5177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845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243F9-0F9E-488A-A80F-458FC274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0" y="2222186"/>
            <a:ext cx="10515600" cy="1325563"/>
          </a:xfrm>
        </p:spPr>
        <p:txBody>
          <a:bodyPr/>
          <a:lstStyle/>
          <a:p>
            <a:pPr algn="ctr"/>
            <a:r>
              <a:rPr lang="en-US" sz="6000" dirty="0"/>
              <a:t>Extension Administration Team</a:t>
            </a:r>
          </a:p>
        </p:txBody>
      </p:sp>
    </p:spTree>
    <p:extLst>
      <p:ext uri="{BB962C8B-B14F-4D97-AF65-F5344CB8AC3E}">
        <p14:creationId xmlns:p14="http://schemas.microsoft.com/office/powerpoint/2010/main" val="217723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1DA1C5-0F45-9D16-2448-FAB38BE4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660845" y="-5133148"/>
            <a:ext cx="914400" cy="1142329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Extension’s Organizational Chart</a:t>
            </a:r>
          </a:p>
        </p:txBody>
      </p:sp>
      <p:pic>
        <p:nvPicPr>
          <p:cNvPr id="4" name="Picture 3" descr="A diagram of a company&#10;&#10;Description automatically generated">
            <a:extLst>
              <a:ext uri="{FF2B5EF4-FFF2-40B4-BE49-F238E27FC236}">
                <a16:creationId xmlns:a16="http://schemas.microsoft.com/office/drawing/2014/main" id="{4B6E3BFE-ADF7-282E-C3C8-4AC16DCA72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4" y="1556563"/>
            <a:ext cx="11644009" cy="45425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180A24-FD7E-D635-3672-2897201CAD56}"/>
              </a:ext>
            </a:extLst>
          </p:cNvPr>
          <p:cNvSpPr txBox="1"/>
          <p:nvPr/>
        </p:nvSpPr>
        <p:spPr>
          <a:xfrm>
            <a:off x="5408579" y="5583677"/>
            <a:ext cx="186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8/22/2023</a:t>
            </a:r>
          </a:p>
        </p:txBody>
      </p:sp>
    </p:spTree>
    <p:extLst>
      <p:ext uri="{BB962C8B-B14F-4D97-AF65-F5344CB8AC3E}">
        <p14:creationId xmlns:p14="http://schemas.microsoft.com/office/powerpoint/2010/main" val="280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2880-77D1-4644-9214-92A6FAA9C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151"/>
            <a:ext cx="10515600" cy="692150"/>
          </a:xfrm>
        </p:spPr>
        <p:txBody>
          <a:bodyPr/>
          <a:lstStyle/>
          <a:p>
            <a:pPr algn="ctr"/>
            <a:r>
              <a:rPr lang="en-US" dirty="0"/>
              <a:t>Extension Associate Deans</a:t>
            </a:r>
          </a:p>
        </p:txBody>
      </p:sp>
      <p:pic>
        <p:nvPicPr>
          <p:cNvPr id="10" name="Picture 9" descr="Dr. Saqib Mukhtar, Associate Dean and State Program Leader">
            <a:extLst>
              <a:ext uri="{FF2B5EF4-FFF2-40B4-BE49-F238E27FC236}">
                <a16:creationId xmlns:a16="http://schemas.microsoft.com/office/drawing/2014/main" id="{03DB812E-2585-4E9D-A1EC-D4CA60E92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2" y="1086104"/>
            <a:ext cx="1772108" cy="22147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D6EDA-046C-4F3B-91AB-F6F237E61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5648" y="955843"/>
            <a:ext cx="1980249" cy="24753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CD39F2-65D6-4CB0-8E2E-239AA12528C3}"/>
              </a:ext>
            </a:extLst>
          </p:cNvPr>
          <p:cNvSpPr txBox="1"/>
          <p:nvPr/>
        </p:nvSpPr>
        <p:spPr>
          <a:xfrm>
            <a:off x="7266205" y="1204944"/>
            <a:ext cx="2316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Karla </a:t>
            </a:r>
            <a:r>
              <a:rPr lang="en-US" sz="2800" dirty="0" err="1">
                <a:solidFill>
                  <a:schemeClr val="bg1"/>
                </a:solidFill>
              </a:rPr>
              <a:t>Shelnutt</a:t>
            </a:r>
            <a:endParaRPr lang="en-US" sz="2800" dirty="0">
              <a:solidFill>
                <a:schemeClr val="bg1"/>
              </a:solidFill>
            </a:endParaRPr>
          </a:p>
          <a:p>
            <a:pPr algn="r"/>
            <a:r>
              <a:rPr lang="en-US" dirty="0">
                <a:solidFill>
                  <a:schemeClr val="bg1"/>
                </a:solidFill>
              </a:rPr>
              <a:t>Associate Dean for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Extension Engagement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09C248-1D0E-4891-B65F-57FC75831CF7}"/>
              </a:ext>
            </a:extLst>
          </p:cNvPr>
          <p:cNvSpPr txBox="1"/>
          <p:nvPr/>
        </p:nvSpPr>
        <p:spPr>
          <a:xfrm>
            <a:off x="2678797" y="1197160"/>
            <a:ext cx="366901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Saqib Mukhtar</a:t>
            </a:r>
          </a:p>
          <a:p>
            <a:r>
              <a:rPr lang="en-US" dirty="0">
                <a:solidFill>
                  <a:schemeClr val="bg1"/>
                </a:solidFill>
              </a:rPr>
              <a:t>Associate Dean &amp; Interim Assistant</a:t>
            </a:r>
          </a:p>
          <a:p>
            <a:r>
              <a:rPr lang="en-US" dirty="0">
                <a:solidFill>
                  <a:schemeClr val="bg1"/>
                </a:solidFill>
              </a:rPr>
              <a:t>Director for Extension, State Program</a:t>
            </a:r>
          </a:p>
          <a:p>
            <a:r>
              <a:rPr lang="en-US" dirty="0">
                <a:solidFill>
                  <a:schemeClr val="bg1"/>
                </a:solidFill>
              </a:rPr>
              <a:t>Leader for Agriculture and Natural</a:t>
            </a:r>
          </a:p>
          <a:p>
            <a:r>
              <a:rPr lang="en-US" dirty="0">
                <a:solidFill>
                  <a:schemeClr val="bg1"/>
                </a:solidFill>
              </a:rPr>
              <a:t>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69579-6120-A7FF-3377-65541A8CEF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978" y="4218557"/>
            <a:ext cx="1771831" cy="221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A89304-4965-1F60-51C3-945587B6E22A}"/>
              </a:ext>
            </a:extLst>
          </p:cNvPr>
          <p:cNvSpPr txBox="1"/>
          <p:nvPr/>
        </p:nvSpPr>
        <p:spPr>
          <a:xfrm>
            <a:off x="2516809" y="4306624"/>
            <a:ext cx="44685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Michael Dukes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Associate Dean for Extension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</a:rPr>
              <a:t>Special Initiatives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18A1505-F8CA-13DC-D47C-E3CCA1FDCF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5648" y="4066123"/>
            <a:ext cx="1893779" cy="23672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3EA080-D155-CBA9-E4D1-CF108F603D98}"/>
              </a:ext>
            </a:extLst>
          </p:cNvPr>
          <p:cNvSpPr txBox="1"/>
          <p:nvPr/>
        </p:nvSpPr>
        <p:spPr>
          <a:xfrm>
            <a:off x="6347815" y="4259583"/>
            <a:ext cx="326829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Christian Christensen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Director, Business Intelligence Systems</a:t>
            </a:r>
          </a:p>
        </p:txBody>
      </p:sp>
    </p:spTree>
    <p:extLst>
      <p:ext uri="{BB962C8B-B14F-4D97-AF65-F5344CB8AC3E}">
        <p14:creationId xmlns:p14="http://schemas.microsoft.com/office/powerpoint/2010/main" val="30311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BCEA1-3746-4CDC-ADE6-FB358CAD8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100" y="365125"/>
            <a:ext cx="63627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Meet the Dean: Andra Johnson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33ACDFF-6583-4722-8DC8-AADB51D5C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924" y="2498724"/>
            <a:ext cx="6238875" cy="409257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en-US" sz="1500" b="0" i="0" strike="noStrike" kern="1200" cap="all" spc="0" normalizeH="0" baseline="0" noProof="0" dirty="0">
                <a:ln>
                  <a:noFill/>
                </a:ln>
                <a:effectLst/>
                <a:uLnTx/>
                <a:uFillTx/>
              </a:rPr>
              <a:t>Professional  Background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Dean and Director of Cooperative Extension </a:t>
            </a: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UF/IFAS 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Associate Director of Cooperative Extension The Pennsylvania State University College of Agricultural Sciences (University Park, PA)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Vice Chancellor for Research and Technology Development Southern University Agricultural Research and Extension Center (Baton Rouge, LA)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Assistant Research Director and Director of Graduate Research Alcorn State University (Lorman, MS) 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Professor of Urban Forestry Southern University and A&amp;M College and Agricultural Research and Extension Center (Baton Rouge, LA)</a:t>
            </a:r>
          </a:p>
          <a:p>
            <a:r>
              <a:rPr lang="en-US" sz="1500" dirty="0"/>
              <a:t>EDUCATION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Ph.D.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Forest Resources with an emphasis in Urban Forestry: The Pennsylvania State University; University Park, PA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M.S.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Forest Resources with an emphasis in Urban Forestry: The Pennsylvania State University; University Park, PA</a:t>
            </a:r>
          </a:p>
          <a:p>
            <a:pPr marL="342900" marR="0" lvl="0" indent="-342900" defTabSz="4572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B.S.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Urban Forestry Management: Southern University A &amp; M College; Baton Rouge, LA</a:t>
            </a:r>
            <a:endParaRPr lang="en-US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81DC1-9D76-21E3-8B99-45E875CE8B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1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0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4065-92AD-43F5-B278-9246314E2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Extension Program Leaders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90569-D83B-4578-8C47-FE365A92D859}"/>
              </a:ext>
            </a:extLst>
          </p:cNvPr>
          <p:cNvSpPr txBox="1"/>
          <p:nvPr/>
        </p:nvSpPr>
        <p:spPr>
          <a:xfrm>
            <a:off x="266344" y="3625461"/>
            <a:ext cx="30361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Maia McGuire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Associate Program Leader for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Marine and Coastal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Extension, and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Florida Sea Grant Associate Director for Extension and Education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46905F-EC68-41DE-9CDC-AFA58E9546E8}"/>
              </a:ext>
            </a:extLst>
          </p:cNvPr>
          <p:cNvSpPr txBox="1"/>
          <p:nvPr/>
        </p:nvSpPr>
        <p:spPr>
          <a:xfrm>
            <a:off x="3481386" y="3602858"/>
            <a:ext cx="26765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Shirley Baker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Associate Program Leader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for Natural Resources Extension</a:t>
            </a:r>
            <a:endParaRPr lang="en-US" dirty="0"/>
          </a:p>
        </p:txBody>
      </p:sp>
      <p:pic>
        <p:nvPicPr>
          <p:cNvPr id="10" name="Picture 9" descr="Dr. Shirley Baker, Associate Program Leader">
            <a:extLst>
              <a:ext uri="{FF2B5EF4-FFF2-40B4-BE49-F238E27FC236}">
                <a16:creationId xmlns:a16="http://schemas.microsoft.com/office/drawing/2014/main" id="{26D9C312-58BD-41A5-B0D9-A4F028FD01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474" y="1514475"/>
            <a:ext cx="1276350" cy="1914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Dr. Maia McGuire, Associate Program Leader">
            <a:extLst>
              <a:ext uri="{FF2B5EF4-FFF2-40B4-BE49-F238E27FC236}">
                <a16:creationId xmlns:a16="http://schemas.microsoft.com/office/drawing/2014/main" id="{B47B8BC6-1060-465F-9EE7-D4070AAB31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8" y="1481147"/>
            <a:ext cx="1521712" cy="19021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7BC535-9B10-4B51-9964-84106B1419E0}"/>
              </a:ext>
            </a:extLst>
          </p:cNvPr>
          <p:cNvSpPr txBox="1"/>
          <p:nvPr/>
        </p:nvSpPr>
        <p:spPr>
          <a:xfrm>
            <a:off x="6516621" y="3602857"/>
            <a:ext cx="267652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Stacy Ellison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State Program Leader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For 4-H Youth Development</a:t>
            </a:r>
            <a:endParaRPr lang="en-US" dirty="0"/>
          </a:p>
        </p:txBody>
      </p:sp>
      <p:pic>
        <p:nvPicPr>
          <p:cNvPr id="4" name="Picture 3" descr="Dr. Stacey Ellison Associate Program Leader for 4-H Youth Development">
            <a:extLst>
              <a:ext uri="{FF2B5EF4-FFF2-40B4-BE49-F238E27FC236}">
                <a16:creationId xmlns:a16="http://schemas.microsoft.com/office/drawing/2014/main" id="{FE662808-B6F8-45E7-9C13-629F324A1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28" y="1526860"/>
            <a:ext cx="1521712" cy="1902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59124D-93EF-9F11-87E1-EC050D4241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271" y="1426182"/>
            <a:ext cx="1672887" cy="2091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93511-1C41-E832-E6F8-EAA123E78E44}"/>
              </a:ext>
            </a:extLst>
          </p:cNvPr>
          <p:cNvSpPr txBox="1"/>
          <p:nvPr/>
        </p:nvSpPr>
        <p:spPr>
          <a:xfrm>
            <a:off x="7655525" y="3602857"/>
            <a:ext cx="609437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Latoya O’Neal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State Program Leader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For Health Extension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40E7D-3768-4561-A018-BB1359BF6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034" y="288925"/>
            <a:ext cx="10497765" cy="720725"/>
          </a:xfrm>
        </p:spPr>
        <p:txBody>
          <a:bodyPr/>
          <a:lstStyle/>
          <a:p>
            <a:pPr algn="ctr"/>
            <a:r>
              <a:rPr lang="en-US" dirty="0"/>
              <a:t>District Extension Directors</a:t>
            </a:r>
          </a:p>
        </p:txBody>
      </p:sp>
      <p:pic>
        <p:nvPicPr>
          <p:cNvPr id="7" name="Content Placeholder 6" descr="Dr. Anita Neal, SE District Extension Director">
            <a:extLst>
              <a:ext uri="{FF2B5EF4-FFF2-40B4-BE49-F238E27FC236}">
                <a16:creationId xmlns:a16="http://schemas.microsoft.com/office/drawing/2014/main" id="{CB4FFC84-103E-43B4-A384-0C4215546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0581" y="3736019"/>
            <a:ext cx="1796359" cy="23733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7239B6-F54B-4945-8B9B-004608A93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335" y="1344613"/>
            <a:ext cx="1260682" cy="1701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46FE02-87F1-4A41-9428-9911B0838892}"/>
              </a:ext>
            </a:extLst>
          </p:cNvPr>
          <p:cNvSpPr txBox="1"/>
          <p:nvPr/>
        </p:nvSpPr>
        <p:spPr>
          <a:xfrm>
            <a:off x="2273276" y="1206076"/>
            <a:ext cx="200125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Julie Dillard</a:t>
            </a:r>
          </a:p>
          <a:p>
            <a:r>
              <a:rPr lang="en-US" dirty="0">
                <a:solidFill>
                  <a:schemeClr val="bg1"/>
                </a:solidFill>
              </a:rPr>
              <a:t>Northwest District</a:t>
            </a:r>
          </a:p>
          <a:p>
            <a:r>
              <a:rPr lang="en-US" dirty="0">
                <a:solidFill>
                  <a:schemeClr val="bg1"/>
                </a:solidFill>
              </a:rPr>
              <a:t>Extension Director, </a:t>
            </a:r>
          </a:p>
          <a:p>
            <a:r>
              <a:rPr lang="en-US" dirty="0">
                <a:solidFill>
                  <a:schemeClr val="bg1"/>
                </a:solidFill>
              </a:rPr>
              <a:t>Professor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319DB-CDD0-4FA8-8024-562952EAA2A7}"/>
              </a:ext>
            </a:extLst>
          </p:cNvPr>
          <p:cNvSpPr txBox="1"/>
          <p:nvPr/>
        </p:nvSpPr>
        <p:spPr>
          <a:xfrm>
            <a:off x="7633763" y="4755137"/>
            <a:ext cx="1948419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Anita Neal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Southeast District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Extension Director,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Extension Agent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A0EEF-7460-45AE-9FA5-D5EE10375BB9}"/>
              </a:ext>
            </a:extLst>
          </p:cNvPr>
          <p:cNvSpPr txBox="1"/>
          <p:nvPr/>
        </p:nvSpPr>
        <p:spPr>
          <a:xfrm>
            <a:off x="7568233" y="1203113"/>
            <a:ext cx="207948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Eric Simonne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Northeast District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Extension Director,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Professor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9C64A5-B5E8-4AC5-AF0D-3A8F8957D007}"/>
              </a:ext>
            </a:extLst>
          </p:cNvPr>
          <p:cNvSpPr txBox="1"/>
          <p:nvPr/>
        </p:nvSpPr>
        <p:spPr>
          <a:xfrm>
            <a:off x="4735818" y="4368374"/>
            <a:ext cx="2343911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Norma Samuel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Central District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Extension Director,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Professor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79AE1-7DDF-4A0F-871C-80181553E6FF}"/>
              </a:ext>
            </a:extLst>
          </p:cNvPr>
          <p:cNvSpPr txBox="1"/>
          <p:nvPr/>
        </p:nvSpPr>
        <p:spPr>
          <a:xfrm>
            <a:off x="2267611" y="4755136"/>
            <a:ext cx="229062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Brenda Rogers</a:t>
            </a:r>
          </a:p>
          <a:p>
            <a:r>
              <a:rPr lang="en-US" dirty="0">
                <a:solidFill>
                  <a:schemeClr val="bg1"/>
                </a:solidFill>
              </a:rPr>
              <a:t>Southwest District</a:t>
            </a:r>
          </a:p>
          <a:p>
            <a:r>
              <a:rPr lang="en-US" dirty="0">
                <a:solidFill>
                  <a:schemeClr val="bg1"/>
                </a:solidFill>
              </a:rPr>
              <a:t>Extension Director,</a:t>
            </a:r>
          </a:p>
          <a:p>
            <a:r>
              <a:rPr lang="en-US" dirty="0">
                <a:solidFill>
                  <a:schemeClr val="bg1"/>
                </a:solidFill>
              </a:rPr>
              <a:t>Extension Agent IV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713D7C-8DA1-4B38-B18A-79FC594B5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4043" y="2301570"/>
            <a:ext cx="1653530" cy="20668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6" descr="Dr. Eric Simonne, NE District Extension Director">
            <a:extLst>
              <a:ext uri="{FF2B5EF4-FFF2-40B4-BE49-F238E27FC236}">
                <a16:creationId xmlns:a16="http://schemas.microsoft.com/office/drawing/2014/main" id="{DB5523B9-FD23-4858-9686-0EDA0DC1B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903686" y="1542322"/>
            <a:ext cx="1633254" cy="16332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Ms. Brenda Rogers, SW District Extension Director">
            <a:extLst>
              <a:ext uri="{FF2B5EF4-FFF2-40B4-BE49-F238E27FC236}">
                <a16:creationId xmlns:a16="http://schemas.microsoft.com/office/drawing/2014/main" id="{63F5CD5E-108F-45E5-8511-F1E13A37B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2" y="3729441"/>
            <a:ext cx="1586608" cy="23799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129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96ED57-5846-4550-87AE-4C32A285DF26}"/>
              </a:ext>
            </a:extLst>
          </p:cNvPr>
          <p:cNvSpPr txBox="1"/>
          <p:nvPr/>
        </p:nvSpPr>
        <p:spPr>
          <a:xfrm>
            <a:off x="2925806" y="5720708"/>
            <a:ext cx="6862439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cs typeface="Calibri" panose="020F0502020204030204" pitchFamily="34" charset="0"/>
              </a:rPr>
              <a:t>“You must be able to </a:t>
            </a:r>
            <a:r>
              <a:rPr lang="en-US" b="1" i="1" dirty="0">
                <a:solidFill>
                  <a:schemeClr val="bg1"/>
                </a:solidFill>
                <a:cs typeface="Calibri" panose="020F0502020204030204" pitchFamily="34" charset="0"/>
              </a:rPr>
              <a:t>take the new thing you’ve learned today </a:t>
            </a:r>
            <a:r>
              <a:rPr lang="en-US" i="1" dirty="0">
                <a:solidFill>
                  <a:schemeClr val="bg1"/>
                </a:solidFill>
                <a:cs typeface="Calibri" panose="020F0502020204030204" pitchFamily="34" charset="0"/>
              </a:rPr>
              <a:t>and </a:t>
            </a:r>
            <a:r>
              <a:rPr lang="en-US" b="1" i="1" dirty="0">
                <a:solidFill>
                  <a:schemeClr val="bg1"/>
                </a:solidFill>
                <a:cs typeface="Calibri" panose="020F0502020204030204" pitchFamily="34" charset="0"/>
              </a:rPr>
              <a:t>build upon what you learned yesterday to keep growing.</a:t>
            </a:r>
            <a:r>
              <a:rPr lang="en-US" i="1" dirty="0">
                <a:solidFill>
                  <a:schemeClr val="bg1"/>
                </a:solidFill>
                <a:cs typeface="Calibri" panose="020F0502020204030204" pitchFamily="34" charset="0"/>
              </a:rPr>
              <a:t>” — John C. Maxwell</a:t>
            </a:r>
          </a:p>
        </p:txBody>
      </p:sp>
      <p:pic>
        <p:nvPicPr>
          <p:cNvPr id="7" name="Picture 6" descr="A close-up of hands planting a plant&#10;&#10;Description automatically generated">
            <a:extLst>
              <a:ext uri="{FF2B5EF4-FFF2-40B4-BE49-F238E27FC236}">
                <a16:creationId xmlns:a16="http://schemas.microsoft.com/office/drawing/2014/main" id="{86A588D1-E2D7-8117-1257-646BC841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026" y="316762"/>
            <a:ext cx="8107947" cy="540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4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888E-9937-4F92-B4C2-8892D580F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8DA1A-7EE6-48DE-9780-2AB786D7E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Let us know how we can help you be most successful!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You are our most valuable asset!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Welcome to UF/IFAS!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3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0802-CCCD-4578-A56B-098FB5BC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Why was the National Cooperative Extension Created?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47C7-D699-4ED2-A7BA-67658EA8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</p:spPr>
        <p:txBody>
          <a:bodyPr>
            <a:normAutofit/>
          </a:bodyPr>
          <a:lstStyle/>
          <a:p>
            <a:r>
              <a:rPr lang="en-US" dirty="0"/>
              <a:t>First Vision of Cooperative Extension’s Core Mission</a:t>
            </a:r>
          </a:p>
          <a:p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</a:rPr>
              <a:t>The primary economic aim of simultaneously…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>
                <a:solidFill>
                  <a:srgbClr val="002060"/>
                </a:solidFill>
              </a:rPr>
              <a:t>Producing “</a:t>
            </a:r>
            <a:r>
              <a:rPr lang="en-US" sz="2800" u="sng" dirty="0">
                <a:solidFill>
                  <a:srgbClr val="002060"/>
                </a:solidFill>
              </a:rPr>
              <a:t>cheap food</a:t>
            </a:r>
            <a:r>
              <a:rPr lang="en-US" sz="2800" dirty="0">
                <a:solidFill>
                  <a:srgbClr val="002060"/>
                </a:solidFill>
              </a:rPr>
              <a:t>” for consumers and American industry, and…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u="sng" dirty="0">
                <a:solidFill>
                  <a:srgbClr val="002060"/>
                </a:solidFill>
              </a:rPr>
              <a:t>Raising farmers’ incomes </a:t>
            </a:r>
            <a:r>
              <a:rPr lang="en-US" sz="2800" dirty="0">
                <a:solidFill>
                  <a:srgbClr val="002060"/>
                </a:solidFill>
              </a:rPr>
              <a:t>by bringing </a:t>
            </a:r>
            <a:r>
              <a:rPr lang="en-US" sz="2800" b="1" dirty="0">
                <a:solidFill>
                  <a:srgbClr val="002060"/>
                </a:solidFill>
              </a:rPr>
              <a:t>science to agriculture </a:t>
            </a:r>
            <a:r>
              <a:rPr lang="en-US" sz="2800" dirty="0">
                <a:solidFill>
                  <a:srgbClr val="002060"/>
                </a:solidFill>
              </a:rPr>
              <a:t>to make it more efficient and productive.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2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C0802-CCCD-4578-A56B-098FB5BCB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Why was the National Cooperative Extension Created?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047C7-D699-4ED2-A7BA-67658EA8F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</p:spPr>
        <p:txBody>
          <a:bodyPr>
            <a:normAutofit/>
          </a:bodyPr>
          <a:lstStyle/>
          <a:p>
            <a:r>
              <a:rPr lang="en-US" dirty="0"/>
              <a:t>Second Vision of Cooperative Extension’s Core Mission</a:t>
            </a:r>
          </a:p>
          <a:p>
            <a:endParaRPr lang="en-US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solidFill>
                  <a:srgbClr val="002060"/>
                </a:solidFill>
              </a:rPr>
              <a:t>Build a rich, vital, democratic culture by pooling </a:t>
            </a:r>
            <a:r>
              <a:rPr lang="en-US" sz="2800" b="1" dirty="0">
                <a:solidFill>
                  <a:srgbClr val="002060"/>
                </a:solidFill>
              </a:rPr>
              <a:t>scientific knowledge with local knowledge and experience </a:t>
            </a:r>
            <a:r>
              <a:rPr lang="en-US" sz="2800" dirty="0">
                <a:solidFill>
                  <a:srgbClr val="002060"/>
                </a:solidFill>
              </a:rPr>
              <a:t>in cooperative educational work to develop the full-range of people’s individual and community capacities and well-being.</a:t>
            </a:r>
          </a:p>
        </p:txBody>
      </p:sp>
    </p:spTree>
    <p:extLst>
      <p:ext uri="{BB962C8B-B14F-4D97-AF65-F5344CB8AC3E}">
        <p14:creationId xmlns:p14="http://schemas.microsoft.com/office/powerpoint/2010/main" val="266538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B6351-3AB2-4CF9-80A2-6DA6FB57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Extension is: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5132-6948-47DB-997F-D3A2E53E3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Teaching people</a:t>
            </a:r>
            <a:r>
              <a:rPr lang="en-US" dirty="0"/>
              <a:t>…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 their own context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how to assess their own needs and problems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Helping people</a:t>
            </a:r>
            <a:r>
              <a:rPr lang="en-US" dirty="0"/>
              <a:t>…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acquire knowledge and skills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make science-based decisions and solve problems</a:t>
            </a:r>
          </a:p>
          <a:p>
            <a:pPr>
              <a:spcBef>
                <a:spcPts val="1200"/>
              </a:spcBef>
            </a:pPr>
            <a:r>
              <a:rPr lang="en-US" b="1" dirty="0"/>
              <a:t>Inspiring people</a:t>
            </a:r>
            <a:r>
              <a:rPr lang="en-US" dirty="0"/>
              <a:t>…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to take action</a:t>
            </a:r>
          </a:p>
        </p:txBody>
      </p:sp>
    </p:spTree>
    <p:extLst>
      <p:ext uri="{BB962C8B-B14F-4D97-AF65-F5344CB8AC3E}">
        <p14:creationId xmlns:p14="http://schemas.microsoft.com/office/powerpoint/2010/main" val="349127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D3FEF5F-72DA-59CD-295B-E55202AF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75" y="538006"/>
            <a:ext cx="4345587" cy="634660"/>
          </a:xfrm>
        </p:spPr>
        <p:txBody>
          <a:bodyPr/>
          <a:lstStyle/>
          <a:p>
            <a:r>
              <a:rPr lang="en-US" dirty="0"/>
              <a:t>Statewide Presence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EC941C-7C5E-4B9E-8EA4-B1A69A9F6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66" y="538006"/>
            <a:ext cx="6687130" cy="5574359"/>
          </a:xfrm>
          <a:prstGeom prst="rect">
            <a:avLst/>
          </a:prstGeom>
          <a:noFill/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A3CA1FD-A10A-3BF3-BF93-8666C9F0CC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7179" y="1828800"/>
            <a:ext cx="4345221" cy="362803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Offices in </a:t>
            </a:r>
            <a:r>
              <a:rPr lang="en-US" sz="2400" b="1" dirty="0">
                <a:solidFill>
                  <a:schemeClr val="bg1"/>
                </a:solidFill>
              </a:rPr>
              <a:t>67 </a:t>
            </a:r>
            <a:r>
              <a:rPr lang="en-US" sz="2400" dirty="0">
                <a:solidFill>
                  <a:schemeClr val="bg1"/>
                </a:solidFill>
              </a:rPr>
              <a:t>FL Counties &amp; Seminole Indian Tribe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17</a:t>
            </a:r>
            <a:r>
              <a:rPr lang="en-US" sz="2400" dirty="0">
                <a:solidFill>
                  <a:schemeClr val="bg1"/>
                </a:solidFill>
              </a:rPr>
              <a:t> Research and Education Centers &amp; Demonstration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3</a:t>
            </a:r>
            <a:r>
              <a:rPr lang="en-US" sz="2400" dirty="0">
                <a:solidFill>
                  <a:schemeClr val="bg1"/>
                </a:solidFill>
              </a:rPr>
              <a:t> 4-H Camping Facilities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650</a:t>
            </a:r>
            <a:r>
              <a:rPr lang="en-US" sz="2400" dirty="0">
                <a:solidFill>
                  <a:schemeClr val="bg1"/>
                </a:solidFill>
              </a:rPr>
              <a:t> County and State Faculty located throughout the state</a:t>
            </a: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369518" y="180040"/>
            <a:ext cx="3843338" cy="60166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Our Strengths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3" b="7183"/>
          <a:stretch/>
        </p:blipFill>
        <p:spPr>
          <a:xfrm>
            <a:off x="5676031" y="280333"/>
            <a:ext cx="4887482" cy="3148667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501041" y="1221289"/>
            <a:ext cx="3889331" cy="4234950"/>
          </a:xfrm>
          <a:prstGeom prst="rect">
            <a:avLst/>
          </a:prstGeom>
        </p:spPr>
        <p:txBody>
          <a:bodyPr lIns="45719" tIns="45720" rIns="45719" bIns="45720" anchor="t"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We are </a:t>
            </a:r>
            <a:r>
              <a:rPr lang="en-US" sz="2200" b="1" dirty="0"/>
              <a:t>emergency</a:t>
            </a:r>
            <a:br>
              <a:rPr lang="en-US" sz="2200" b="1" dirty="0"/>
            </a:br>
            <a:r>
              <a:rPr lang="en-US" sz="2200" b="1" dirty="0"/>
              <a:t>responders </a:t>
            </a:r>
            <a:r>
              <a:rPr lang="en-US" sz="2200" dirty="0"/>
              <a:t>addressing threats from invasive species, animal diseases, insect borne pathogens, threats to crops, water quality, healthy living, all the way to economic downturns.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133" dirty="0"/>
              <a:t>We serve as </a:t>
            </a:r>
            <a:r>
              <a:rPr lang="en-US" sz="2133" b="1" dirty="0"/>
              <a:t>impartial and trusted facilitators</a:t>
            </a:r>
            <a:r>
              <a:rPr lang="en-US" sz="2133" dirty="0"/>
              <a:t> bringing together diverse groups –with expertise to address complex issues.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476A0B99-A0EF-41D5-8B43-6868E46C11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701"/>
          <a:stretch/>
        </p:blipFill>
        <p:spPr>
          <a:xfrm>
            <a:off x="5676031" y="3737168"/>
            <a:ext cx="4887482" cy="296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8F982-AC66-4366-B481-C0C42E29D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Our 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6723B-7EAF-4E39-84E5-9C0CEA025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312"/>
            <a:ext cx="10515600" cy="4006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implement </a:t>
            </a:r>
            <a:r>
              <a:rPr lang="en-US" b="1" dirty="0"/>
              <a:t>evidence-based family and youth programs </a:t>
            </a:r>
            <a:r>
              <a:rPr lang="en-US" dirty="0"/>
              <a:t>– such as  4-H – that teach leadership skills and reduce juvenile delinquency, drug use, and other risky behaviors in our youth. </a:t>
            </a:r>
          </a:p>
        </p:txBody>
      </p:sp>
    </p:spTree>
    <p:extLst>
      <p:ext uri="{BB962C8B-B14F-4D97-AF65-F5344CB8AC3E}">
        <p14:creationId xmlns:p14="http://schemas.microsoft.com/office/powerpoint/2010/main" val="11827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51443-4DA5-48BE-A3E2-08B4D7ED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Our 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063F91-2F17-4B6F-887F-DF54B5353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partner with federal, state, and county governments</a:t>
            </a:r>
            <a:r>
              <a:rPr lang="en-US" dirty="0"/>
              <a:t>, and we have a long tradition of bringing unbiased support and education to the citizens and communities across the country.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IFAS_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Custom 4">
      <a:majorFont>
        <a:latin typeface="Gentona Book"/>
        <a:ea typeface=""/>
        <a:cs typeface=""/>
      </a:majorFont>
      <a:minorFont>
        <a:latin typeface="Gentona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FAS_Ext_Widescreen_Blue_temp" id="{A07614C7-7EBE-4734-9807-1AFC554AAEDE}" vid="{0CF363A6-344A-46F9-85C9-FB1D3C41F1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5E206EC97B5241AE364FC742D190F1" ma:contentTypeVersion="7" ma:contentTypeDescription="Create a new document." ma:contentTypeScope="" ma:versionID="05b2e3d0d98d141331be18b78167fa0a">
  <xsd:schema xmlns:xsd="http://www.w3.org/2001/XMLSchema" xmlns:xs="http://www.w3.org/2001/XMLSchema" xmlns:p="http://schemas.microsoft.com/office/2006/metadata/properties" xmlns:ns2="619bfd31-fbc9-4e3d-b639-5680fd0427c3" targetNamespace="http://schemas.microsoft.com/office/2006/metadata/properties" ma:root="true" ma:fieldsID="d02286c070e39eb39a7d4d6aa6519028" ns2:_="">
    <xsd:import namespace="619bfd31-fbc9-4e3d-b639-5680fd0427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bfd31-fbc9-4e3d-b639-5680fd042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BA3E0C-5D10-4813-AB20-B62D8E6ADE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1C3F4B0-D83F-4EAD-A97B-2F6B5650DC11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619bfd31-fbc9-4e3d-b639-5680fd042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A8B73D87-21A2-420E-AB25-0E4749D44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9bfd31-fbc9-4e3d-b639-5680fd0427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IFAS_Ext_Blue_Widescreen_temp</Template>
  <TotalTime>4605</TotalTime>
  <Words>1156</Words>
  <Application>Microsoft Office PowerPoint</Application>
  <PresentationFormat>Widescreen</PresentationFormat>
  <Paragraphs>167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Gentona Book</vt:lpstr>
      <vt:lpstr>Wingdings 3</vt:lpstr>
      <vt:lpstr>Calibri</vt:lpstr>
      <vt:lpstr>Arial</vt:lpstr>
      <vt:lpstr>Calibri Light</vt:lpstr>
      <vt:lpstr>IFAS_Template</vt:lpstr>
      <vt:lpstr>UF/IFAS New Faculty Development </vt:lpstr>
      <vt:lpstr>Meet the Dean: Andra Johnson</vt:lpstr>
      <vt:lpstr>Why was the National Cooperative Extension Created?</vt:lpstr>
      <vt:lpstr>Why was the National Cooperative Extension Created?</vt:lpstr>
      <vt:lpstr>Extension is:</vt:lpstr>
      <vt:lpstr>Statewide Presence</vt:lpstr>
      <vt:lpstr>Our Strengths</vt:lpstr>
      <vt:lpstr>Our Strengths</vt:lpstr>
      <vt:lpstr>Our Strengths</vt:lpstr>
      <vt:lpstr>Our Strengths</vt:lpstr>
      <vt:lpstr>Challenge of Change</vt:lpstr>
      <vt:lpstr>PowerPoint Presentation</vt:lpstr>
      <vt:lpstr>Priorities</vt:lpstr>
      <vt:lpstr>Our Approach</vt:lpstr>
      <vt:lpstr>Mission &amp; Vision</vt:lpstr>
      <vt:lpstr>UF/IFAS Extension Roadmap, 2013-2023</vt:lpstr>
      <vt:lpstr>Extension Administration Team</vt:lpstr>
      <vt:lpstr>Extension’s Organizational Chart</vt:lpstr>
      <vt:lpstr>Extension Associate Deans</vt:lpstr>
      <vt:lpstr>Extension Program Leaders</vt:lpstr>
      <vt:lpstr>District Extension Directors</vt:lpstr>
      <vt:lpstr>PowerPoint Presentation</vt:lpstr>
      <vt:lpstr>In conclusion</vt:lpstr>
    </vt:vector>
  </TitlesOfParts>
  <Company>Customer Technology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Faculty Professional Development</dc:title>
  <dc:creator>Aldrnari,Valkyrie</dc:creator>
  <cp:lastModifiedBy>Johnson, Andra D.</cp:lastModifiedBy>
  <cp:revision>51</cp:revision>
  <dcterms:created xsi:type="dcterms:W3CDTF">2022-01-21T13:55:55Z</dcterms:created>
  <dcterms:modified xsi:type="dcterms:W3CDTF">2023-09-18T18:03:24Z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0x010100445E206EC97B5241AE364FC742D190F1</vt:lpwstr>
  </property>
</Properties>
</file>