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4" r:id="rId3"/>
    <p:sldId id="303" r:id="rId4"/>
    <p:sldId id="304" r:id="rId5"/>
    <p:sldId id="302" r:id="rId6"/>
    <p:sldId id="305" r:id="rId7"/>
    <p:sldId id="288" r:id="rId8"/>
    <p:sldId id="275" r:id="rId9"/>
    <p:sldId id="289" r:id="rId10"/>
    <p:sldId id="290" r:id="rId11"/>
    <p:sldId id="291" r:id="rId12"/>
    <p:sldId id="294" r:id="rId13"/>
    <p:sldId id="298" r:id="rId14"/>
    <p:sldId id="281" r:id="rId15"/>
    <p:sldId id="284" r:id="rId16"/>
    <p:sldId id="265" r:id="rId17"/>
    <p:sldId id="297" r:id="rId18"/>
    <p:sldId id="266" r:id="rId19"/>
    <p:sldId id="267" r:id="rId20"/>
    <p:sldId id="295" r:id="rId21"/>
    <p:sldId id="296" r:id="rId22"/>
    <p:sldId id="269" r:id="rId23"/>
    <p:sldId id="268" r:id="rId24"/>
    <p:sldId id="286" r:id="rId25"/>
    <p:sldId id="274" r:id="rId26"/>
    <p:sldId id="293" r:id="rId27"/>
    <p:sldId id="270" r:id="rId28"/>
    <p:sldId id="271" r:id="rId29"/>
    <p:sldId id="282" r:id="rId30"/>
    <p:sldId id="277" r:id="rId31"/>
    <p:sldId id="278" r:id="rId32"/>
    <p:sldId id="279" r:id="rId33"/>
    <p:sldId id="272" r:id="rId34"/>
    <p:sldId id="306" r:id="rId35"/>
    <p:sldId id="276" r:id="rId36"/>
    <p:sldId id="273" r:id="rId37"/>
    <p:sldId id="283" r:id="rId38"/>
    <p:sldId id="299" r:id="rId39"/>
    <p:sldId id="300" r:id="rId40"/>
    <p:sldId id="301" r:id="rId41"/>
    <p:sldId id="280" r:id="rId42"/>
    <p:sldId id="287" r:id="rId43"/>
    <p:sldId id="28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6" autoAdjust="0"/>
    <p:restoredTop sz="86531"/>
  </p:normalViewPr>
  <p:slideViewPr>
    <p:cSldViewPr snapToGrid="0">
      <p:cViewPr varScale="1">
        <p:scale>
          <a:sx n="97" d="100"/>
          <a:sy n="97" d="100"/>
        </p:scale>
        <p:origin x="696" y="7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p:cViewPr varScale="1">
        <p:scale>
          <a:sx n="169" d="100"/>
          <a:sy n="169" d="100"/>
        </p:scale>
        <p:origin x="518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691A9-E81C-4478-858D-0B0D2CC6F616}"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EEE0E-86C5-49FD-9EFB-A98D3C741E58}" type="slidenum">
              <a:rPr lang="en-US" smtClean="0"/>
              <a:t>‹#›</a:t>
            </a:fld>
            <a:endParaRPr lang="en-US" dirty="0"/>
          </a:p>
        </p:txBody>
      </p:sp>
    </p:spTree>
    <p:extLst>
      <p:ext uri="{BB962C8B-B14F-4D97-AF65-F5344CB8AC3E}">
        <p14:creationId xmlns:p14="http://schemas.microsoft.com/office/powerpoint/2010/main" val="424992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a:t>
            </a:fld>
            <a:endParaRPr lang="en-US" dirty="0"/>
          </a:p>
        </p:txBody>
      </p:sp>
    </p:spTree>
    <p:extLst>
      <p:ext uri="{BB962C8B-B14F-4D97-AF65-F5344CB8AC3E}">
        <p14:creationId xmlns:p14="http://schemas.microsoft.com/office/powerpoint/2010/main" val="94732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EEE0E-86C5-49FD-9EFB-A98D3C741E58}" type="slidenum">
              <a:rPr lang="en-US" smtClean="0"/>
              <a:t>29</a:t>
            </a:fld>
            <a:endParaRPr lang="en-US" dirty="0"/>
          </a:p>
        </p:txBody>
      </p:sp>
    </p:spTree>
    <p:extLst>
      <p:ext uri="{BB962C8B-B14F-4D97-AF65-F5344CB8AC3E}">
        <p14:creationId xmlns:p14="http://schemas.microsoft.com/office/powerpoint/2010/main" val="416997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0" y="1211263"/>
            <a:ext cx="10152063" cy="693737"/>
          </a:xfrm>
          <a:prstGeom prst="rect">
            <a:avLst/>
          </a:prstGeom>
        </p:spPr>
        <p:txBody>
          <a:bodyPr/>
          <a:lstStyle>
            <a:lvl1pPr algn="ctr">
              <a:defRPr sz="4400" cap="all" baseline="0"/>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0" y="2133601"/>
            <a:ext cx="10152063" cy="482600"/>
          </a:xfrm>
          <a:prstGeom prst="rect">
            <a:avLst/>
          </a:prstGeom>
        </p:spPr>
        <p:txBody>
          <a:bodyPr/>
          <a:lstStyle>
            <a:lvl1pPr algn="ctr">
              <a:defRPr sz="2800" b="0" i="1"/>
            </a:lvl1pPr>
            <a:lvl2pPr algn="ctr">
              <a:defRPr sz="2800" b="0"/>
            </a:lvl2pPr>
            <a:lvl3pPr algn="ctr">
              <a:defRPr sz="2800" b="0"/>
            </a:lvl3pPr>
            <a:lvl4pPr algn="ctr">
              <a:defRPr sz="2800" b="0"/>
            </a:lvl4pPr>
            <a:lvl5pPr algn="ctr">
              <a:defRPr sz="28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0"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0"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6"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6"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Tree>
    <p:extLst>
      <p:ext uri="{BB962C8B-B14F-4D97-AF65-F5344CB8AC3E}">
        <p14:creationId xmlns:p14="http://schemas.microsoft.com/office/powerpoint/2010/main" val="415908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0"/>
            <a:ext cx="10515600" cy="1131888"/>
          </a:xfrm>
          <a:prstGeom prst="rect">
            <a:avLst/>
          </a:prstGeom>
        </p:spPr>
        <p:txBody>
          <a:bodyPr/>
          <a:lstStyle>
            <a:lvl1pPr>
              <a:defRPr b="1" cap="all" baseline="0">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379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3C6B2D-0D20-4671-AA87-F441654B16A5}" type="datetimeFigureOut">
              <a:rPr lang="en-US" smtClean="0"/>
              <a:t>3/12/2025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1DEE66-45C8-4D68-A843-6D0E23F7EB8C}" type="slidenum">
              <a:rPr lang="en-US" smtClean="0"/>
              <a:t>‹#›</a:t>
            </a:fld>
            <a:endParaRPr lang="en-US" dirty="0"/>
          </a:p>
        </p:txBody>
      </p:sp>
    </p:spTree>
    <p:extLst>
      <p:ext uri="{BB962C8B-B14F-4D97-AF65-F5344CB8AC3E}">
        <p14:creationId xmlns:p14="http://schemas.microsoft.com/office/powerpoint/2010/main" val="39123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58BB5FB6-C435-564E-B08E-0472604E8991}"/>
              </a:ext>
            </a:extLst>
          </p:cNvPr>
          <p:cNvSpPr>
            <a:spLocks noGrp="1"/>
          </p:cNvSpPr>
          <p:nvPr>
            <p:ph sz="half" idx="13" hasCustomPrompt="1"/>
          </p:nvPr>
        </p:nvSpPr>
        <p:spPr>
          <a:xfrm>
            <a:off x="6172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92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1E53D591-1B9C-324D-9306-2FF719836182}"/>
              </a:ext>
            </a:extLst>
          </p:cNvPr>
          <p:cNvSpPr>
            <a:spLocks noGrp="1"/>
          </p:cNvSpPr>
          <p:nvPr>
            <p:ph sz="half" idx="10" hasCustomPrompt="1"/>
          </p:nvPr>
        </p:nvSpPr>
        <p:spPr>
          <a:xfrm>
            <a:off x="838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95798D88-959C-8E4C-9F34-ADF9A1445485}"/>
              </a:ext>
            </a:extLst>
          </p:cNvPr>
          <p:cNvSpPr>
            <a:spLocks noGrp="1"/>
          </p:cNvSpPr>
          <p:nvPr>
            <p:ph sz="half" idx="13" hasCustomPrompt="1"/>
          </p:nvPr>
        </p:nvSpPr>
        <p:spPr>
          <a:xfrm>
            <a:off x="6172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03B35865-C3BF-E541-8F36-45F79C1A4169}"/>
              </a:ext>
            </a:extLst>
          </p:cNvPr>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93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707E27-5F0C-BE46-9612-8467BE884395}"/>
              </a:ext>
            </a:extLst>
          </p:cNvPr>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671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D1C9F-A053-8B48-BE4D-9D88466392B6}"/>
              </a:ext>
            </a:extLst>
          </p:cNvPr>
          <p:cNvPicPr>
            <a:picLocks noChangeAspect="1"/>
          </p:cNvPicPr>
          <p:nvPr userDrawn="1"/>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r="68490"/>
          <a:stretch/>
        </p:blipFill>
        <p:spPr>
          <a:xfrm rot="5400000">
            <a:off x="5777952" y="436247"/>
            <a:ext cx="640080" cy="12188016"/>
          </a:xfrm>
          <a:prstGeom prst="rect">
            <a:avLst/>
          </a:prstGeom>
        </p:spPr>
      </p:pic>
      <p:pic>
        <p:nvPicPr>
          <p:cNvPr id="8" name="Picture 7">
            <a:extLst>
              <a:ext uri="{FF2B5EF4-FFF2-40B4-BE49-F238E27FC236}">
                <a16:creationId xmlns:a16="http://schemas.microsoft.com/office/drawing/2014/main" id="{A77F99C4-3A62-754C-AF4E-8B403070CC07}"/>
              </a:ext>
            </a:extLst>
          </p:cNvPr>
          <p:cNvPicPr>
            <a:picLocks noChangeAspect="1"/>
          </p:cNvPicPr>
          <p:nvPr userDrawn="1"/>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r="68490"/>
          <a:stretch/>
        </p:blipFill>
        <p:spPr>
          <a:xfrm rot="16200000">
            <a:off x="5773968" y="-5770052"/>
            <a:ext cx="640080" cy="12188016"/>
          </a:xfrm>
          <a:prstGeom prst="rect">
            <a:avLst/>
          </a:prstGeom>
        </p:spPr>
      </p:pic>
      <p:pic>
        <p:nvPicPr>
          <p:cNvPr id="9" name="Picture 8">
            <a:extLst>
              <a:ext uri="{FF2B5EF4-FFF2-40B4-BE49-F238E27FC236}">
                <a16:creationId xmlns:a16="http://schemas.microsoft.com/office/drawing/2014/main" id="{D6F67EC7-11A2-8947-9A65-8C9BDF7CE1A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43304"/>
          <a:stretch/>
        </p:blipFill>
        <p:spPr>
          <a:xfrm rot="10800000">
            <a:off x="5066402" y="5841787"/>
            <a:ext cx="2118273" cy="1016214"/>
          </a:xfrm>
          <a:prstGeom prst="rect">
            <a:avLst/>
          </a:prstGeom>
        </p:spPr>
      </p:pic>
      <p:pic>
        <p:nvPicPr>
          <p:cNvPr id="3" name="Picture 2">
            <a:extLst>
              <a:ext uri="{FF2B5EF4-FFF2-40B4-BE49-F238E27FC236}">
                <a16:creationId xmlns:a16="http://schemas.microsoft.com/office/drawing/2014/main" id="{1E23BD93-7304-5D41-8EA8-C8E19610CFA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82539" y="6202509"/>
            <a:ext cx="1485997" cy="492951"/>
          </a:xfrm>
          <a:prstGeom prst="rect">
            <a:avLst/>
          </a:prstGeom>
        </p:spPr>
      </p:pic>
    </p:spTree>
    <p:extLst>
      <p:ext uri="{BB962C8B-B14F-4D97-AF65-F5344CB8AC3E}">
        <p14:creationId xmlns:p14="http://schemas.microsoft.com/office/powerpoint/2010/main" val="33342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r.ufl.edu/manager-resources/recruitment-staffing/hiring-center/preparing-an-offer/appointment-letter-librar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hr.ifas.ufl.edu/employees/ifas-hr-liais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hr.ufl.edu/manager-resources/employment-hub/employment-dat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aces.org/" TargetMode="External"/><Relationship Id="rId2" Type="http://schemas.openxmlformats.org/officeDocument/2006/relationships/hyperlink" Target="https://hr.ufl.edu/manager-resources/employment-operations-and-records/hiring-a-foreign-nationa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r.ufl.edu/wp-content/uploads/2018/04/experience_verify.pdf" TargetMode="External"/><Relationship Id="rId2" Type="http://schemas.openxmlformats.org/officeDocument/2006/relationships/hyperlink" Target="https://hr.ifas.ufl.edu/resources/form-index/" TargetMode="External"/><Relationship Id="rId1" Type="http://schemas.openxmlformats.org/officeDocument/2006/relationships/slideLayout" Target="../slideLayouts/slideLayout4.xml"/><Relationship Id="rId4" Type="http://schemas.openxmlformats.org/officeDocument/2006/relationships/hyperlink" Target="https://www.naces.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aces.org/" TargetMode="External"/><Relationship Id="rId2" Type="http://schemas.openxmlformats.org/officeDocument/2006/relationships/hyperlink" Target="https://hr.ufl.edu/wp-content/uploads/2018/04/experience_verify.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hr.ufl.edu/wp-content/uploads/2018/04/experience_verify.pdf" TargetMode="External"/><Relationship Id="rId2" Type="http://schemas.openxmlformats.org/officeDocument/2006/relationships/hyperlink" Target="https://hr.ufl.edu/manager-resources/recruitment-staffing/hiring-center/preparing-an-offer/appointment-letter-library/"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hr.ufl.edu/wp-content/uploads/2018/04/experience_verify.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view.officeapps.live.com/op/view.aspx?src=https%3A%2F%2Fhr.ufl.edu%2Fwp-content%2Fuploads%2F2019%2F09%2Fnewhirechecklist.xlsx&amp;wdOrigin=BROWSELINK" TargetMode="External"/><Relationship Id="rId2" Type="http://schemas.openxmlformats.org/officeDocument/2006/relationships/hyperlink" Target="https://hr.ifas.ufl.edu/employees/ifas-hr-liaison/" TargetMode="External"/><Relationship Id="rId1" Type="http://schemas.openxmlformats.org/officeDocument/2006/relationships/slideLayout" Target="../slideLayouts/slideLayout2.xml"/><Relationship Id="rId6" Type="http://schemas.openxmlformats.org/officeDocument/2006/relationships/hyperlink" Target="https://hr.ufl.edu/manager-resources/employment-hub/" TargetMode="External"/><Relationship Id="rId5" Type="http://schemas.openxmlformats.org/officeDocument/2006/relationships/hyperlink" Target="https://hr.ufl.edu/manager-resources/recruitment-staffing/hiring-center/preparing-an-offer/requirements-for-an-appointment/" TargetMode="External"/><Relationship Id="rId4" Type="http://schemas.openxmlformats.org/officeDocument/2006/relationships/hyperlink" Target="https://www.fa.ufl.edu/directives/payroll-schedul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sfa.ufl.edu/contact-sfa/"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hr.ufl.edu/manager-resources/recruitment-staffing/hiring-center/preparing-an-offer/requirements-for-an-appointment/" TargetMode="External"/><Relationship Id="rId2" Type="http://schemas.openxmlformats.org/officeDocument/2006/relationships/hyperlink" Target="https://hr.ufl.edu/manager-resources/recruitment-staffing/hiring-center/preparing-an-offer/appointment-letter-library/"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graduateschool.ufl.edu/media/graduate-school/pdf-files/petition-form.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hr.ufl.edu/wp-content/uploads/2018/04/fellowshipmemo.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hr.ufl.edu/manager-resources/recruitment-staffing/hiring-center/preparing-an-offer/appointment-letter-library/"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benefits.hr.ufl.edu/wp-content/uploads/sites/3/2018/06/leave-entitlement-chart.pdf" TargetMode="External"/><Relationship Id="rId2" Type="http://schemas.openxmlformats.org/officeDocument/2006/relationships/hyperlink" Target="https://benefits.hr.ufl.edu/time-away/cashout-procedure/"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hr.ufl.edu/manager-resources/employment-operations-and-records/employment-of-relatives-peti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hr.ufl.edu/wp-content/uploads/2018/04/jobdatacorrection.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hr.ufl.edu/wp-content/uploads/2018/04/60dayretrorequestform.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r.ufl.edu/wp-content/uploads/2019/04/Voluntary_FTE-Change.pdf" TargetMode="External"/><Relationship Id="rId2" Type="http://schemas.openxmlformats.org/officeDocument/2006/relationships/hyperlink" Target="https://forms.office.com/r/bNrnWfYYHn"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https://teams-titles.hr.ufl.e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mailto:debbiesellers@ufl.edu" TargetMode="External"/><Relationship Id="rId3" Type="http://schemas.openxmlformats.org/officeDocument/2006/relationships/hyperlink" Target="mailto:adbowman@ufl.edu" TargetMode="External"/><Relationship Id="rId7" Type="http://schemas.openxmlformats.org/officeDocument/2006/relationships/hyperlink" Target="mailto:dlecuyer@ufl.edu" TargetMode="External"/><Relationship Id="rId2" Type="http://schemas.openxmlformats.org/officeDocument/2006/relationships/hyperlink" Target="mailto:jmmalph@ufl.edu" TargetMode="External"/><Relationship Id="rId1" Type="http://schemas.openxmlformats.org/officeDocument/2006/relationships/slideLayout" Target="../slideLayouts/slideLayout2.xml"/><Relationship Id="rId6" Type="http://schemas.openxmlformats.org/officeDocument/2006/relationships/hyperlink" Target="mailto:shudson@ufl.edu" TargetMode="External"/><Relationship Id="rId5" Type="http://schemas.openxmlformats.org/officeDocument/2006/relationships/hyperlink" Target="mailto:dbogart@ufl.edu" TargetMode="External"/><Relationship Id="rId10" Type="http://schemas.openxmlformats.org/officeDocument/2006/relationships/hyperlink" Target="mailto:crincim@ufl.edu" TargetMode="External"/><Relationship Id="rId4" Type="http://schemas.openxmlformats.org/officeDocument/2006/relationships/hyperlink" Target="mailto:katie.davison@ufl.edu" TargetMode="External"/><Relationship Id="rId9" Type="http://schemas.openxmlformats.org/officeDocument/2006/relationships/hyperlink" Target="mailto:haley.tsai@ufl.ed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hr.ifas.ufl.edu%2Fassets%2Fxlsx%2FContact%2520list%252003-09-22.xlsx&amp;wdOrigin=BROWSELINK" TargetMode="External"/><Relationship Id="rId2" Type="http://schemas.openxmlformats.org/officeDocument/2006/relationships/hyperlink" Target="https://hr.ifas.ufl.edu/media/hrifasufledu/docs/employees/liaison/Approval-Process-Workflow-09-202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r.ufl.edu/forms-policies/forms-employe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E2B13-BDC8-FC4C-87EB-ED716F16E547}"/>
              </a:ext>
            </a:extLst>
          </p:cNvPr>
          <p:cNvSpPr>
            <a:spLocks noGrp="1"/>
          </p:cNvSpPr>
          <p:nvPr>
            <p:ph type="ctrTitle" idx="4294967295"/>
          </p:nvPr>
        </p:nvSpPr>
        <p:spPr>
          <a:xfrm>
            <a:off x="1522008" y="2073977"/>
            <a:ext cx="9144000" cy="1260894"/>
          </a:xfrm>
          <a:prstGeom prst="rect">
            <a:avLst/>
          </a:prstGeom>
        </p:spPr>
        <p:txBody>
          <a:bodyPr/>
          <a:lstStyle/>
          <a:p>
            <a:br>
              <a:rPr lang="en-US" dirty="0">
                <a:latin typeface="Ink Free" panose="03080402000500000000" pitchFamily="66" charset="0"/>
              </a:rPr>
            </a:br>
            <a:r>
              <a:rPr lang="en-US" dirty="0">
                <a:latin typeface="Ink Free" panose="03080402000500000000" pitchFamily="66" charset="0"/>
              </a:rPr>
              <a:t>ePAF &amp; Processing Training</a:t>
            </a:r>
          </a:p>
        </p:txBody>
      </p:sp>
      <p:sp>
        <p:nvSpPr>
          <p:cNvPr id="6" name="Subtitle 5">
            <a:extLst>
              <a:ext uri="{FF2B5EF4-FFF2-40B4-BE49-F238E27FC236}">
                <a16:creationId xmlns:a16="http://schemas.microsoft.com/office/drawing/2014/main" id="{9E3D7F5A-1F12-2444-911C-39CC25525E22}"/>
              </a:ext>
            </a:extLst>
          </p:cNvPr>
          <p:cNvSpPr>
            <a:spLocks noGrp="1"/>
          </p:cNvSpPr>
          <p:nvPr>
            <p:ph type="subTitle" idx="4294967295"/>
          </p:nvPr>
        </p:nvSpPr>
        <p:spPr>
          <a:xfrm>
            <a:off x="1522008" y="3429000"/>
            <a:ext cx="9144000" cy="1655762"/>
          </a:xfrm>
          <a:prstGeom prst="rect">
            <a:avLst/>
          </a:prstGeom>
        </p:spPr>
        <p:txBody>
          <a:bodyPr/>
          <a:lstStyle/>
          <a:p>
            <a:r>
              <a:rPr lang="en-US" dirty="0">
                <a:latin typeface="+mj-lt"/>
              </a:rPr>
              <a:t>Fall 2022</a:t>
            </a:r>
          </a:p>
          <a:p>
            <a:endParaRPr lang="en-US" b="0" dirty="0"/>
          </a:p>
        </p:txBody>
      </p:sp>
      <p:sp>
        <p:nvSpPr>
          <p:cNvPr id="2" name="Rectangle 1">
            <a:extLst>
              <a:ext uri="{FF2B5EF4-FFF2-40B4-BE49-F238E27FC236}">
                <a16:creationId xmlns:a16="http://schemas.microsoft.com/office/drawing/2014/main" id="{1B4593FA-59AC-4684-A0FF-28EE82673363}"/>
              </a:ext>
            </a:extLst>
          </p:cNvPr>
          <p:cNvSpPr/>
          <p:nvPr/>
        </p:nvSpPr>
        <p:spPr>
          <a:xfrm>
            <a:off x="7212847" y="5952391"/>
            <a:ext cx="4283545" cy="523220"/>
          </a:xfrm>
          <a:prstGeom prst="rect">
            <a:avLst/>
          </a:prstGeom>
          <a:noFill/>
          <a:ln>
            <a:no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5">
                    <a:lumMod val="75000"/>
                  </a:schemeClr>
                </a:solidFill>
                <a:effectLst/>
                <a:latin typeface="Ink Free" panose="03080402000500000000" pitchFamily="66" charset="0"/>
              </a:rPr>
              <a:t>Office of Human Resources</a:t>
            </a:r>
          </a:p>
        </p:txBody>
      </p:sp>
    </p:spTree>
    <p:extLst>
      <p:ext uri="{BB962C8B-B14F-4D97-AF65-F5344CB8AC3E}">
        <p14:creationId xmlns:p14="http://schemas.microsoft.com/office/powerpoint/2010/main" val="50948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6A62-672F-4F49-87DB-EF2C6AFA82A6}"/>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F317B46F-B466-0C40-B671-312443371934}"/>
              </a:ext>
            </a:extLst>
          </p:cNvPr>
          <p:cNvSpPr>
            <a:spLocks noGrp="1"/>
          </p:cNvSpPr>
          <p:nvPr>
            <p:ph idx="1"/>
          </p:nvPr>
        </p:nvSpPr>
        <p:spPr>
          <a:xfrm>
            <a:off x="838200" y="1408876"/>
            <a:ext cx="10515600" cy="4351338"/>
          </a:xfrm>
        </p:spPr>
        <p:txBody>
          <a:bodyPr/>
          <a:lstStyle/>
          <a:p>
            <a:r>
              <a:rPr lang="en-US" sz="1800" dirty="0"/>
              <a:t>Four-in-One Form not completed</a:t>
            </a:r>
          </a:p>
          <a:p>
            <a:pPr lvl="1"/>
            <a:r>
              <a:rPr lang="en-US" sz="1800" dirty="0"/>
              <a:t>This form must be notarized and attached before approval</a:t>
            </a:r>
          </a:p>
          <a:p>
            <a:pPr lvl="2"/>
            <a:r>
              <a:rPr lang="en-US" sz="1800" dirty="0"/>
              <a:t>The notary signature date and employee signature date must match in sections 1 &amp; 2</a:t>
            </a:r>
          </a:p>
          <a:p>
            <a:pPr lvl="1"/>
            <a:r>
              <a:rPr lang="en-US" sz="1800" u="sng" dirty="0"/>
              <a:t>IFAS HR requires this form for approval</a:t>
            </a:r>
          </a:p>
          <a:p>
            <a:r>
              <a:rPr lang="en-US" sz="1800" dirty="0"/>
              <a:t>Wrong offer letter used for current TEAMS person moving to a new job (such as promotion or new department)</a:t>
            </a:r>
          </a:p>
          <a:p>
            <a:pPr lvl="1"/>
            <a:r>
              <a:rPr lang="en-US" sz="1800" dirty="0"/>
              <a:t>Please use the correct template. They are located: </a:t>
            </a:r>
            <a:r>
              <a:rPr lang="en-US" sz="1800" dirty="0">
                <a:hlinkClick r:id="rId2"/>
              </a:rPr>
              <a:t>https://hr.ufl.edu/manager-resources/recruitment-staffing/hiring-center/preparing-an-offer/appointment-letter-library/</a:t>
            </a:r>
            <a:endParaRPr lang="en-US" sz="1800" dirty="0"/>
          </a:p>
          <a:p>
            <a:pPr lvl="1"/>
            <a:r>
              <a:rPr lang="en-US" sz="1800" dirty="0"/>
              <a:t>Always use most recent letter</a:t>
            </a:r>
          </a:p>
          <a:p>
            <a:r>
              <a:rPr lang="en-US" sz="1800" dirty="0"/>
              <a:t>Transfer from box completed when not accurate</a:t>
            </a:r>
          </a:p>
          <a:p>
            <a:pPr lvl="1"/>
            <a:r>
              <a:rPr lang="en-US" sz="1800" dirty="0"/>
              <a:t>See ”ePAF Transfers” slide</a:t>
            </a:r>
          </a:p>
          <a:p>
            <a:r>
              <a:rPr lang="en-US" sz="1800" dirty="0"/>
              <a:t>Fellowship MOU not complete</a:t>
            </a:r>
          </a:p>
          <a:p>
            <a:pPr lvl="1"/>
            <a:r>
              <a:rPr lang="en-US" sz="1800" dirty="0"/>
              <a:t>Start/end dates must be on the form and must use effective date of current pay period</a:t>
            </a:r>
          </a:p>
          <a:p>
            <a:pPr lvl="1"/>
            <a:r>
              <a:rPr lang="en-US" sz="1800" dirty="0"/>
              <a:t>DO NOT add hours worked on the MOU</a:t>
            </a:r>
            <a:endParaRPr lang="en-US" dirty="0"/>
          </a:p>
        </p:txBody>
      </p:sp>
    </p:spTree>
    <p:extLst>
      <p:ext uri="{BB962C8B-B14F-4D97-AF65-F5344CB8AC3E}">
        <p14:creationId xmlns:p14="http://schemas.microsoft.com/office/powerpoint/2010/main" val="211909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6A62-672F-4F49-87DB-EF2C6AFA82A6}"/>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F317B46F-B466-0C40-B671-312443371934}"/>
              </a:ext>
            </a:extLst>
          </p:cNvPr>
          <p:cNvSpPr>
            <a:spLocks noGrp="1"/>
          </p:cNvSpPr>
          <p:nvPr>
            <p:ph idx="1"/>
          </p:nvPr>
        </p:nvSpPr>
        <p:spPr>
          <a:xfrm>
            <a:off x="838200" y="1372544"/>
            <a:ext cx="10515600" cy="4351338"/>
          </a:xfrm>
        </p:spPr>
        <p:txBody>
          <a:bodyPr/>
          <a:lstStyle/>
          <a:p>
            <a:r>
              <a:rPr lang="en-US" dirty="0"/>
              <a:t>Missing letters of recommendation for faculty hires (3 letters are needed)</a:t>
            </a:r>
          </a:p>
          <a:p>
            <a:pPr lvl="1"/>
            <a:r>
              <a:rPr lang="en-US" dirty="0"/>
              <a:t>Transmittal letter/recommendation letters no longer needed for adjunct or post-docs</a:t>
            </a:r>
          </a:p>
          <a:p>
            <a:r>
              <a:rPr lang="en-US" dirty="0"/>
              <a:t>Foreign National Hire Process</a:t>
            </a:r>
          </a:p>
          <a:p>
            <a:pPr lvl="1"/>
            <a:r>
              <a:rPr lang="en-US" dirty="0"/>
              <a:t>Ensure the correct “Cit Status” is selected when entering the hire ePAF. “Non-Citizen National of the US” is rarely used. In most cases, it will be “Non-Resident Alien”.</a:t>
            </a:r>
          </a:p>
          <a:p>
            <a:pPr lvl="1"/>
            <a:r>
              <a:rPr lang="en-US" dirty="0"/>
              <a:t>See “Foreign National Hire Process” slide for more information</a:t>
            </a:r>
            <a:endParaRPr lang="en-US" sz="1600" dirty="0"/>
          </a:p>
          <a:p>
            <a:r>
              <a:rPr lang="en-US" dirty="0"/>
              <a:t>Position number may need to be updated to match title in letter of offer. </a:t>
            </a:r>
          </a:p>
          <a:p>
            <a:pPr lvl="1"/>
            <a:r>
              <a:rPr lang="en-US" sz="1800" dirty="0"/>
              <a:t>If a position update is needed, ensure that the effective date of the position change is prior to the start of the employment.</a:t>
            </a:r>
          </a:p>
          <a:p>
            <a:pPr lvl="1"/>
            <a:r>
              <a:rPr lang="en-US" sz="1800" dirty="0"/>
              <a:t>For example, “</a:t>
            </a:r>
            <a:r>
              <a:rPr lang="en-US" sz="1800" dirty="0" err="1"/>
              <a:t>Ast</a:t>
            </a:r>
            <a:r>
              <a:rPr lang="en-US" sz="1800" dirty="0"/>
              <a:t>/</a:t>
            </a:r>
            <a:r>
              <a:rPr lang="en-US" sz="1800" dirty="0" err="1"/>
              <a:t>Aso</a:t>
            </a:r>
            <a:r>
              <a:rPr lang="en-US" sz="1800" dirty="0"/>
              <a:t>/Prof” is used during the recruitment phase. This needs to be updated with a position update ePAF </a:t>
            </a:r>
            <a:r>
              <a:rPr lang="en-US" sz="1800" b="1" u="sng" dirty="0"/>
              <a:t>prior</a:t>
            </a:r>
            <a:r>
              <a:rPr lang="en-US" sz="1800" dirty="0"/>
              <a:t> to the hire ePAF.</a:t>
            </a:r>
          </a:p>
          <a:p>
            <a:r>
              <a:rPr lang="en-US" i="0" u="none" strike="noStrike" dirty="0">
                <a:solidFill>
                  <a:srgbClr val="000000"/>
                </a:solidFill>
                <a:effectLst/>
                <a:highlight>
                  <a:srgbClr val="FFFF00"/>
                </a:highlight>
                <a:latin typeface="Calibri" panose="020F0502020204030204" pitchFamily="34" charset="0"/>
              </a:rPr>
              <a:t>Missing Sanctions List Search for the foreign national hire</a:t>
            </a:r>
          </a:p>
          <a:p>
            <a:pPr lvl="1"/>
            <a:r>
              <a:rPr lang="en-US" i="0" u="none" strike="noStrike" dirty="0">
                <a:solidFill>
                  <a:srgbClr val="000000"/>
                </a:solidFill>
                <a:effectLst/>
                <a:highlight>
                  <a:srgbClr val="FFFF00"/>
                </a:highlight>
                <a:latin typeface="Calibri" panose="020F0502020204030204" pitchFamily="34" charset="0"/>
              </a:rPr>
              <a:t>https://</a:t>
            </a:r>
            <a:r>
              <a:rPr lang="en-US" i="0" u="none" strike="noStrike" dirty="0" err="1">
                <a:solidFill>
                  <a:srgbClr val="000000"/>
                </a:solidFill>
                <a:effectLst/>
                <a:highlight>
                  <a:srgbClr val="FFFF00"/>
                </a:highlight>
                <a:latin typeface="Calibri" panose="020F0502020204030204" pitchFamily="34" charset="0"/>
              </a:rPr>
              <a:t>sanctionssearch.ofac.treas.gov</a:t>
            </a:r>
            <a:endParaRPr lang="en-US" i="0" u="none" strike="noStrike" dirty="0">
              <a:solidFill>
                <a:srgbClr val="000000"/>
              </a:solidFill>
              <a:effectLst/>
              <a:highlight>
                <a:srgbClr val="FFFF00"/>
              </a:highlight>
              <a:latin typeface="Calibri" panose="020F0502020204030204" pitchFamily="34" charset="0"/>
            </a:endParaRPr>
          </a:p>
          <a:p>
            <a:endParaRPr lang="en-US" sz="1800" dirty="0"/>
          </a:p>
          <a:p>
            <a:endParaRPr lang="en-US" sz="1800" dirty="0"/>
          </a:p>
          <a:p>
            <a:endParaRPr lang="en-US" dirty="0"/>
          </a:p>
        </p:txBody>
      </p:sp>
    </p:spTree>
    <p:extLst>
      <p:ext uri="{BB962C8B-B14F-4D97-AF65-F5344CB8AC3E}">
        <p14:creationId xmlns:p14="http://schemas.microsoft.com/office/powerpoint/2010/main" val="2507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6A62-672F-4F49-87DB-EF2C6AFA82A6}"/>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F317B46F-B466-0C40-B671-312443371934}"/>
              </a:ext>
            </a:extLst>
          </p:cNvPr>
          <p:cNvSpPr>
            <a:spLocks noGrp="1"/>
          </p:cNvSpPr>
          <p:nvPr>
            <p:ph idx="1"/>
          </p:nvPr>
        </p:nvSpPr>
        <p:spPr>
          <a:xfrm>
            <a:off x="838200" y="1253331"/>
            <a:ext cx="10515600" cy="4351338"/>
          </a:xfrm>
        </p:spPr>
        <p:txBody>
          <a:bodyPr/>
          <a:lstStyle/>
          <a:p>
            <a:r>
              <a:rPr lang="en-US" dirty="0"/>
              <a:t>First Advantage – Background Checks</a:t>
            </a:r>
          </a:p>
          <a:p>
            <a:pPr lvl="1"/>
            <a:r>
              <a:rPr lang="en-US" dirty="0"/>
              <a:t>Please ensure the correct package has been selected</a:t>
            </a:r>
          </a:p>
          <a:p>
            <a:pPr lvl="2"/>
            <a:r>
              <a:rPr lang="en-US" dirty="0"/>
              <a:t>Please see IFAS HR training manual for more information. Package information is also listed when accessing First Advantage through myUFL</a:t>
            </a:r>
          </a:p>
          <a:p>
            <a:pPr lvl="3"/>
            <a:r>
              <a:rPr lang="en-US" dirty="0">
                <a:hlinkClick r:id="rId2"/>
              </a:rPr>
              <a:t>https://hr.ifas.ufl.edu/employees/ifas-hr-liaison/</a:t>
            </a:r>
            <a:endParaRPr lang="en-US" dirty="0"/>
          </a:p>
          <a:p>
            <a:pPr marL="857250" lvl="1"/>
            <a:r>
              <a:rPr lang="en-US" dirty="0"/>
              <a:t>Ensure that the candidate is aware of this process as they will have 6 days to fill out the initial screening. If they fail to do this, a new background check request will have to be submitted by the unit.</a:t>
            </a:r>
          </a:p>
          <a:p>
            <a:pPr marL="857250" lvl="1"/>
            <a:r>
              <a:rPr lang="en-US" dirty="0">
                <a:highlight>
                  <a:srgbClr val="FFFF00"/>
                </a:highlight>
              </a:rPr>
              <a:t>Add First Advantage order number to comment section</a:t>
            </a:r>
          </a:p>
          <a:p>
            <a:pPr marL="857250" lvl="1"/>
            <a:endParaRPr lang="en-US" dirty="0"/>
          </a:p>
          <a:p>
            <a:r>
              <a:rPr lang="en-US" sz="1800" dirty="0"/>
              <a:t>The “Clearance for Hire” email that is sent to the department will indicate the type of package to use.</a:t>
            </a:r>
          </a:p>
          <a:p>
            <a:endParaRPr lang="en-US" sz="1800" dirty="0"/>
          </a:p>
          <a:p>
            <a:r>
              <a:rPr lang="en-US" sz="1800" u="sng" dirty="0">
                <a:highlight>
                  <a:srgbClr val="FFFF00"/>
                </a:highlight>
              </a:rPr>
              <a:t>If an </a:t>
            </a:r>
            <a:r>
              <a:rPr lang="en-US" sz="1800" u="sng" dirty="0" err="1">
                <a:highlight>
                  <a:srgbClr val="FFFF00"/>
                </a:highlight>
              </a:rPr>
              <a:t>ePAF</a:t>
            </a:r>
            <a:r>
              <a:rPr lang="en-US" sz="1800" u="sng" dirty="0">
                <a:highlight>
                  <a:srgbClr val="FFFF00"/>
                </a:highlight>
              </a:rPr>
              <a:t> is recycled back to the unit, please read the full comment and ensure all action items are completed before resubmitting. If this is not done, it can significantly delay the approval process.</a:t>
            </a:r>
          </a:p>
          <a:p>
            <a:endParaRPr lang="en-US" dirty="0"/>
          </a:p>
        </p:txBody>
      </p:sp>
    </p:spTree>
    <p:extLst>
      <p:ext uri="{BB962C8B-B14F-4D97-AF65-F5344CB8AC3E}">
        <p14:creationId xmlns:p14="http://schemas.microsoft.com/office/powerpoint/2010/main" val="417281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9EF5-7070-46EB-B2A3-F6374D9555C2}"/>
              </a:ext>
            </a:extLst>
          </p:cNvPr>
          <p:cNvSpPr>
            <a:spLocks noGrp="1"/>
          </p:cNvSpPr>
          <p:nvPr>
            <p:ph type="title"/>
          </p:nvPr>
        </p:nvSpPr>
        <p:spPr/>
        <p:txBody>
          <a:bodyPr/>
          <a:lstStyle/>
          <a:p>
            <a:r>
              <a:rPr lang="en-US" dirty="0"/>
              <a:t>First advantage packages</a:t>
            </a:r>
          </a:p>
        </p:txBody>
      </p:sp>
      <p:sp>
        <p:nvSpPr>
          <p:cNvPr id="3" name="Content Placeholder 2">
            <a:extLst>
              <a:ext uri="{FF2B5EF4-FFF2-40B4-BE49-F238E27FC236}">
                <a16:creationId xmlns:a16="http://schemas.microsoft.com/office/drawing/2014/main" id="{9077A3E9-2F1E-4CE1-BC23-06E610A33B1D}"/>
              </a:ext>
            </a:extLst>
          </p:cNvPr>
          <p:cNvSpPr>
            <a:spLocks noGrp="1"/>
          </p:cNvSpPr>
          <p:nvPr>
            <p:ph idx="1"/>
          </p:nvPr>
        </p:nvSpPr>
        <p:spPr>
          <a:xfrm>
            <a:off x="838200" y="1457136"/>
            <a:ext cx="10515600" cy="4351338"/>
          </a:xfrm>
        </p:spPr>
        <p:txBody>
          <a:bodyPr/>
          <a:lstStyle/>
          <a:p>
            <a:pPr algn="l"/>
            <a:r>
              <a:rPr lang="en-US" sz="1200" b="1" i="0" u="sng" dirty="0" err="1">
                <a:solidFill>
                  <a:srgbClr val="000000"/>
                </a:solidFill>
                <a:effectLst/>
                <a:latin typeface="Arial" panose="020B0604020202020204" pitchFamily="34" charset="0"/>
              </a:rPr>
              <a:t>Basic+Edu+Empl</a:t>
            </a:r>
            <a:r>
              <a:rPr lang="en-US" sz="1200" b="1" i="0" u="sng" dirty="0">
                <a:solidFill>
                  <a:srgbClr val="000000"/>
                </a:solidFill>
                <a:effectLst/>
                <a:latin typeface="Arial" panose="020B0604020202020204" pitchFamily="34" charset="0"/>
              </a:rPr>
              <a:t> </a:t>
            </a:r>
            <a:r>
              <a:rPr lang="en-US" sz="1200" b="1" i="0" u="sng" dirty="0" err="1">
                <a:solidFill>
                  <a:srgbClr val="000000"/>
                </a:solidFill>
                <a:effectLst/>
                <a:latin typeface="Arial" panose="020B0604020202020204" pitchFamily="34" charset="0"/>
              </a:rPr>
              <a:t>Verf</a:t>
            </a:r>
            <a:br>
              <a:rPr lang="en-US" sz="1200" b="0" i="0" dirty="0">
                <a:solidFill>
                  <a:srgbClr val="000000"/>
                </a:solidFill>
                <a:effectLst/>
                <a:latin typeface="Arial" panose="020B0604020202020204" pitchFamily="34" charset="0"/>
              </a:rPr>
            </a:br>
            <a:r>
              <a:rPr lang="en-US" sz="1200" b="0" i="0" dirty="0">
                <a:solidFill>
                  <a:srgbClr val="000000"/>
                </a:solidFill>
                <a:effectLst/>
                <a:latin typeface="Arial" panose="020B0604020202020204" pitchFamily="34" charset="0"/>
              </a:rPr>
              <a:t>This package is specifically for </a:t>
            </a:r>
            <a:r>
              <a:rPr lang="en-US" sz="1200" b="1" i="0" dirty="0">
                <a:solidFill>
                  <a:srgbClr val="000000"/>
                </a:solidFill>
                <a:effectLst/>
                <a:latin typeface="Arial" panose="020B0604020202020204" pitchFamily="34" charset="0"/>
              </a:rPr>
              <a:t>Salary/Regular faculty, TEAMS, Adjunct, and </a:t>
            </a:r>
            <a:r>
              <a:rPr lang="en-US" sz="1200" b="1" i="0" dirty="0" err="1">
                <a:solidFill>
                  <a:srgbClr val="000000"/>
                </a:solidFill>
                <a:effectLst/>
                <a:latin typeface="Arial" panose="020B0604020202020204" pitchFamily="34" charset="0"/>
              </a:rPr>
              <a:t>PostDoc</a:t>
            </a:r>
            <a:r>
              <a:rPr lang="en-US" sz="1200" b="0" i="0" dirty="0">
                <a:solidFill>
                  <a:srgbClr val="000000"/>
                </a:solidFill>
                <a:effectLst/>
                <a:latin typeface="Arial" panose="020B0604020202020204" pitchFamily="34" charset="0"/>
              </a:rPr>
              <a:t> who are </a:t>
            </a:r>
            <a:r>
              <a:rPr lang="en-US" sz="1200" b="0" i="0" u="sng" dirty="0">
                <a:solidFill>
                  <a:srgbClr val="000000"/>
                </a:solidFill>
                <a:effectLst/>
                <a:latin typeface="Arial" panose="020B0604020202020204" pitchFamily="34" charset="0"/>
              </a:rPr>
              <a:t>new or returning to UF</a:t>
            </a:r>
            <a:r>
              <a:rPr lang="en-US" sz="1200" b="0" i="0" dirty="0">
                <a:solidFill>
                  <a:srgbClr val="000000"/>
                </a:solidFill>
                <a:effectLst/>
                <a:latin typeface="Arial" panose="020B0604020202020204" pitchFamily="34" charset="0"/>
              </a:rPr>
              <a:t>. This type of check includes criminal screening within U.S., verifying highest level of education (including high school diploma), and validating employment history.</a:t>
            </a:r>
            <a:br>
              <a:rPr lang="en-US" sz="1200" b="0" i="0" dirty="0">
                <a:solidFill>
                  <a:srgbClr val="000000"/>
                </a:solidFill>
                <a:effectLst/>
                <a:latin typeface="Arial" panose="020B0604020202020204" pitchFamily="34" charset="0"/>
              </a:rPr>
            </a:br>
            <a:endParaRPr lang="en-US" sz="1200" b="0" i="0" dirty="0">
              <a:solidFill>
                <a:srgbClr val="000000"/>
              </a:solidFill>
              <a:effectLst/>
              <a:latin typeface="Arial" panose="020B0604020202020204" pitchFamily="34" charset="0"/>
            </a:endParaRPr>
          </a:p>
          <a:p>
            <a:pPr algn="l"/>
            <a:r>
              <a:rPr lang="en-US" sz="1200" b="1" i="0" u="sng" dirty="0" err="1">
                <a:solidFill>
                  <a:srgbClr val="000000"/>
                </a:solidFill>
                <a:effectLst/>
                <a:latin typeface="Arial" panose="020B0604020202020204" pitchFamily="34" charset="0"/>
              </a:rPr>
              <a:t>Basic+Edu+Empl</a:t>
            </a:r>
            <a:r>
              <a:rPr lang="en-US" sz="1200" b="1" i="0" u="sng" dirty="0">
                <a:solidFill>
                  <a:srgbClr val="000000"/>
                </a:solidFill>
                <a:effectLst/>
                <a:latin typeface="Arial" panose="020B0604020202020204" pitchFamily="34" charset="0"/>
              </a:rPr>
              <a:t> </a:t>
            </a:r>
            <a:r>
              <a:rPr lang="en-US" sz="1200" b="1" i="0" u="sng" dirty="0" err="1">
                <a:solidFill>
                  <a:srgbClr val="000000"/>
                </a:solidFill>
                <a:effectLst/>
                <a:latin typeface="Arial" panose="020B0604020202020204" pitchFamily="34" charset="0"/>
              </a:rPr>
              <a:t>Verf</a:t>
            </a:r>
            <a:r>
              <a:rPr lang="en-US" sz="1200" b="1" i="0" u="sng" dirty="0">
                <a:solidFill>
                  <a:srgbClr val="000000"/>
                </a:solidFill>
                <a:effectLst/>
                <a:latin typeface="Arial" panose="020B0604020202020204" pitchFamily="34" charset="0"/>
              </a:rPr>
              <a:t> – Int’l</a:t>
            </a:r>
            <a:br>
              <a:rPr lang="en-US" sz="1200" b="0" i="0" dirty="0">
                <a:solidFill>
                  <a:srgbClr val="000000"/>
                </a:solidFill>
                <a:effectLst/>
                <a:latin typeface="Arial" panose="020B0604020202020204" pitchFamily="34" charset="0"/>
              </a:rPr>
            </a:br>
            <a:r>
              <a:rPr lang="en-US" sz="1200" b="0" i="0" dirty="0">
                <a:solidFill>
                  <a:srgbClr val="000000"/>
                </a:solidFill>
                <a:effectLst/>
                <a:latin typeface="Arial" panose="020B0604020202020204" pitchFamily="34" charset="0"/>
              </a:rPr>
              <a:t>This package is specifically for </a:t>
            </a:r>
            <a:r>
              <a:rPr lang="en-US" sz="1200" b="1" i="0" dirty="0">
                <a:solidFill>
                  <a:srgbClr val="000000"/>
                </a:solidFill>
                <a:effectLst/>
                <a:latin typeface="Arial" panose="020B0604020202020204" pitchFamily="34" charset="0"/>
              </a:rPr>
              <a:t>Salary/Regular faculty, TEAMS, Adjunct, or </a:t>
            </a:r>
            <a:r>
              <a:rPr lang="en-US" sz="1200" b="1" i="0" dirty="0" err="1">
                <a:solidFill>
                  <a:srgbClr val="000000"/>
                </a:solidFill>
                <a:effectLst/>
                <a:latin typeface="Arial" panose="020B0604020202020204" pitchFamily="34" charset="0"/>
              </a:rPr>
              <a:t>PostDoc</a:t>
            </a:r>
            <a:r>
              <a:rPr lang="en-US" sz="1200" b="0" i="0" dirty="0">
                <a:solidFill>
                  <a:srgbClr val="000000"/>
                </a:solidFill>
                <a:effectLst/>
                <a:latin typeface="Arial" panose="020B0604020202020204" pitchFamily="34" charset="0"/>
              </a:rPr>
              <a:t> hires who </a:t>
            </a:r>
            <a:r>
              <a:rPr lang="en-US" sz="1200" b="0" i="0" u="sng" dirty="0">
                <a:solidFill>
                  <a:srgbClr val="000000"/>
                </a:solidFill>
                <a:effectLst/>
                <a:latin typeface="Arial" panose="020B0604020202020204" pitchFamily="34" charset="0"/>
              </a:rPr>
              <a:t>have not lived within the U.S. for the last three years</a:t>
            </a:r>
            <a:r>
              <a:rPr lang="en-US" sz="1200" b="0" i="0" dirty="0">
                <a:solidFill>
                  <a:srgbClr val="000000"/>
                </a:solidFill>
                <a:effectLst/>
                <a:latin typeface="Arial" panose="020B0604020202020204" pitchFamily="34" charset="0"/>
              </a:rPr>
              <a:t>. This type of check includes searching for criminal records in both U.S. and appropriate countries, verifying highest level of education (including high school diploma), validating employment history, and checking against global sanction lists, including U.S. terrorist list.</a:t>
            </a:r>
            <a:br>
              <a:rPr lang="en-US" sz="1200" b="0" i="0" dirty="0">
                <a:solidFill>
                  <a:srgbClr val="000000"/>
                </a:solidFill>
                <a:effectLst/>
                <a:latin typeface="Arial" panose="020B0604020202020204" pitchFamily="34" charset="0"/>
              </a:rPr>
            </a:br>
            <a:endParaRPr lang="en-US" sz="1200" b="0" i="0" dirty="0">
              <a:solidFill>
                <a:srgbClr val="000000"/>
              </a:solidFill>
              <a:effectLst/>
              <a:latin typeface="Arial" panose="020B0604020202020204" pitchFamily="34" charset="0"/>
            </a:endParaRPr>
          </a:p>
          <a:p>
            <a:pPr algn="l"/>
            <a:r>
              <a:rPr lang="en-US" sz="1200" b="1" i="0" u="sng" dirty="0">
                <a:solidFill>
                  <a:srgbClr val="000000"/>
                </a:solidFill>
                <a:effectLst/>
                <a:latin typeface="Arial" panose="020B0604020202020204" pitchFamily="34" charset="0"/>
              </a:rPr>
              <a:t>Basic</a:t>
            </a:r>
            <a:br>
              <a:rPr lang="en-US" sz="1200" b="0" i="0" dirty="0">
                <a:solidFill>
                  <a:srgbClr val="000000"/>
                </a:solidFill>
                <a:effectLst/>
                <a:latin typeface="Arial" panose="020B0604020202020204" pitchFamily="34" charset="0"/>
              </a:rPr>
            </a:br>
            <a:r>
              <a:rPr lang="en-US" sz="1200" b="0" i="0" dirty="0">
                <a:solidFill>
                  <a:srgbClr val="000000"/>
                </a:solidFill>
                <a:effectLst/>
                <a:latin typeface="Arial" panose="020B0604020202020204" pitchFamily="34" charset="0"/>
              </a:rPr>
              <a:t>This package is specifically for </a:t>
            </a:r>
            <a:r>
              <a:rPr lang="en-US" sz="1200" b="1" i="0" dirty="0">
                <a:solidFill>
                  <a:srgbClr val="000000"/>
                </a:solidFill>
                <a:effectLst/>
                <a:latin typeface="Arial" panose="020B0604020202020204" pitchFamily="34" charset="0"/>
              </a:rPr>
              <a:t>OPS staff, student, and graduate assistant</a:t>
            </a:r>
            <a:r>
              <a:rPr lang="en-US" sz="1200" b="0" i="0" dirty="0">
                <a:solidFill>
                  <a:srgbClr val="000000"/>
                </a:solidFill>
                <a:effectLst/>
                <a:latin typeface="Arial" panose="020B0604020202020204" pitchFamily="34" charset="0"/>
              </a:rPr>
              <a:t> hires new to UF. This package only searches for criminal records within the U.S.</a:t>
            </a:r>
          </a:p>
          <a:p>
            <a:pPr algn="l"/>
            <a:r>
              <a:rPr lang="en-US" sz="1200" b="0" i="0" dirty="0">
                <a:solidFill>
                  <a:srgbClr val="000000"/>
                </a:solidFill>
                <a:effectLst/>
                <a:latin typeface="Arial" panose="020B0604020202020204" pitchFamily="34" charset="0"/>
              </a:rPr>
              <a:t>(Optional) This package can be used to conduct criminal background check on UF employees transferring from one department to another on the same salary plan (i.e. </a:t>
            </a:r>
            <a:r>
              <a:rPr lang="en-US" sz="1200" b="1" i="0" dirty="0">
                <a:solidFill>
                  <a:srgbClr val="000000"/>
                </a:solidFill>
                <a:effectLst/>
                <a:latin typeface="Arial" panose="020B0604020202020204" pitchFamily="34" charset="0"/>
              </a:rPr>
              <a:t>TEAMS to TEAMS</a:t>
            </a:r>
            <a:r>
              <a:rPr lang="en-US" sz="1200" b="0" i="0" dirty="0">
                <a:solidFill>
                  <a:srgbClr val="000000"/>
                </a:solidFill>
                <a:effectLst/>
                <a:latin typeface="Arial" panose="020B0604020202020204" pitchFamily="34" charset="0"/>
              </a:rPr>
              <a:t>).</a:t>
            </a:r>
          </a:p>
          <a:p>
            <a:pPr algn="l"/>
            <a:r>
              <a:rPr lang="en-US" sz="1200" b="1" i="0" u="sng" dirty="0">
                <a:solidFill>
                  <a:srgbClr val="000000"/>
                </a:solidFill>
                <a:effectLst/>
                <a:latin typeface="Arial" panose="020B0604020202020204" pitchFamily="34" charset="0"/>
              </a:rPr>
              <a:t>Basic – Int’l</a:t>
            </a:r>
            <a:r>
              <a:rPr lang="en-US" sz="1200" b="0" i="0" dirty="0">
                <a:solidFill>
                  <a:srgbClr val="000000"/>
                </a:solidFill>
                <a:effectLst/>
                <a:latin typeface="Arial" panose="020B0604020202020204" pitchFamily="34" charset="0"/>
              </a:rPr>
              <a:t> This packet is specifically for </a:t>
            </a:r>
            <a:r>
              <a:rPr lang="en-US" sz="1200" b="1" i="0" dirty="0">
                <a:solidFill>
                  <a:srgbClr val="000000"/>
                </a:solidFill>
                <a:effectLst/>
                <a:latin typeface="Arial" panose="020B0604020202020204" pitchFamily="34" charset="0"/>
              </a:rPr>
              <a:t>OPS staff, student, or graduate assistant</a:t>
            </a:r>
            <a:r>
              <a:rPr lang="en-US" sz="1200" b="0" i="0" dirty="0">
                <a:solidFill>
                  <a:srgbClr val="000000"/>
                </a:solidFill>
                <a:effectLst/>
                <a:latin typeface="Arial" panose="020B0604020202020204" pitchFamily="34" charset="0"/>
              </a:rPr>
              <a:t> hires who </a:t>
            </a:r>
            <a:r>
              <a:rPr lang="en-US" sz="1200" b="0" i="0" u="sng" dirty="0">
                <a:solidFill>
                  <a:srgbClr val="000000"/>
                </a:solidFill>
                <a:effectLst/>
                <a:latin typeface="Arial" panose="020B0604020202020204" pitchFamily="34" charset="0"/>
              </a:rPr>
              <a:t>have not lived within the U.S. for the last three years</a:t>
            </a:r>
            <a:r>
              <a:rPr lang="en-US" sz="1200" b="0" i="0" dirty="0">
                <a:solidFill>
                  <a:srgbClr val="000000"/>
                </a:solidFill>
                <a:effectLst/>
                <a:latin typeface="Arial" panose="020B0604020202020204" pitchFamily="34" charset="0"/>
              </a:rPr>
              <a:t>. This package will search for criminal records within U.S. and appropriate countries.</a:t>
            </a:r>
          </a:p>
          <a:p>
            <a:pPr algn="l"/>
            <a:r>
              <a:rPr lang="en-US" sz="1200" b="1" i="0" u="sng" dirty="0" err="1">
                <a:solidFill>
                  <a:srgbClr val="000000"/>
                </a:solidFill>
                <a:effectLst/>
                <a:latin typeface="Arial" panose="020B0604020202020204" pitchFamily="34" charset="0"/>
              </a:rPr>
              <a:t>Edu+Exp</a:t>
            </a:r>
            <a:r>
              <a:rPr lang="en-US" sz="1200" b="1" i="0" u="sng" dirty="0">
                <a:solidFill>
                  <a:srgbClr val="000000"/>
                </a:solidFill>
                <a:effectLst/>
                <a:latin typeface="Arial" panose="020B0604020202020204" pitchFamily="34" charset="0"/>
              </a:rPr>
              <a:t> </a:t>
            </a:r>
            <a:r>
              <a:rPr lang="en-US" sz="1200" b="1" i="0" u="sng" dirty="0" err="1">
                <a:solidFill>
                  <a:srgbClr val="000000"/>
                </a:solidFill>
                <a:effectLst/>
                <a:latin typeface="Arial" panose="020B0604020202020204" pitchFamily="34" charset="0"/>
              </a:rPr>
              <a:t>Verf</a:t>
            </a:r>
            <a:r>
              <a:rPr lang="en-US" sz="1200" b="0" i="0" dirty="0">
                <a:solidFill>
                  <a:srgbClr val="000000"/>
                </a:solidFill>
                <a:effectLst/>
                <a:latin typeface="Arial" panose="020B0604020202020204" pitchFamily="34" charset="0"/>
              </a:rPr>
              <a:t> This package is only for </a:t>
            </a:r>
            <a:r>
              <a:rPr lang="en-US" sz="1200" b="1" i="0" dirty="0">
                <a:solidFill>
                  <a:srgbClr val="000000"/>
                </a:solidFill>
                <a:effectLst/>
                <a:latin typeface="Arial" panose="020B0604020202020204" pitchFamily="34" charset="0"/>
              </a:rPr>
              <a:t>Salary/Regular faculty, TEAMS, Adjunct, and </a:t>
            </a:r>
            <a:r>
              <a:rPr lang="en-US" sz="1200" b="1" i="0" dirty="0" err="1">
                <a:solidFill>
                  <a:srgbClr val="000000"/>
                </a:solidFill>
                <a:effectLst/>
                <a:latin typeface="Arial" panose="020B0604020202020204" pitchFamily="34" charset="0"/>
              </a:rPr>
              <a:t>PostDoc</a:t>
            </a:r>
            <a:r>
              <a:rPr lang="en-US" sz="1200" b="0" i="0" dirty="0">
                <a:solidFill>
                  <a:srgbClr val="000000"/>
                </a:solidFill>
                <a:effectLst/>
                <a:latin typeface="Arial" panose="020B0604020202020204" pitchFamily="34" charset="0"/>
              </a:rPr>
              <a:t> hires </a:t>
            </a:r>
            <a:r>
              <a:rPr lang="en-US" sz="1200" b="0" i="0" u="sng" dirty="0">
                <a:solidFill>
                  <a:srgbClr val="000000"/>
                </a:solidFill>
                <a:effectLst/>
                <a:latin typeface="Arial" panose="020B0604020202020204" pitchFamily="34" charset="0"/>
              </a:rPr>
              <a:t>who are new or returning to UF</a:t>
            </a:r>
            <a:r>
              <a:rPr lang="en-US" sz="1200" b="0" i="0" dirty="0">
                <a:solidFill>
                  <a:srgbClr val="000000"/>
                </a:solidFill>
                <a:effectLst/>
                <a:latin typeface="Arial" panose="020B0604020202020204" pitchFamily="34" charset="0"/>
              </a:rPr>
              <a:t> </a:t>
            </a:r>
            <a:r>
              <a:rPr lang="en-US" sz="1200" b="1" i="0" dirty="0">
                <a:solidFill>
                  <a:srgbClr val="000000"/>
                </a:solidFill>
                <a:effectLst/>
                <a:latin typeface="Arial" panose="020B0604020202020204" pitchFamily="34" charset="0"/>
              </a:rPr>
              <a:t>and</a:t>
            </a:r>
            <a:r>
              <a:rPr lang="en-US" sz="1200" b="0" i="0" dirty="0">
                <a:solidFill>
                  <a:srgbClr val="000000"/>
                </a:solidFill>
                <a:effectLst/>
                <a:latin typeface="Arial" panose="020B0604020202020204" pitchFamily="34" charset="0"/>
              </a:rPr>
              <a:t> </a:t>
            </a:r>
            <a:r>
              <a:rPr lang="en-US" sz="1200" b="0" i="0" u="sng" dirty="0">
                <a:solidFill>
                  <a:srgbClr val="000000"/>
                </a:solidFill>
                <a:effectLst/>
                <a:latin typeface="Arial" panose="020B0604020202020204" pitchFamily="34" charset="0"/>
              </a:rPr>
              <a:t>will go through </a:t>
            </a:r>
            <a:r>
              <a:rPr lang="en-US" sz="1200" b="1" i="0" u="sng" dirty="0">
                <a:solidFill>
                  <a:srgbClr val="000000"/>
                </a:solidFill>
                <a:effectLst/>
                <a:latin typeface="Arial" panose="020B0604020202020204" pitchFamily="34" charset="0"/>
              </a:rPr>
              <a:t>FBI/435 </a:t>
            </a:r>
            <a:r>
              <a:rPr lang="en-US" sz="1200" b="1" i="0" u="sng" dirty="0" err="1">
                <a:solidFill>
                  <a:srgbClr val="000000"/>
                </a:solidFill>
                <a:effectLst/>
                <a:latin typeface="Arial" panose="020B0604020202020204" pitchFamily="34" charset="0"/>
              </a:rPr>
              <a:t>Livescan</a:t>
            </a:r>
            <a:r>
              <a:rPr lang="en-US" sz="1200" b="1" i="0" u="sng" dirty="0">
                <a:solidFill>
                  <a:srgbClr val="000000"/>
                </a:solidFill>
                <a:effectLst/>
                <a:latin typeface="Arial" panose="020B0604020202020204" pitchFamily="34" charset="0"/>
              </a:rPr>
              <a:t> check</a:t>
            </a:r>
            <a:r>
              <a:rPr lang="en-US" sz="1200" b="0" i="0" dirty="0">
                <a:solidFill>
                  <a:srgbClr val="000000"/>
                </a:solidFill>
                <a:effectLst/>
                <a:latin typeface="Arial" panose="020B0604020202020204" pitchFamily="34" charset="0"/>
              </a:rPr>
              <a:t>. First Advantage will not be conducting FBI or 435 </a:t>
            </a:r>
            <a:r>
              <a:rPr lang="en-US" sz="1200" b="0" i="0" dirty="0" err="1">
                <a:solidFill>
                  <a:srgbClr val="000000"/>
                </a:solidFill>
                <a:effectLst/>
                <a:latin typeface="Arial" panose="020B0604020202020204" pitchFamily="34" charset="0"/>
              </a:rPr>
              <a:t>Livescan</a:t>
            </a:r>
            <a:r>
              <a:rPr lang="en-US" sz="1200" b="0" i="0" dirty="0">
                <a:solidFill>
                  <a:srgbClr val="000000"/>
                </a:solidFill>
                <a:effectLst/>
                <a:latin typeface="Arial" panose="020B0604020202020204" pitchFamily="34" charset="0"/>
              </a:rPr>
              <a:t>. Hiring departments will still need to conduct these types of checks through UFHR.</a:t>
            </a:r>
          </a:p>
          <a:p>
            <a:pPr algn="l"/>
            <a:r>
              <a:rPr lang="en-US" sz="1200" b="0" i="0" dirty="0">
                <a:solidFill>
                  <a:srgbClr val="000000"/>
                </a:solidFill>
                <a:effectLst/>
                <a:latin typeface="Arial" panose="020B0604020202020204" pitchFamily="34" charset="0"/>
              </a:rPr>
              <a:t>This package is also used for </a:t>
            </a:r>
            <a:r>
              <a:rPr lang="en-US" sz="1200" b="1" i="0" dirty="0">
                <a:solidFill>
                  <a:srgbClr val="000000"/>
                </a:solidFill>
                <a:effectLst/>
                <a:latin typeface="Arial" panose="020B0604020202020204" pitchFamily="34" charset="0"/>
              </a:rPr>
              <a:t>OPS staff, students, and graduate assistants</a:t>
            </a:r>
            <a:r>
              <a:rPr lang="en-US" sz="1200" b="0" i="0" dirty="0">
                <a:solidFill>
                  <a:srgbClr val="000000"/>
                </a:solidFill>
                <a:effectLst/>
                <a:latin typeface="Arial" panose="020B0604020202020204" pitchFamily="34" charset="0"/>
              </a:rPr>
              <a:t> hired into </a:t>
            </a:r>
            <a:r>
              <a:rPr lang="en-US" sz="1200" b="1" i="0" dirty="0">
                <a:solidFill>
                  <a:srgbClr val="000000"/>
                </a:solidFill>
                <a:effectLst/>
                <a:latin typeface="Arial" panose="020B0604020202020204" pitchFamily="34" charset="0"/>
              </a:rPr>
              <a:t>Salary/Regular faculty, TEAMS, Adjuncts, and </a:t>
            </a:r>
            <a:r>
              <a:rPr lang="en-US" sz="1200" b="1" i="0" dirty="0" err="1">
                <a:solidFill>
                  <a:srgbClr val="000000"/>
                </a:solidFill>
                <a:effectLst/>
                <a:latin typeface="Arial" panose="020B0604020202020204" pitchFamily="34" charset="0"/>
              </a:rPr>
              <a:t>PostDoc</a:t>
            </a:r>
            <a:r>
              <a:rPr lang="en-US" sz="1200" b="0" i="0" dirty="0">
                <a:solidFill>
                  <a:srgbClr val="000000"/>
                </a:solidFill>
                <a:effectLst/>
                <a:latin typeface="Arial" panose="020B0604020202020204" pitchFamily="34" charset="0"/>
              </a:rPr>
              <a:t> position.</a:t>
            </a:r>
          </a:p>
          <a:p>
            <a:endParaRPr lang="en-US" dirty="0"/>
          </a:p>
        </p:txBody>
      </p:sp>
    </p:spTree>
    <p:extLst>
      <p:ext uri="{BB962C8B-B14F-4D97-AF65-F5344CB8AC3E}">
        <p14:creationId xmlns:p14="http://schemas.microsoft.com/office/powerpoint/2010/main" val="214561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2B42-95AB-470D-A746-E4C4383B3F26}"/>
              </a:ext>
            </a:extLst>
          </p:cNvPr>
          <p:cNvSpPr>
            <a:spLocks noGrp="1"/>
          </p:cNvSpPr>
          <p:nvPr>
            <p:ph type="title"/>
          </p:nvPr>
        </p:nvSpPr>
        <p:spPr/>
        <p:txBody>
          <a:bodyPr/>
          <a:lstStyle/>
          <a:p>
            <a:r>
              <a:rPr lang="en-US" dirty="0"/>
              <a:t>Social security cards</a:t>
            </a:r>
          </a:p>
        </p:txBody>
      </p:sp>
      <p:sp>
        <p:nvSpPr>
          <p:cNvPr id="3" name="Content Placeholder 2">
            <a:extLst>
              <a:ext uri="{FF2B5EF4-FFF2-40B4-BE49-F238E27FC236}">
                <a16:creationId xmlns:a16="http://schemas.microsoft.com/office/drawing/2014/main" id="{0A39468F-BCA8-4393-81C4-5B964F601B5F}"/>
              </a:ext>
            </a:extLst>
          </p:cNvPr>
          <p:cNvSpPr>
            <a:spLocks noGrp="1"/>
          </p:cNvSpPr>
          <p:nvPr>
            <p:ph idx="1"/>
          </p:nvPr>
        </p:nvSpPr>
        <p:spPr>
          <a:xfrm>
            <a:off x="838200" y="1553777"/>
            <a:ext cx="10515600" cy="4351338"/>
          </a:xfrm>
        </p:spPr>
        <p:txBody>
          <a:bodyPr/>
          <a:lstStyle/>
          <a:p>
            <a:r>
              <a:rPr lang="en-US" dirty="0"/>
              <a:t>U.S Citizens</a:t>
            </a:r>
          </a:p>
          <a:p>
            <a:pPr lvl="1"/>
            <a:r>
              <a:rPr lang="en-US" dirty="0"/>
              <a:t>If the social security card has been misplaced, a receipt can be attached to the hire for approval. It will need to be added to OnBase once it arrives for tax purposes.</a:t>
            </a:r>
          </a:p>
          <a:p>
            <a:pPr lvl="1"/>
            <a:r>
              <a:rPr lang="en-US" dirty="0"/>
              <a:t>The social security card does not need to be signed to be valid.</a:t>
            </a:r>
          </a:p>
          <a:p>
            <a:r>
              <a:rPr lang="en-US" dirty="0"/>
              <a:t>Foreign Nationals</a:t>
            </a:r>
          </a:p>
          <a:p>
            <a:pPr lvl="1"/>
            <a:r>
              <a:rPr lang="en-US" dirty="0"/>
              <a:t>If a temp ID is used in place of a social security card, please ensure once the social security card is issued that it is updated in the system:</a:t>
            </a:r>
          </a:p>
          <a:p>
            <a:pPr lvl="2"/>
            <a:r>
              <a:rPr lang="en-US" dirty="0">
                <a:hlinkClick r:id="rId2"/>
              </a:rPr>
              <a:t>https://hr.ufl.edu/manager-resources/employment-hub/employment-data/</a:t>
            </a:r>
            <a:endParaRPr lang="en-US" dirty="0"/>
          </a:p>
          <a:p>
            <a:pPr lvl="1"/>
            <a:r>
              <a:rPr lang="en-US" dirty="0" err="1"/>
              <a:t>ePAF’s</a:t>
            </a:r>
            <a:endParaRPr lang="en-US" dirty="0"/>
          </a:p>
          <a:p>
            <a:pPr lvl="2"/>
            <a:r>
              <a:rPr lang="en-US" dirty="0"/>
              <a:t>When creating a UFID prior to the hire ePAF of a new employee, be sure to verify the social security number has been entered within “Hire an Employee” during Step 3 under “Identity Information”. This will prevent delays in the approval process.</a:t>
            </a:r>
          </a:p>
        </p:txBody>
      </p:sp>
    </p:spTree>
    <p:extLst>
      <p:ext uri="{BB962C8B-B14F-4D97-AF65-F5344CB8AC3E}">
        <p14:creationId xmlns:p14="http://schemas.microsoft.com/office/powerpoint/2010/main" val="348150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577-640A-42F4-BEA9-0A89BEDD10D3}"/>
              </a:ext>
            </a:extLst>
          </p:cNvPr>
          <p:cNvSpPr>
            <a:spLocks noGrp="1"/>
          </p:cNvSpPr>
          <p:nvPr>
            <p:ph type="title"/>
          </p:nvPr>
        </p:nvSpPr>
        <p:spPr/>
        <p:txBody>
          <a:bodyPr/>
          <a:lstStyle/>
          <a:p>
            <a:r>
              <a:rPr lang="en-US" dirty="0"/>
              <a:t>Foreign national (FN) hire process</a:t>
            </a:r>
          </a:p>
        </p:txBody>
      </p:sp>
      <p:sp>
        <p:nvSpPr>
          <p:cNvPr id="3" name="Content Placeholder 2">
            <a:extLst>
              <a:ext uri="{FF2B5EF4-FFF2-40B4-BE49-F238E27FC236}">
                <a16:creationId xmlns:a16="http://schemas.microsoft.com/office/drawing/2014/main" id="{3ED30D42-3E8D-460D-9B12-2C6E13D7028C}"/>
              </a:ext>
            </a:extLst>
          </p:cNvPr>
          <p:cNvSpPr>
            <a:spLocks noGrp="1"/>
          </p:cNvSpPr>
          <p:nvPr>
            <p:ph idx="1"/>
          </p:nvPr>
        </p:nvSpPr>
        <p:spPr/>
        <p:txBody>
          <a:bodyPr/>
          <a:lstStyle/>
          <a:p>
            <a:r>
              <a:rPr lang="en-US" u="sng" dirty="0"/>
              <a:t>Process</a:t>
            </a:r>
          </a:p>
          <a:p>
            <a:pPr lvl="1"/>
            <a:r>
              <a:rPr lang="en-US" b="0" dirty="0">
                <a:hlinkClick r:id="rId2"/>
              </a:rPr>
              <a:t>https://hr.ufl.edu/manager-resources/employment-operations-and-records/hiring-a-foreign-national/</a:t>
            </a:r>
            <a:endParaRPr lang="en-US" dirty="0"/>
          </a:p>
          <a:p>
            <a:r>
              <a:rPr lang="en-US" u="sng" dirty="0"/>
              <a:t>Important Notes</a:t>
            </a:r>
          </a:p>
          <a:p>
            <a:pPr lvl="1"/>
            <a:r>
              <a:rPr lang="en-US" sz="1800" dirty="0"/>
              <a:t>After the ePAF is entered in order to generate the GatorStart packet, make sure to submit the FNIS Shell Request</a:t>
            </a:r>
          </a:p>
          <a:p>
            <a:pPr lvl="1"/>
            <a:r>
              <a:rPr lang="en-US" sz="1800" dirty="0"/>
              <a:t>Out of country degrees will need to have a NACES degree confirmation attached.</a:t>
            </a:r>
          </a:p>
          <a:p>
            <a:pPr lvl="2"/>
            <a:r>
              <a:rPr lang="en-US" sz="1800" dirty="0">
                <a:hlinkClick r:id="rId3"/>
              </a:rPr>
              <a:t>https://www.naces.org/</a:t>
            </a:r>
            <a:endParaRPr lang="en-US" sz="1800" dirty="0"/>
          </a:p>
          <a:p>
            <a:pPr lvl="2"/>
            <a:r>
              <a:rPr lang="en-US" sz="1800" dirty="0"/>
              <a:t>This is written into the offer letter. This may take a few weeks to complete.</a:t>
            </a:r>
          </a:p>
          <a:p>
            <a:pPr lvl="1"/>
            <a:r>
              <a:rPr lang="en-US" sz="1800" b="1" u="sng" dirty="0"/>
              <a:t>Please do not attach paper I-9. It is done through GS.</a:t>
            </a:r>
          </a:p>
          <a:p>
            <a:pPr marL="457200" lvl="1" indent="0">
              <a:buNone/>
            </a:pPr>
            <a:endParaRPr lang="en-US" dirty="0"/>
          </a:p>
          <a:p>
            <a:pPr lvl="1"/>
            <a:endParaRPr lang="en-US" dirty="0"/>
          </a:p>
        </p:txBody>
      </p:sp>
    </p:spTree>
    <p:extLst>
      <p:ext uri="{BB962C8B-B14F-4D97-AF65-F5344CB8AC3E}">
        <p14:creationId xmlns:p14="http://schemas.microsoft.com/office/powerpoint/2010/main" val="65148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Salaried Faculty</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0" y="1346909"/>
            <a:ext cx="5181601" cy="452266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Four-in-One (4-in-1) Form</a:t>
            </a:r>
          </a:p>
          <a:p>
            <a:pPr lvl="1"/>
            <a:r>
              <a:rPr lang="en-US" sz="1400" dirty="0"/>
              <a:t>Official Transcripts</a:t>
            </a:r>
          </a:p>
          <a:p>
            <a:pPr lvl="1"/>
            <a:r>
              <a:rPr lang="en-US" sz="1400" dirty="0"/>
              <a:t>Signed Letter of Offer</a:t>
            </a:r>
          </a:p>
          <a:p>
            <a:pPr lvl="1"/>
            <a:r>
              <a:rPr lang="en-US" sz="1400" dirty="0"/>
              <a:t>Resume or Curriculum Vitae (CV)</a:t>
            </a:r>
          </a:p>
          <a:p>
            <a:pPr lvl="1"/>
            <a:r>
              <a:rPr lang="en-US" sz="1400" dirty="0"/>
              <a:t>3 Letter of Recommendation OR if no search please use Letter of Transmittal </a:t>
            </a:r>
          </a:p>
          <a:p>
            <a:pPr lvl="2"/>
            <a:r>
              <a:rPr lang="en-US" sz="1400" dirty="0"/>
              <a:t>Sample Transmittal Letter: </a:t>
            </a:r>
            <a:r>
              <a:rPr lang="en-US" sz="1200" dirty="0">
                <a:hlinkClick r:id="rId2"/>
              </a:rPr>
              <a:t>https://hr.ifas.ufl.edu/resources/form-index/</a:t>
            </a:r>
            <a:endParaRPr lang="en-US" sz="1200" dirty="0"/>
          </a:p>
          <a:p>
            <a:r>
              <a:rPr lang="en-US" sz="1200" dirty="0"/>
              <a:t>Procedure</a:t>
            </a:r>
          </a:p>
          <a:p>
            <a:pPr lvl="1"/>
            <a:r>
              <a:rPr lang="en-US" sz="1200" dirty="0"/>
              <a:t>ePAF can be submitted without documents to initiate GatorStart packet. IFAS HR will recycle back after 2 business days</a:t>
            </a:r>
          </a:p>
          <a:p>
            <a:pPr lvl="1"/>
            <a:r>
              <a:rPr lang="en-US" sz="1200" dirty="0"/>
              <a:t>First Advantage needs to be completed and if unable to verify education/experience, documentation will need to be attached to ePAF</a:t>
            </a:r>
          </a:p>
          <a:p>
            <a:pPr lvl="2"/>
            <a:r>
              <a:rPr lang="en-US" sz="1100" dirty="0">
                <a:hlinkClick r:id="rId3"/>
              </a:rPr>
              <a:t>https://hr.ufl.edu/wp-content/uploads/2018/04/experience_verify.pdf</a:t>
            </a:r>
            <a:endParaRPr lang="en-US" sz="1100" dirty="0"/>
          </a:p>
          <a:p>
            <a:pPr lvl="1"/>
            <a:endParaRPr lang="en-US" dirty="0"/>
          </a:p>
          <a:p>
            <a:pPr lvl="1"/>
            <a:endParaRPr lang="en-US"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Out of country degrees will need to have a NACES degree confirmation attached.</a:t>
            </a:r>
          </a:p>
          <a:p>
            <a:pPr lvl="2"/>
            <a:r>
              <a:rPr lang="en-US" sz="1400" dirty="0">
                <a:hlinkClick r:id="rId4"/>
              </a:rPr>
              <a:t>https://www.naces.org/</a:t>
            </a:r>
            <a:endParaRPr lang="en-US" sz="1400" dirty="0"/>
          </a:p>
          <a:p>
            <a:pPr lvl="2"/>
            <a:r>
              <a:rPr lang="en-US" sz="1400" dirty="0"/>
              <a:t>This is written into the offer letter. This may take a few weeks to complete.</a:t>
            </a:r>
          </a:p>
          <a:p>
            <a:pPr lvl="1"/>
            <a:r>
              <a:rPr lang="en-US" sz="1600" dirty="0"/>
              <a:t>Position number may need to be updated to match title in letter of offer. </a:t>
            </a:r>
          </a:p>
          <a:p>
            <a:pPr lvl="2"/>
            <a:r>
              <a:rPr lang="en-US" sz="1600" dirty="0"/>
              <a:t>If a position update is needed, ensure that the effective date of the position change is prior to the start of the employment.</a:t>
            </a:r>
          </a:p>
          <a:p>
            <a:pPr lvl="1"/>
            <a:endParaRPr lang="en-US" sz="1600" dirty="0"/>
          </a:p>
          <a:p>
            <a:pPr lvl="1"/>
            <a:endParaRPr lang="en-US" sz="1600" dirty="0"/>
          </a:p>
          <a:p>
            <a:endParaRPr lang="en-US" sz="1600" dirty="0"/>
          </a:p>
          <a:p>
            <a:endParaRPr lang="en-US" dirty="0"/>
          </a:p>
        </p:txBody>
      </p:sp>
    </p:spTree>
    <p:extLst>
      <p:ext uri="{BB962C8B-B14F-4D97-AF65-F5344CB8AC3E}">
        <p14:creationId xmlns:p14="http://schemas.microsoft.com/office/powerpoint/2010/main" val="59043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Adjunct Faculty &amp; Post-Docs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0" y="1346909"/>
            <a:ext cx="5181601" cy="452266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Four-in-One (4-in-1) Form</a:t>
            </a:r>
          </a:p>
          <a:p>
            <a:pPr lvl="1"/>
            <a:r>
              <a:rPr lang="en-US" sz="1400" dirty="0"/>
              <a:t>Official Transcripts</a:t>
            </a:r>
          </a:p>
          <a:p>
            <a:pPr lvl="1"/>
            <a:r>
              <a:rPr lang="en-US" sz="1400" dirty="0"/>
              <a:t>Signed Letter of Offer</a:t>
            </a:r>
          </a:p>
          <a:p>
            <a:pPr lvl="1"/>
            <a:r>
              <a:rPr lang="en-US" sz="1400" dirty="0"/>
              <a:t>Resume or Curriculum Vitae (CV)</a:t>
            </a:r>
          </a:p>
          <a:p>
            <a:pPr lvl="1"/>
            <a:r>
              <a:rPr lang="en-US" sz="1400" b="1" u="sng" dirty="0"/>
              <a:t>Letter of Transmittal no longer required for Post-Docs &amp; Adjunct Faculty</a:t>
            </a:r>
          </a:p>
          <a:p>
            <a:pPr lvl="1"/>
            <a:endParaRPr lang="en-US" sz="1400" b="1" u="sng" dirty="0"/>
          </a:p>
          <a:p>
            <a:r>
              <a:rPr lang="en-US" sz="1200" dirty="0"/>
              <a:t>Procedure</a:t>
            </a:r>
          </a:p>
          <a:p>
            <a:pPr lvl="1"/>
            <a:r>
              <a:rPr lang="en-US" sz="1200" dirty="0"/>
              <a:t>ePAF can be submitted without documents to initiate GatorStart packet. IFAS HR will recycle back after 2 business days</a:t>
            </a:r>
          </a:p>
          <a:p>
            <a:pPr lvl="1"/>
            <a:r>
              <a:rPr lang="en-US" sz="1200" dirty="0"/>
              <a:t>First Advantage needs to be completed and if unable to verify education/experience, documentation will need to be attached to ePAF</a:t>
            </a:r>
          </a:p>
          <a:p>
            <a:pPr lvl="2"/>
            <a:r>
              <a:rPr lang="en-US" sz="1100" dirty="0">
                <a:hlinkClick r:id="rId2"/>
              </a:rPr>
              <a:t>https://hr.ufl.edu/wp-content/uploads/2018/04/experience_verify.pdf</a:t>
            </a:r>
            <a:endParaRPr lang="en-US" sz="1100" dirty="0"/>
          </a:p>
          <a:p>
            <a:pPr lvl="1"/>
            <a:endParaRPr lang="en-US" dirty="0"/>
          </a:p>
          <a:p>
            <a:pPr lvl="1"/>
            <a:endParaRPr lang="en-US"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Out of country degrees will need to have a NACES degree confirmation attached.</a:t>
            </a:r>
          </a:p>
          <a:p>
            <a:pPr lvl="2"/>
            <a:r>
              <a:rPr lang="en-US" sz="1400" dirty="0">
                <a:hlinkClick r:id="rId3"/>
              </a:rPr>
              <a:t>https://www.naces.org/</a:t>
            </a:r>
            <a:endParaRPr lang="en-US" sz="1400" dirty="0"/>
          </a:p>
          <a:p>
            <a:pPr lvl="2"/>
            <a:r>
              <a:rPr lang="en-US" sz="1400" dirty="0"/>
              <a:t>This is written into the offer letter. This may take a few weeks to complete.</a:t>
            </a:r>
          </a:p>
          <a:p>
            <a:pPr marL="914400" lvl="2" indent="0">
              <a:buNone/>
            </a:pPr>
            <a:endParaRPr lang="en-US" sz="1600" dirty="0"/>
          </a:p>
          <a:p>
            <a:pPr lvl="1"/>
            <a:r>
              <a:rPr lang="en-US" sz="1600" dirty="0"/>
              <a:t>The minimum salary for Post-Docs is $47,476</a:t>
            </a:r>
          </a:p>
          <a:p>
            <a:pPr lvl="1"/>
            <a:r>
              <a:rPr lang="en-US" sz="1600" b="1" dirty="0"/>
              <a:t>The “</a:t>
            </a:r>
            <a:r>
              <a:rPr lang="en-US" sz="1600" b="1" dirty="0" err="1"/>
              <a:t>Empl</a:t>
            </a:r>
            <a:r>
              <a:rPr lang="en-US" sz="1600" b="1" dirty="0"/>
              <a:t> Class” will always need to be “Post-Doc Research” for benefits purposes.</a:t>
            </a:r>
          </a:p>
          <a:p>
            <a:pPr lvl="1"/>
            <a:endParaRPr lang="en-US" sz="1600" dirty="0"/>
          </a:p>
          <a:p>
            <a:endParaRPr lang="en-US" sz="1600" dirty="0"/>
          </a:p>
          <a:p>
            <a:endParaRPr lang="en-US" dirty="0"/>
          </a:p>
        </p:txBody>
      </p:sp>
    </p:spTree>
    <p:extLst>
      <p:ext uri="{BB962C8B-B14F-4D97-AF65-F5344CB8AC3E}">
        <p14:creationId xmlns:p14="http://schemas.microsoft.com/office/powerpoint/2010/main" val="97340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TEAMS Hires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4-in-1 form</a:t>
            </a:r>
          </a:p>
          <a:p>
            <a:pPr lvl="1"/>
            <a:r>
              <a:rPr lang="en-US" sz="1400" dirty="0"/>
              <a:t>Signed Letter of Offer</a:t>
            </a:r>
          </a:p>
          <a:p>
            <a:pPr lvl="2"/>
            <a:r>
              <a:rPr lang="en-US" sz="1200" dirty="0">
                <a:hlinkClick r:id="rId2"/>
              </a:rPr>
              <a:t>https://hr.ufl.edu/manager-resources/recruitment-staffing/hiring-center/preparing-an-offer/appointment-letter-library/</a:t>
            </a:r>
            <a:endParaRPr lang="en-US" sz="1200" dirty="0"/>
          </a:p>
          <a:p>
            <a:pPr lvl="2"/>
            <a:r>
              <a:rPr lang="en-US" sz="1400" dirty="0"/>
              <a:t>Resume or CV</a:t>
            </a:r>
          </a:p>
          <a:p>
            <a:pPr lvl="2"/>
            <a:r>
              <a:rPr lang="en-US" sz="1400" dirty="0"/>
              <a:t>If not required on posting, please attach Careers at UF application</a:t>
            </a:r>
          </a:p>
          <a:p>
            <a:r>
              <a:rPr lang="en-US" sz="1400" dirty="0"/>
              <a:t>Procedure</a:t>
            </a:r>
          </a:p>
          <a:p>
            <a:pPr lvl="1"/>
            <a:r>
              <a:rPr lang="en-US" sz="1400" dirty="0"/>
              <a:t>ePAF can be submitted without documents to initiate GatorStart packet. IFAS HR will recycle back after 2 business days</a:t>
            </a:r>
          </a:p>
          <a:p>
            <a:pPr lvl="1"/>
            <a:r>
              <a:rPr lang="en-US" sz="1400" dirty="0"/>
              <a:t>First Advantage needs to be completed and if unable to verify education/experience, documentation will need to be attached to ePAF.</a:t>
            </a:r>
          </a:p>
          <a:p>
            <a:pPr lvl="2"/>
            <a:r>
              <a:rPr lang="en-US" sz="1200" dirty="0">
                <a:hlinkClick r:id="rId3"/>
              </a:rPr>
              <a:t>https://hr.ufl.edu/wp-content/uploads/2018/04/experience_verify.pdf</a:t>
            </a:r>
            <a:endParaRPr lang="en-US" sz="1200" dirty="0"/>
          </a:p>
          <a:p>
            <a:pPr lvl="2"/>
            <a:endParaRPr lang="en-US" sz="1600"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Ensure that background &amp; education verification has been submitted through First Advantage.</a:t>
            </a:r>
          </a:p>
          <a:p>
            <a:pPr lvl="1"/>
            <a:r>
              <a:rPr lang="en-US" sz="1600" dirty="0"/>
              <a:t>Make sure that the position number matches between letter &amp; ePAF.</a:t>
            </a:r>
          </a:p>
          <a:p>
            <a:pPr lvl="1"/>
            <a:r>
              <a:rPr lang="en-US" sz="1600" dirty="0"/>
              <a:t>A resume or Page-Up application is required for TEAMS hires.</a:t>
            </a:r>
          </a:p>
          <a:p>
            <a:pPr marL="457200" lvl="1" indent="0">
              <a:buNone/>
            </a:pPr>
            <a:endParaRPr lang="en-US" sz="1600" dirty="0"/>
          </a:p>
        </p:txBody>
      </p:sp>
    </p:spTree>
    <p:extLst>
      <p:ext uri="{BB962C8B-B14F-4D97-AF65-F5344CB8AC3E}">
        <p14:creationId xmlns:p14="http://schemas.microsoft.com/office/powerpoint/2010/main" val="343364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OPS Temporary Hires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4-in-1 form</a:t>
            </a:r>
          </a:p>
          <a:p>
            <a:pPr lvl="1"/>
            <a:r>
              <a:rPr lang="en-US" sz="1400" dirty="0"/>
              <a:t>Signed OPS Application</a:t>
            </a:r>
          </a:p>
          <a:p>
            <a:r>
              <a:rPr lang="en-US" sz="1400" dirty="0"/>
              <a:t>Procedure</a:t>
            </a:r>
          </a:p>
          <a:p>
            <a:pPr lvl="1"/>
            <a:r>
              <a:rPr lang="en-US" sz="1400" dirty="0"/>
              <a:t>ePAF can be submitted without documents to initiate GatorStart packet. IFAS HR will recycle back after 2 business days</a:t>
            </a:r>
          </a:p>
          <a:p>
            <a:pPr lvl="1"/>
            <a:r>
              <a:rPr lang="en-US" sz="1400" dirty="0"/>
              <a:t>First Advantage needs to be completed and if unable to verify education/experience, documentation will need to be attached to ePAF.</a:t>
            </a:r>
          </a:p>
          <a:p>
            <a:pPr lvl="2"/>
            <a:r>
              <a:rPr lang="en-US" sz="1200" dirty="0">
                <a:hlinkClick r:id="rId2"/>
              </a:rPr>
              <a:t>https://hr.ufl.edu/wp-content/uploads/2018/04/experience_verify.pdf</a:t>
            </a:r>
            <a:endParaRPr lang="en-US" sz="1400" dirty="0"/>
          </a:p>
          <a:p>
            <a:pPr lvl="1"/>
            <a:r>
              <a:rPr lang="en-US" sz="1400" b="1" u="sng" dirty="0"/>
              <a:t>In the ePAF comment section, provide a short description of job duties.</a:t>
            </a:r>
            <a:endParaRPr lang="en-US" sz="1600" b="1" u="sng"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Check if the employee is registered for classes, and if so please hire as STAS.</a:t>
            </a:r>
          </a:p>
          <a:p>
            <a:pPr lvl="1"/>
            <a:r>
              <a:rPr lang="en-US" sz="1600" dirty="0"/>
              <a:t>The OPS application must have either a wet signature or a DocuSign signature. A typed name is not enough for the signature line.</a:t>
            </a:r>
          </a:p>
          <a:p>
            <a:pPr lvl="1"/>
            <a:r>
              <a:rPr lang="en-US" sz="1600" dirty="0"/>
              <a:t>If the nepotism question is answered yes on the OPS application and the relative is within IFAS, please contact Janet Malphurs.</a:t>
            </a:r>
          </a:p>
          <a:p>
            <a:pPr lvl="2"/>
            <a:r>
              <a:rPr lang="en-US" sz="1600" dirty="0"/>
              <a:t>We cannot approve if nepotism has not been pre-approved.</a:t>
            </a:r>
          </a:p>
          <a:p>
            <a:pPr lvl="1"/>
            <a:endParaRPr lang="en-US" sz="1600" dirty="0"/>
          </a:p>
          <a:p>
            <a:endParaRPr lang="en-US" dirty="0"/>
          </a:p>
        </p:txBody>
      </p:sp>
    </p:spTree>
    <p:extLst>
      <p:ext uri="{BB962C8B-B14F-4D97-AF65-F5344CB8AC3E}">
        <p14:creationId xmlns:p14="http://schemas.microsoft.com/office/powerpoint/2010/main" val="422474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2B42-95AB-470D-A746-E4C4383B3F26}"/>
              </a:ext>
            </a:extLst>
          </p:cNvPr>
          <p:cNvSpPr>
            <a:spLocks noGrp="1"/>
          </p:cNvSpPr>
          <p:nvPr>
            <p:ph type="title"/>
          </p:nvPr>
        </p:nvSpPr>
        <p:spPr/>
        <p:txBody>
          <a:bodyPr/>
          <a:lstStyle/>
          <a:p>
            <a:r>
              <a:rPr lang="en-US" dirty="0"/>
              <a:t>Important links</a:t>
            </a:r>
          </a:p>
        </p:txBody>
      </p:sp>
      <p:sp>
        <p:nvSpPr>
          <p:cNvPr id="3" name="Content Placeholder 2">
            <a:extLst>
              <a:ext uri="{FF2B5EF4-FFF2-40B4-BE49-F238E27FC236}">
                <a16:creationId xmlns:a16="http://schemas.microsoft.com/office/drawing/2014/main" id="{0A39468F-BCA8-4393-81C4-5B964F601B5F}"/>
              </a:ext>
            </a:extLst>
          </p:cNvPr>
          <p:cNvSpPr>
            <a:spLocks noGrp="1"/>
          </p:cNvSpPr>
          <p:nvPr>
            <p:ph idx="1"/>
          </p:nvPr>
        </p:nvSpPr>
        <p:spPr>
          <a:xfrm>
            <a:off x="838200" y="1690688"/>
            <a:ext cx="10515600" cy="4351338"/>
          </a:xfrm>
        </p:spPr>
        <p:txBody>
          <a:bodyPr/>
          <a:lstStyle/>
          <a:p>
            <a:r>
              <a:rPr lang="en-US" dirty="0"/>
              <a:t>IFAS HR Liaison Website</a:t>
            </a:r>
          </a:p>
          <a:p>
            <a:pPr lvl="1"/>
            <a:r>
              <a:rPr lang="en-US" dirty="0">
                <a:hlinkClick r:id="rId2"/>
              </a:rPr>
              <a:t>https://hr.ifas.ufl.edu/employees/ifas-hr-liaison/</a:t>
            </a:r>
            <a:endParaRPr lang="en-US" dirty="0"/>
          </a:p>
          <a:p>
            <a:r>
              <a:rPr lang="en-US" dirty="0"/>
              <a:t>UFHR New Hire Checklist</a:t>
            </a:r>
          </a:p>
          <a:p>
            <a:pPr lvl="1"/>
            <a:r>
              <a:rPr lang="en-US" dirty="0">
                <a:hlinkClick r:id="rId3"/>
              </a:rPr>
              <a:t>newhirechecklist.xlsx (live.com)</a:t>
            </a:r>
            <a:endParaRPr lang="en-US" dirty="0"/>
          </a:p>
          <a:p>
            <a:r>
              <a:rPr lang="en-US" dirty="0"/>
              <a:t>UF Payroll Schedule (Pay periods &amp; deadlines)</a:t>
            </a:r>
          </a:p>
          <a:p>
            <a:pPr lvl="1"/>
            <a:r>
              <a:rPr lang="en-US" dirty="0">
                <a:hlinkClick r:id="rId4"/>
              </a:rPr>
              <a:t>https://www.fa.ufl.edu/directives/payroll-schedules/</a:t>
            </a:r>
            <a:endParaRPr lang="en-US" dirty="0"/>
          </a:p>
          <a:p>
            <a:r>
              <a:rPr lang="en-US" dirty="0"/>
              <a:t>Graduate Assistant/Fellowship Appointment Requirements (including min. salaries)</a:t>
            </a:r>
          </a:p>
          <a:p>
            <a:pPr lvl="1"/>
            <a:r>
              <a:rPr lang="en-US" dirty="0">
                <a:hlinkClick r:id="rId5"/>
              </a:rPr>
              <a:t>https://hr.ufl.edu/manager-resources/recruitment-staffing/hiring-center/preparing-an-offer/requirements-for-an-appointment/</a:t>
            </a:r>
            <a:endParaRPr lang="en-US" dirty="0"/>
          </a:p>
          <a:p>
            <a:r>
              <a:rPr lang="en-US" dirty="0"/>
              <a:t>Updated UFHR Employment Hub Website</a:t>
            </a:r>
          </a:p>
          <a:p>
            <a:pPr lvl="1"/>
            <a:r>
              <a:rPr lang="en-US" dirty="0">
                <a:hlinkClick r:id="rId6"/>
              </a:rPr>
              <a:t>Employment Hub – UF Human Resources (ufl.edu)</a:t>
            </a:r>
            <a:endParaRPr lang="en-US" dirty="0"/>
          </a:p>
          <a:p>
            <a:endParaRPr lang="en-US" dirty="0"/>
          </a:p>
          <a:p>
            <a:endParaRPr lang="en-US" dirty="0"/>
          </a:p>
        </p:txBody>
      </p:sp>
    </p:spTree>
    <p:extLst>
      <p:ext uri="{BB962C8B-B14F-4D97-AF65-F5344CB8AC3E}">
        <p14:creationId xmlns:p14="http://schemas.microsoft.com/office/powerpoint/2010/main" val="303409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OPS Benefits Reminder</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0" y="1346909"/>
            <a:ext cx="10605448" cy="4351338"/>
          </a:xfrm>
        </p:spPr>
        <p:txBody>
          <a:bodyPr/>
          <a:lstStyle/>
          <a:p>
            <a:pPr marL="0" marR="0" lvl="0" indent="0" algn="ctr">
              <a:lnSpc>
                <a:spcPct val="125000"/>
              </a:lnSpc>
              <a:spcBef>
                <a:spcPts val="0"/>
              </a:spcBef>
              <a:spcAft>
                <a:spcPts val="0"/>
              </a:spcAft>
              <a:buNone/>
            </a:pPr>
            <a:r>
              <a:rPr lang="en-US" sz="3200" dirty="0">
                <a:effectLst/>
                <a:ea typeface="Times New Roman" panose="02020603050405020304" pitchFamily="18" charset="0"/>
                <a:cs typeface="Times New Roman" panose="02020603050405020304" pitchFamily="18" charset="0"/>
              </a:rPr>
              <a:t>Ensure accurate FTE is reported for OPS new hires to avoid missed benefit enrollment opportunities.</a:t>
            </a:r>
          </a:p>
          <a:p>
            <a:pPr marL="0" marR="0" lvl="0" indent="0" algn="ctr">
              <a:lnSpc>
                <a:spcPct val="125000"/>
              </a:lnSpc>
              <a:spcBef>
                <a:spcPts val="0"/>
              </a:spcBef>
              <a:spcAft>
                <a:spcPts val="0"/>
              </a:spcAft>
              <a:buNone/>
            </a:pPr>
            <a:endParaRPr lang="en-US" sz="1400" dirty="0">
              <a:effectLst/>
              <a:ea typeface="Times New Roman" panose="02020603050405020304" pitchFamily="18" charset="0"/>
              <a:cs typeface="Times New Roman" panose="02020603050405020304" pitchFamily="18" charset="0"/>
            </a:endParaRPr>
          </a:p>
          <a:p>
            <a:pPr marL="342900" marR="0" lvl="0" indent="-342900">
              <a:lnSpc>
                <a:spcPct val="125000"/>
              </a:lnSpc>
              <a:spcBef>
                <a:spcPts val="0"/>
              </a:spcBef>
              <a:spcAft>
                <a:spcPts val="0"/>
              </a:spcAft>
              <a:buFont typeface="Courier New" panose="02070309020205020404" pitchFamily="49" charset="0"/>
              <a:buChar char="o"/>
            </a:pPr>
            <a:r>
              <a:rPr lang="en-US" sz="2400" dirty="0">
                <a:effectLst/>
                <a:ea typeface="Times New Roman" panose="02020603050405020304" pitchFamily="18" charset="0"/>
                <a:cs typeface="Times New Roman" panose="02020603050405020304" pitchFamily="18" charset="0"/>
              </a:rPr>
              <a:t>All ‘</a:t>
            </a:r>
            <a:r>
              <a:rPr lang="en-US" sz="2400" i="1" dirty="0">
                <a:effectLst/>
                <a:ea typeface="Times New Roman" panose="02020603050405020304" pitchFamily="18" charset="0"/>
                <a:cs typeface="Times New Roman" panose="02020603050405020304" pitchFamily="18" charset="0"/>
              </a:rPr>
              <a:t>newly hired</a:t>
            </a:r>
            <a:r>
              <a:rPr lang="en-US" sz="2400" dirty="0">
                <a:effectLst/>
                <a:ea typeface="Times New Roman" panose="02020603050405020304" pitchFamily="18" charset="0"/>
                <a:cs typeface="Times New Roman" panose="02020603050405020304" pitchFamily="18" charset="0"/>
              </a:rPr>
              <a:t>’ employees reported with a .75 FTE will be flagged as being eligible to enroll in State of Florida benefits</a:t>
            </a:r>
            <a:r>
              <a:rPr lang="en-US" sz="1600" dirty="0">
                <a:effectLst/>
                <a:ea typeface="Times New Roman" panose="02020603050405020304" pitchFamily="18" charset="0"/>
                <a:cs typeface="Times New Roman" panose="02020603050405020304" pitchFamily="18" charset="0"/>
              </a:rPr>
              <a:t>.</a:t>
            </a:r>
            <a:endParaRPr lang="en-US" sz="1400" dirty="0">
              <a:effectLst/>
              <a:ea typeface="Times New Roman" panose="02020603050405020304" pitchFamily="18" charset="0"/>
              <a:cs typeface="Times New Roman" panose="02020603050405020304" pitchFamily="18" charset="0"/>
            </a:endParaRPr>
          </a:p>
          <a:p>
            <a:pPr marL="742950" marR="0" lvl="1" indent="-285750">
              <a:lnSpc>
                <a:spcPct val="125000"/>
              </a:lnSpc>
              <a:spcBef>
                <a:spcPts val="0"/>
              </a:spcBef>
              <a:spcAft>
                <a:spcPts val="0"/>
              </a:spcAft>
              <a:buFont typeface="Wingdings" panose="05000000000000000000" pitchFamily="2" charset="2"/>
              <a:buChar char=""/>
            </a:pPr>
            <a:r>
              <a:rPr lang="en-US" sz="1800" dirty="0">
                <a:effectLst/>
                <a:ea typeface="Times New Roman" panose="02020603050405020304" pitchFamily="18" charset="0"/>
                <a:cs typeface="Times New Roman" panose="02020603050405020304" pitchFamily="18" charset="0"/>
              </a:rPr>
              <a:t>A 26-week break in State of Florida employment is required to be considered a ‘New Hire’.</a:t>
            </a:r>
            <a:endParaRPr lang="en-US" sz="1600" dirty="0">
              <a:effectLst/>
              <a:ea typeface="Times New Roman" panose="02020603050405020304" pitchFamily="18" charset="0"/>
              <a:cs typeface="Times New Roman" panose="02020603050405020304" pitchFamily="18" charset="0"/>
            </a:endParaRPr>
          </a:p>
          <a:p>
            <a:pPr marL="342900" marR="0" lvl="0" indent="-342900">
              <a:lnSpc>
                <a:spcPct val="125000"/>
              </a:lnSpc>
              <a:spcBef>
                <a:spcPts val="1200"/>
              </a:spcBef>
              <a:spcAft>
                <a:spcPts val="0"/>
              </a:spcAft>
              <a:buFont typeface="Courier New" panose="02070309020205020404" pitchFamily="49" charset="0"/>
              <a:buChar char="o"/>
            </a:pPr>
            <a:r>
              <a:rPr lang="en-US" sz="2400" dirty="0">
                <a:cs typeface="Times New Roman" panose="02020603050405020304" pitchFamily="18" charset="0"/>
              </a:rPr>
              <a:t>Open Enrollment measurement period </a:t>
            </a:r>
            <a:r>
              <a:rPr lang="en-US" sz="1600" dirty="0">
                <a:cs typeface="Times New Roman" panose="02020603050405020304" pitchFamily="18" charset="0"/>
              </a:rPr>
              <a:t>– </a:t>
            </a:r>
          </a:p>
          <a:p>
            <a:pPr marL="742950" marR="0" lvl="1" indent="-285750">
              <a:lnSpc>
                <a:spcPct val="125000"/>
              </a:lnSpc>
              <a:spcBef>
                <a:spcPts val="0"/>
              </a:spcBef>
              <a:spcAft>
                <a:spcPts val="0"/>
              </a:spcAft>
              <a:buFont typeface="Wingdings" panose="05000000000000000000" pitchFamily="2" charset="2"/>
              <a:buChar char=""/>
            </a:pPr>
            <a:r>
              <a:rPr lang="en-US" sz="1800" dirty="0">
                <a:effectLst/>
                <a:ea typeface="Times New Roman" panose="02020603050405020304" pitchFamily="18" charset="0"/>
                <a:cs typeface="Times New Roman" panose="02020603050405020304" pitchFamily="18" charset="0"/>
              </a:rPr>
              <a:t>People First counts the number of hours worked between October 2021 through October 2022 to see if member worked on average 30 hours or more per week which determines benefits eligibility for the 2023 calendar year.</a:t>
            </a:r>
            <a:endParaRPr lang="en-US" sz="1600" dirty="0">
              <a:effectLst/>
              <a:ea typeface="Times New Roman" panose="02020603050405020304" pitchFamily="18" charset="0"/>
              <a:cs typeface="Times New Roman" panose="02020603050405020304" pitchFamily="18" charset="0"/>
            </a:endParaRPr>
          </a:p>
          <a:p>
            <a:endParaRPr lang="en-US" sz="1600" b="1" u="sng" dirty="0"/>
          </a:p>
        </p:txBody>
      </p:sp>
    </p:spTree>
    <p:extLst>
      <p:ext uri="{BB962C8B-B14F-4D97-AF65-F5344CB8AC3E}">
        <p14:creationId xmlns:p14="http://schemas.microsoft.com/office/powerpoint/2010/main" val="9952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a:xfrm>
            <a:off x="838200" y="516468"/>
            <a:ext cx="10515600" cy="830442"/>
          </a:xfrm>
        </p:spPr>
        <p:txBody>
          <a:bodyPr/>
          <a:lstStyle/>
          <a:p>
            <a:r>
              <a:rPr lang="en-US" dirty="0"/>
              <a:t>OPS </a:t>
            </a:r>
            <a:r>
              <a:rPr lang="en-US"/>
              <a:t>Benefits Reminder</a:t>
            </a:r>
            <a:endParaRPr lang="en-US" dirty="0"/>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0" y="1346909"/>
            <a:ext cx="10605448" cy="4351338"/>
          </a:xfrm>
        </p:spPr>
        <p:txBody>
          <a:bodyPr/>
          <a:lstStyle/>
          <a:p>
            <a:pPr marL="0" indent="0">
              <a:buNone/>
            </a:pPr>
            <a:r>
              <a:rPr lang="en-US" sz="2400" dirty="0"/>
              <a:t>OPS member was hired with a .75 FTE during June 2021 then moved into a TEAMS position on January 3</a:t>
            </a:r>
            <a:r>
              <a:rPr lang="en-US" sz="2400" baseline="30000" dirty="0"/>
              <a:t>rd</a:t>
            </a:r>
            <a:r>
              <a:rPr lang="en-US" sz="2400" dirty="0"/>
              <a:t> and was unable to enroll in benefits.</a:t>
            </a:r>
          </a:p>
          <a:p>
            <a:pPr marL="0" indent="0">
              <a:buNone/>
            </a:pPr>
            <a:endParaRPr lang="en-US" sz="2400" dirty="0"/>
          </a:p>
          <a:p>
            <a:pPr marL="0" indent="0">
              <a:buNone/>
            </a:pPr>
            <a:endParaRPr lang="en-US" sz="2400" dirty="0"/>
          </a:p>
          <a:p>
            <a:pPr marL="0" indent="0">
              <a:buNone/>
            </a:pPr>
            <a:endParaRPr lang="en-US" sz="1400" dirty="0"/>
          </a:p>
          <a:p>
            <a:pPr marL="0" indent="0">
              <a:buNone/>
            </a:pPr>
            <a:endParaRPr lang="en-US" sz="1400" b="0" dirty="0"/>
          </a:p>
          <a:p>
            <a:pPr marL="0" indent="0">
              <a:buNone/>
            </a:pPr>
            <a:endParaRPr lang="en-US" sz="1400" b="0" dirty="0"/>
          </a:p>
          <a:p>
            <a:pPr marL="0" indent="0">
              <a:buNone/>
            </a:pPr>
            <a:endParaRPr lang="en-US" sz="1400" b="0" dirty="0"/>
          </a:p>
          <a:p>
            <a:pPr marL="0" indent="0">
              <a:buNone/>
            </a:pPr>
            <a:endParaRPr lang="en-US" sz="1400" b="0" dirty="0"/>
          </a:p>
          <a:p>
            <a:pPr marL="0" indent="0">
              <a:buNone/>
            </a:pPr>
            <a:endParaRPr lang="en-US" sz="1400" b="0" dirty="0"/>
          </a:p>
          <a:p>
            <a:pPr marL="0" indent="0">
              <a:buNone/>
            </a:pPr>
            <a:endParaRPr lang="en-US" sz="1400" b="0" dirty="0"/>
          </a:p>
          <a:p>
            <a:endParaRPr lang="en-US" sz="1600" b="1" u="sng" dirty="0"/>
          </a:p>
        </p:txBody>
      </p:sp>
      <p:pic>
        <p:nvPicPr>
          <p:cNvPr id="5" name="Picture 4">
            <a:extLst>
              <a:ext uri="{FF2B5EF4-FFF2-40B4-BE49-F238E27FC236}">
                <a16:creationId xmlns:a16="http://schemas.microsoft.com/office/drawing/2014/main" id="{36238911-BCC5-450B-AD09-05879D4C6E40}"/>
              </a:ext>
            </a:extLst>
          </p:cNvPr>
          <p:cNvPicPr>
            <a:picLocks noChangeAspect="1"/>
          </p:cNvPicPr>
          <p:nvPr/>
        </p:nvPicPr>
        <p:blipFill>
          <a:blip r:embed="rId2"/>
          <a:stretch>
            <a:fillRect/>
          </a:stretch>
        </p:blipFill>
        <p:spPr>
          <a:xfrm>
            <a:off x="6689635" y="2255721"/>
            <a:ext cx="4664165" cy="3441520"/>
          </a:xfrm>
          <a:prstGeom prst="rect">
            <a:avLst/>
          </a:prstGeom>
        </p:spPr>
      </p:pic>
      <p:sp>
        <p:nvSpPr>
          <p:cNvPr id="6" name="Title 1">
            <a:extLst>
              <a:ext uri="{FF2B5EF4-FFF2-40B4-BE49-F238E27FC236}">
                <a16:creationId xmlns:a16="http://schemas.microsoft.com/office/drawing/2014/main" id="{944FA4E1-4546-4969-AD53-FDC8929EBD7F}"/>
              </a:ext>
            </a:extLst>
          </p:cNvPr>
          <p:cNvSpPr txBox="1">
            <a:spLocks/>
          </p:cNvSpPr>
          <p:nvPr/>
        </p:nvSpPr>
        <p:spPr>
          <a:xfrm>
            <a:off x="909332" y="2179983"/>
            <a:ext cx="5761587" cy="3517258"/>
          </a:xfrm>
          <a:prstGeom prst="rect">
            <a:avLst/>
          </a:prstGeom>
        </p:spPr>
        <p:txBody>
          <a:bodyPr/>
          <a:lstStyle>
            <a:lvl1pPr algn="ctr"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marL="342900" indent="-342900" algn="l">
              <a:spcBef>
                <a:spcPts val="1200"/>
              </a:spcBef>
              <a:buFont typeface="+mj-lt"/>
              <a:buAutoNum type="arabicPeriod"/>
            </a:pPr>
            <a:r>
              <a:rPr lang="en-US" sz="1600" dirty="0"/>
              <a:t>Based on hire FTE member was eligible to enroll in benefits during the New Hire election period</a:t>
            </a:r>
            <a:r>
              <a:rPr lang="en-US" sz="1800" b="0" dirty="0"/>
              <a:t>.</a:t>
            </a:r>
          </a:p>
          <a:p>
            <a:pPr marL="342900" indent="-342900" algn="l">
              <a:spcBef>
                <a:spcPts val="1200"/>
              </a:spcBef>
              <a:buFont typeface="+mj-lt"/>
              <a:buAutoNum type="arabicPeriod"/>
            </a:pPr>
            <a:r>
              <a:rPr lang="en-US" sz="1800" dirty="0"/>
              <a:t>M</a:t>
            </a:r>
            <a:r>
              <a:rPr lang="en-US" sz="1600" dirty="0"/>
              <a:t>ember then moved into a TEAMS position and was unable to enroll in benefits because the OPS hire .75 FTE.</a:t>
            </a:r>
          </a:p>
          <a:p>
            <a:pPr marL="0" indent="0" algn="l">
              <a:buNone/>
            </a:pPr>
            <a:endParaRPr lang="en-US" sz="900" b="0" dirty="0"/>
          </a:p>
          <a:p>
            <a:pPr marL="0" indent="0">
              <a:buNone/>
            </a:pPr>
            <a:endParaRPr lang="en-US" sz="1800" dirty="0">
              <a:latin typeface="Arial Black" panose="020B0A04020102020204" pitchFamily="34" charset="0"/>
            </a:endParaRPr>
          </a:p>
          <a:p>
            <a:pPr marL="0" indent="0">
              <a:buNone/>
            </a:pPr>
            <a:r>
              <a:rPr lang="en-US" sz="1800" dirty="0">
                <a:solidFill>
                  <a:srgbClr val="FF0000"/>
                </a:solidFill>
                <a:latin typeface="Arial Black" panose="020B0A04020102020204" pitchFamily="34" charset="0"/>
              </a:rPr>
              <a:t>IF IN </a:t>
            </a:r>
            <a:r>
              <a:rPr lang="en-US" sz="1800" cap="all" dirty="0">
                <a:solidFill>
                  <a:srgbClr val="FF0000"/>
                </a:solidFill>
                <a:latin typeface="Arial Black" panose="020B0A04020102020204" pitchFamily="34" charset="0"/>
              </a:rPr>
              <a:t>DOUBT member will work on </a:t>
            </a:r>
          </a:p>
          <a:p>
            <a:pPr marL="0" indent="0">
              <a:buNone/>
            </a:pPr>
            <a:r>
              <a:rPr lang="en-US" sz="1800" cap="all" dirty="0">
                <a:solidFill>
                  <a:srgbClr val="FF0000"/>
                </a:solidFill>
                <a:latin typeface="Arial Black" panose="020B0A04020102020204" pitchFamily="34" charset="0"/>
              </a:rPr>
              <a:t>Average 30 hours or more per week </a:t>
            </a:r>
            <a:r>
              <a:rPr lang="en-US" sz="2000" cap="all" dirty="0">
                <a:solidFill>
                  <a:srgbClr val="FF0000"/>
                </a:solidFill>
                <a:latin typeface="Arial Black" panose="020B0A04020102020204" pitchFamily="34" charset="0"/>
              </a:rPr>
              <a:t> Consider reporting a </a:t>
            </a:r>
            <a:r>
              <a:rPr lang="en-US" sz="2000" dirty="0">
                <a:solidFill>
                  <a:srgbClr val="FF0000"/>
                </a:solidFill>
                <a:latin typeface="Arial Black" panose="020B0A04020102020204" pitchFamily="34" charset="0"/>
              </a:rPr>
              <a:t>.74 FTE.</a:t>
            </a:r>
          </a:p>
          <a:p>
            <a:pPr marL="0" indent="0">
              <a:buNone/>
            </a:pPr>
            <a:endParaRPr lang="en-US" sz="1100" b="0" dirty="0"/>
          </a:p>
          <a:p>
            <a:pPr marL="0" indent="0">
              <a:buNone/>
            </a:pPr>
            <a:endParaRPr lang="en-US" sz="1800" b="0" dirty="0"/>
          </a:p>
          <a:p>
            <a:pPr marL="0" indent="0">
              <a:buNone/>
            </a:pPr>
            <a:r>
              <a:rPr lang="en-US" sz="1600" b="0" dirty="0"/>
              <a:t>Member will likely not work on average 30 hours or more per week during the measurement period.</a:t>
            </a:r>
          </a:p>
          <a:p>
            <a:endParaRPr lang="en-US" sz="1800" dirty="0"/>
          </a:p>
        </p:txBody>
      </p:sp>
    </p:spTree>
    <p:extLst>
      <p:ext uri="{BB962C8B-B14F-4D97-AF65-F5344CB8AC3E}">
        <p14:creationId xmlns:p14="http://schemas.microsoft.com/office/powerpoint/2010/main" val="55788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Student Assistants/FWSP Hires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0" y="1253331"/>
            <a:ext cx="5181600" cy="4351338"/>
          </a:xfrm>
        </p:spPr>
        <p:txBody>
          <a:bodyPr/>
          <a:lstStyle/>
          <a:p>
            <a:r>
              <a:rPr lang="en-US" sz="1400" dirty="0"/>
              <a:t>Federal Work Study Program (FWSP)</a:t>
            </a:r>
          </a:p>
          <a:p>
            <a:pPr lvl="1"/>
            <a:r>
              <a:rPr lang="en-US" sz="1400" dirty="0"/>
              <a:t>The purpose of Federal Work-Study (FWS) is to provide students with part-time employment to help meet college costs and, if possible, provide work experience in a related field</a:t>
            </a:r>
          </a:p>
          <a:p>
            <a:pPr lvl="1"/>
            <a:r>
              <a:rPr lang="en-US" sz="1400" dirty="0"/>
              <a:t>Processed the same as Student Assistants</a:t>
            </a:r>
          </a:p>
          <a:p>
            <a:pPr lvl="1"/>
            <a:r>
              <a:rPr lang="en-US" sz="1400" dirty="0"/>
              <a:t>For questions regarding the FWSP program, please contact Student Financial Aid (SFA): </a:t>
            </a:r>
            <a:r>
              <a:rPr lang="en-US" sz="1400" dirty="0">
                <a:hlinkClick r:id="rId2"/>
              </a:rPr>
              <a:t>https://www.sfa.ufl.edu/contact-sfa/</a:t>
            </a:r>
            <a:endParaRPr lang="en-US" sz="1400" dirty="0"/>
          </a:p>
          <a:p>
            <a:pPr lvl="1"/>
            <a:endParaRPr lang="en-US" sz="1400" dirty="0"/>
          </a:p>
          <a:p>
            <a:r>
              <a:rPr lang="en-US" sz="1400" dirty="0"/>
              <a:t>Student Assistants</a:t>
            </a:r>
          </a:p>
          <a:p>
            <a:pPr lvl="1"/>
            <a:r>
              <a:rPr lang="en-US" sz="1400" b="1" dirty="0"/>
              <a:t>Required Documents</a:t>
            </a:r>
          </a:p>
          <a:p>
            <a:pPr lvl="2"/>
            <a:r>
              <a:rPr lang="en-US" sz="1400" dirty="0"/>
              <a:t>I-9 Supporting Documents</a:t>
            </a:r>
          </a:p>
          <a:p>
            <a:pPr lvl="2"/>
            <a:r>
              <a:rPr lang="en-US" sz="1400" dirty="0"/>
              <a:t>Social Security Card</a:t>
            </a:r>
          </a:p>
          <a:p>
            <a:pPr lvl="2"/>
            <a:r>
              <a:rPr lang="en-US" sz="1400" dirty="0"/>
              <a:t>Notarized 4-in-1 form</a:t>
            </a:r>
          </a:p>
          <a:p>
            <a:pPr lvl="2"/>
            <a:r>
              <a:rPr lang="en-US" sz="1400" dirty="0"/>
              <a:t>Signed OPS Application</a:t>
            </a:r>
          </a:p>
          <a:p>
            <a:pPr lvl="1"/>
            <a:r>
              <a:rPr lang="en-US" sz="1400" b="1" dirty="0"/>
              <a:t>Procedure</a:t>
            </a:r>
          </a:p>
          <a:p>
            <a:pPr lvl="2"/>
            <a:r>
              <a:rPr lang="en-US" sz="1400" dirty="0"/>
              <a:t>ePAF can be submitted without documents to initiate GatorStart packet. IFAS HR will recycle back after 2 business days</a:t>
            </a:r>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253331"/>
            <a:ext cx="5181600" cy="4351338"/>
          </a:xfrm>
        </p:spPr>
        <p:txBody>
          <a:bodyPr/>
          <a:lstStyle/>
          <a:p>
            <a:r>
              <a:rPr lang="en-US" sz="1600" u="sng" dirty="0"/>
              <a:t>Common Issues</a:t>
            </a:r>
          </a:p>
          <a:p>
            <a:pPr lvl="1"/>
            <a:r>
              <a:rPr lang="en-US" sz="1600" dirty="0"/>
              <a:t>The OPS application must have either a wet signature or a DocuSign signature. A typed name is not enough for the signature line.</a:t>
            </a:r>
          </a:p>
          <a:p>
            <a:pPr lvl="1"/>
            <a:r>
              <a:rPr lang="en-US" sz="1600" dirty="0"/>
              <a:t>If the nepotism question is answered yes on the OPS application and the relative is within IFAS, please contact Janet Malphurs.</a:t>
            </a:r>
          </a:p>
          <a:p>
            <a:pPr lvl="2"/>
            <a:r>
              <a:rPr lang="en-US" sz="1600" dirty="0"/>
              <a:t>We cannot approve if nepotism has not been pre-approved.</a:t>
            </a:r>
          </a:p>
          <a:p>
            <a:pPr lvl="1"/>
            <a:endParaRPr lang="en-US" sz="1600" dirty="0"/>
          </a:p>
          <a:p>
            <a:endParaRPr lang="en-US" dirty="0"/>
          </a:p>
        </p:txBody>
      </p:sp>
    </p:spTree>
    <p:extLst>
      <p:ext uri="{BB962C8B-B14F-4D97-AF65-F5344CB8AC3E}">
        <p14:creationId xmlns:p14="http://schemas.microsoft.com/office/powerpoint/2010/main" val="386855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Graduate Assistant Hires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4-in-1 form</a:t>
            </a:r>
          </a:p>
          <a:p>
            <a:pPr lvl="1"/>
            <a:r>
              <a:rPr lang="en-US" sz="1400" dirty="0"/>
              <a:t>Signed Letter of Appointment</a:t>
            </a:r>
          </a:p>
          <a:p>
            <a:pPr lvl="2"/>
            <a:r>
              <a:rPr lang="en-US" sz="1400" dirty="0"/>
              <a:t>Links to template letters:</a:t>
            </a:r>
          </a:p>
          <a:p>
            <a:pPr lvl="3"/>
            <a:r>
              <a:rPr lang="en-US" sz="1200" dirty="0">
                <a:hlinkClick r:id="rId2"/>
              </a:rPr>
              <a:t>https://hr.ufl.edu/manager-resources/recruitment-staffing/hiring-center/preparing-an-offer/appointment-letter-library/</a:t>
            </a:r>
            <a:endParaRPr lang="en-US" sz="1200" dirty="0"/>
          </a:p>
          <a:p>
            <a:pPr lvl="1"/>
            <a:endParaRPr lang="en-US" sz="1200" dirty="0"/>
          </a:p>
          <a:p>
            <a:r>
              <a:rPr lang="en-US" sz="1400" dirty="0"/>
              <a:t>Procedure</a:t>
            </a:r>
          </a:p>
          <a:p>
            <a:pPr lvl="1"/>
            <a:r>
              <a:rPr lang="en-US" sz="1400" dirty="0"/>
              <a:t>ePAF can be submitted without documents to initiate GatorStart packet. IFAS HR will recycle back after 2 business days</a:t>
            </a:r>
          </a:p>
          <a:p>
            <a:pPr lvl="1"/>
            <a:r>
              <a:rPr lang="en-US" sz="1400" dirty="0"/>
              <a:t>Must meet all minimum registration and salary requirements:</a:t>
            </a:r>
          </a:p>
          <a:p>
            <a:pPr lvl="2"/>
            <a:r>
              <a:rPr lang="en-US" sz="1400" dirty="0">
                <a:hlinkClick r:id="rId3"/>
              </a:rPr>
              <a:t>https://hr.ufl.edu/manager-resources/recruitment-staffing/hiring-center/preparing-an-offer/requirements-for-an-appointment/</a:t>
            </a:r>
            <a:endParaRPr lang="en-US" sz="1400" dirty="0"/>
          </a:p>
          <a:p>
            <a:pPr marL="914400" lvl="2" indent="0">
              <a:buNone/>
            </a:pPr>
            <a:endParaRPr lang="en-US" sz="1400"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b="0" dirty="0"/>
              <a:t>Ensure that the start &amp; end dates of the appointment follow the academic calendar. These dates can be found on the Payroll Schedule.</a:t>
            </a:r>
          </a:p>
          <a:p>
            <a:pPr lvl="1"/>
            <a:r>
              <a:rPr lang="en-US" sz="1600" dirty="0"/>
              <a:t>The Job Code must match between the letter and ePAF (e.g. GA-R, GA-T, GA RES AST)</a:t>
            </a:r>
          </a:p>
          <a:p>
            <a:pPr lvl="1"/>
            <a:r>
              <a:rPr lang="en-US" sz="1600" dirty="0">
                <a:latin typeface="Calibri" panose="020F0502020204030204" pitchFamily="34" charset="0"/>
                <a:ea typeface="Calibri" panose="020F0502020204030204" pitchFamily="34" charset="0"/>
              </a:rPr>
              <a:t>T</a:t>
            </a:r>
            <a:r>
              <a:rPr lang="en-US" sz="1600" dirty="0">
                <a:effectLst/>
                <a:latin typeface="Calibri" panose="020F0502020204030204" pitchFamily="34" charset="0"/>
                <a:ea typeface="Calibri" panose="020F0502020204030204" pitchFamily="34" charset="0"/>
              </a:rPr>
              <a:t>he salary must meet all minimum and registration requirements.</a:t>
            </a:r>
          </a:p>
          <a:p>
            <a:pPr lvl="1"/>
            <a:endParaRPr lang="en-US" sz="1600" dirty="0">
              <a:latin typeface="Calibri" panose="020F0502020204030204" pitchFamily="34" charset="0"/>
            </a:endParaRPr>
          </a:p>
          <a:p>
            <a:pPr lvl="1"/>
            <a:r>
              <a:rPr lang="en-US" sz="1600" dirty="0">
                <a:latin typeface="Calibri" panose="020F0502020204030204" pitchFamily="34" charset="0"/>
              </a:rPr>
              <a:t>The updated template letters must be used</a:t>
            </a:r>
          </a:p>
          <a:p>
            <a:pPr lvl="2"/>
            <a:r>
              <a:rPr lang="en-US" sz="1100" dirty="0">
                <a:hlinkClick r:id="rId2"/>
              </a:rPr>
              <a:t>https://hr.ufl.edu/manager-resources/recruitment-staffing/hiring-center/preparing-an-offer/appointment-letter-library/</a:t>
            </a:r>
            <a:endParaRPr lang="en-US" sz="1100" dirty="0"/>
          </a:p>
          <a:p>
            <a:pPr lvl="2"/>
            <a:endParaRPr lang="en-US" sz="1800" b="1" u="sng" dirty="0"/>
          </a:p>
        </p:txBody>
      </p:sp>
    </p:spTree>
    <p:extLst>
      <p:ext uri="{BB962C8B-B14F-4D97-AF65-F5344CB8AC3E}">
        <p14:creationId xmlns:p14="http://schemas.microsoft.com/office/powerpoint/2010/main" val="229779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71A4-8D5A-4C56-86FB-85410102928B}"/>
              </a:ext>
            </a:extLst>
          </p:cNvPr>
          <p:cNvSpPr>
            <a:spLocks noGrp="1"/>
          </p:cNvSpPr>
          <p:nvPr>
            <p:ph type="title"/>
          </p:nvPr>
        </p:nvSpPr>
        <p:spPr/>
        <p:txBody>
          <a:bodyPr/>
          <a:lstStyle/>
          <a:p>
            <a:r>
              <a:rPr lang="en-US" dirty="0"/>
              <a:t>Graduate Assistant Petitions</a:t>
            </a:r>
          </a:p>
        </p:txBody>
      </p:sp>
      <p:sp>
        <p:nvSpPr>
          <p:cNvPr id="3" name="Content Placeholder 2">
            <a:extLst>
              <a:ext uri="{FF2B5EF4-FFF2-40B4-BE49-F238E27FC236}">
                <a16:creationId xmlns:a16="http://schemas.microsoft.com/office/drawing/2014/main" id="{F16D5019-9383-42A3-8150-BBC9838BED56}"/>
              </a:ext>
            </a:extLst>
          </p:cNvPr>
          <p:cNvSpPr>
            <a:spLocks noGrp="1"/>
          </p:cNvSpPr>
          <p:nvPr>
            <p:ph sz="half" idx="1"/>
          </p:nvPr>
        </p:nvSpPr>
        <p:spPr/>
        <p:txBody>
          <a:bodyPr/>
          <a:lstStyle/>
          <a:p>
            <a:r>
              <a:rPr lang="en-US" dirty="0"/>
              <a:t>Process</a:t>
            </a:r>
          </a:p>
          <a:p>
            <a:pPr lvl="1"/>
            <a:r>
              <a:rPr lang="en-US" sz="1600" b="0" i="0" dirty="0">
                <a:solidFill>
                  <a:srgbClr val="333333"/>
                </a:solidFill>
                <a:effectLst/>
                <a:latin typeface="Open Sans"/>
              </a:rPr>
              <a:t>A petition is a request for an exception to a current graduate education policy usually due to an unusual situation beyond the control of student, staff or faculty.</a:t>
            </a:r>
          </a:p>
          <a:p>
            <a:pPr lvl="1"/>
            <a:r>
              <a:rPr lang="en-US" sz="1600" dirty="0">
                <a:solidFill>
                  <a:srgbClr val="333333"/>
                </a:solidFill>
                <a:latin typeface="Open Sans"/>
              </a:rPr>
              <a:t>Common situations include:</a:t>
            </a:r>
          </a:p>
          <a:p>
            <a:pPr lvl="2"/>
            <a:r>
              <a:rPr lang="en-US" sz="1600" dirty="0">
                <a:solidFill>
                  <a:srgbClr val="333333"/>
                </a:solidFill>
                <a:latin typeface="Open Sans"/>
              </a:rPr>
              <a:t>Late Hire (hired after semester start date, e.g. 08/16 for Fall, 01/01 for Spring)</a:t>
            </a:r>
          </a:p>
          <a:p>
            <a:pPr lvl="2"/>
            <a:r>
              <a:rPr lang="en-US" sz="1600" dirty="0">
                <a:solidFill>
                  <a:srgbClr val="333333"/>
                </a:solidFill>
                <a:latin typeface="Open Sans"/>
              </a:rPr>
              <a:t>Student GPA does not meet minimum requirement for a Graduate Assistant appointment</a:t>
            </a:r>
          </a:p>
          <a:p>
            <a:pPr lvl="1"/>
            <a:r>
              <a:rPr lang="en-US" sz="1600" dirty="0">
                <a:solidFill>
                  <a:srgbClr val="333333"/>
                </a:solidFill>
                <a:latin typeface="Open Sans"/>
              </a:rPr>
              <a:t>Petition Form: </a:t>
            </a:r>
            <a:r>
              <a:rPr lang="en-US" sz="1600" dirty="0">
                <a:solidFill>
                  <a:srgbClr val="333333"/>
                </a:solidFill>
                <a:latin typeface="Open Sans"/>
                <a:hlinkClick r:id="rId2"/>
              </a:rPr>
              <a:t>http://graduateschool.ufl.edu/media/graduate-school/pdf-files/petition-form.pdf</a:t>
            </a:r>
            <a:endParaRPr lang="en-US" sz="1600" dirty="0"/>
          </a:p>
        </p:txBody>
      </p:sp>
      <p:sp>
        <p:nvSpPr>
          <p:cNvPr id="4" name="Content Placeholder 3">
            <a:extLst>
              <a:ext uri="{FF2B5EF4-FFF2-40B4-BE49-F238E27FC236}">
                <a16:creationId xmlns:a16="http://schemas.microsoft.com/office/drawing/2014/main" id="{46DCBEEE-0FD0-4911-84E3-0E6E0B0A8ADB}"/>
              </a:ext>
            </a:extLst>
          </p:cNvPr>
          <p:cNvSpPr>
            <a:spLocks noGrp="1"/>
          </p:cNvSpPr>
          <p:nvPr>
            <p:ph sz="half" idx="13"/>
          </p:nvPr>
        </p:nvSpPr>
        <p:spPr/>
        <p:txBody>
          <a:bodyPr/>
          <a:lstStyle/>
          <a:p>
            <a:r>
              <a:rPr lang="en-US" dirty="0"/>
              <a:t>Notes</a:t>
            </a:r>
          </a:p>
          <a:p>
            <a:pPr lvl="1"/>
            <a:r>
              <a:rPr lang="en-US" dirty="0"/>
              <a:t>A petition request must be approved </a:t>
            </a:r>
            <a:r>
              <a:rPr lang="en-US" u="sng" dirty="0"/>
              <a:t>before</a:t>
            </a:r>
            <a:r>
              <a:rPr lang="en-US" dirty="0"/>
              <a:t> the ePAF can be approved.</a:t>
            </a:r>
          </a:p>
          <a:p>
            <a:pPr lvl="1"/>
            <a:r>
              <a:rPr lang="en-US" dirty="0"/>
              <a:t>An addendum letter will be needed noting the changes to the letter.</a:t>
            </a:r>
          </a:p>
          <a:p>
            <a:pPr lvl="1"/>
            <a:endParaRPr lang="en-US" u="sng" dirty="0"/>
          </a:p>
        </p:txBody>
      </p:sp>
    </p:spTree>
    <p:extLst>
      <p:ext uri="{BB962C8B-B14F-4D97-AF65-F5344CB8AC3E}">
        <p14:creationId xmlns:p14="http://schemas.microsoft.com/office/powerpoint/2010/main" val="299920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577-640A-42F4-BEA9-0A89BEDD10D3}"/>
              </a:ext>
            </a:extLst>
          </p:cNvPr>
          <p:cNvSpPr>
            <a:spLocks noGrp="1"/>
          </p:cNvSpPr>
          <p:nvPr>
            <p:ph type="title"/>
          </p:nvPr>
        </p:nvSpPr>
        <p:spPr/>
        <p:txBody>
          <a:bodyPr/>
          <a:lstStyle/>
          <a:p>
            <a:r>
              <a:rPr lang="en-US" dirty="0"/>
              <a:t>ePAF transfers</a:t>
            </a:r>
          </a:p>
        </p:txBody>
      </p:sp>
      <p:sp>
        <p:nvSpPr>
          <p:cNvPr id="3" name="Content Placeholder 2">
            <a:extLst>
              <a:ext uri="{FF2B5EF4-FFF2-40B4-BE49-F238E27FC236}">
                <a16:creationId xmlns:a16="http://schemas.microsoft.com/office/drawing/2014/main" id="{3ED30D42-3E8D-460D-9B12-2C6E13D7028C}"/>
              </a:ext>
            </a:extLst>
          </p:cNvPr>
          <p:cNvSpPr>
            <a:spLocks noGrp="1"/>
          </p:cNvSpPr>
          <p:nvPr>
            <p:ph idx="1"/>
          </p:nvPr>
        </p:nvSpPr>
        <p:spPr/>
        <p:txBody>
          <a:bodyPr/>
          <a:lstStyle/>
          <a:p>
            <a:r>
              <a:rPr lang="en-US" b="0" dirty="0"/>
              <a:t>The “Leaving Another Job” checkbox can be used to transfer an active job record to a new position.</a:t>
            </a:r>
          </a:p>
          <a:p>
            <a:r>
              <a:rPr lang="en-US" b="0" dirty="0"/>
              <a:t>Appointments </a:t>
            </a:r>
            <a:r>
              <a:rPr lang="en-US" u="sng" dirty="0"/>
              <a:t>cannot</a:t>
            </a:r>
            <a:r>
              <a:rPr lang="en-US" b="0" dirty="0"/>
              <a:t> transfer in the following scenarios:</a:t>
            </a:r>
            <a:endParaRPr lang="en-US" sz="1600" b="0" dirty="0"/>
          </a:p>
          <a:p>
            <a:pPr lvl="1"/>
            <a:r>
              <a:rPr lang="en-US" b="0" dirty="0"/>
              <a:t>Position numbers to non-position numbers; example: Faculty to OPS; TEAMS to OPS</a:t>
            </a:r>
            <a:endParaRPr lang="en-US" sz="1600" b="0" dirty="0"/>
          </a:p>
          <a:p>
            <a:pPr lvl="1"/>
            <a:r>
              <a:rPr lang="en-US" b="0" dirty="0"/>
              <a:t>Any GA appointment transferring to a non-GA appointment; example: GA to STAS; GA to OPS; GA to Post-Doc</a:t>
            </a:r>
            <a:endParaRPr lang="en-US" sz="1600" b="0" dirty="0"/>
          </a:p>
          <a:p>
            <a:pPr lvl="2"/>
            <a:r>
              <a:rPr lang="en-US" dirty="0"/>
              <a:t>GA appointments must be termed since transfers can impact tuition waivers from kicking out and they have specific academic end dates they need to adhere to as well (Gator Grad Care plays a role in this too)</a:t>
            </a:r>
            <a:endParaRPr lang="en-US" sz="1600" dirty="0"/>
          </a:p>
          <a:p>
            <a:pPr lvl="1"/>
            <a:r>
              <a:rPr lang="en-US" b="0" dirty="0"/>
              <a:t>Any non-paid appointments transferring to paid appointments; example: ISCR, FELL, CTSY salary plans moving into any paid appointment</a:t>
            </a:r>
            <a:endParaRPr lang="en-US" sz="1600" b="0" dirty="0"/>
          </a:p>
          <a:p>
            <a:pPr lvl="2"/>
            <a:r>
              <a:rPr lang="en-US" dirty="0"/>
              <a:t>Fellowships are paid via Additional Pay but they are not considered employees</a:t>
            </a:r>
            <a:endParaRPr lang="en-US" sz="1600" dirty="0"/>
          </a:p>
          <a:p>
            <a:endParaRPr lang="en-US" b="0" dirty="0"/>
          </a:p>
        </p:txBody>
      </p:sp>
    </p:spTree>
    <p:extLst>
      <p:ext uri="{BB962C8B-B14F-4D97-AF65-F5344CB8AC3E}">
        <p14:creationId xmlns:p14="http://schemas.microsoft.com/office/powerpoint/2010/main" val="447107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E68A-18EE-0A4F-A474-D8AB037AF249}"/>
              </a:ext>
            </a:extLst>
          </p:cNvPr>
          <p:cNvSpPr>
            <a:spLocks noGrp="1"/>
          </p:cNvSpPr>
          <p:nvPr>
            <p:ph type="title"/>
          </p:nvPr>
        </p:nvSpPr>
        <p:spPr/>
        <p:txBody>
          <a:bodyPr/>
          <a:lstStyle/>
          <a:p>
            <a:r>
              <a:rPr lang="en-US" dirty="0" err="1"/>
              <a:t>Epaf</a:t>
            </a:r>
            <a:r>
              <a:rPr lang="en-US" dirty="0"/>
              <a:t> transfers</a:t>
            </a:r>
          </a:p>
        </p:txBody>
      </p:sp>
      <p:sp>
        <p:nvSpPr>
          <p:cNvPr id="3" name="Content Placeholder 2">
            <a:extLst>
              <a:ext uri="{FF2B5EF4-FFF2-40B4-BE49-F238E27FC236}">
                <a16:creationId xmlns:a16="http://schemas.microsoft.com/office/drawing/2014/main" id="{AE4406FC-E771-9942-BEB8-61E9B29BC443}"/>
              </a:ext>
            </a:extLst>
          </p:cNvPr>
          <p:cNvSpPr>
            <a:spLocks noGrp="1"/>
          </p:cNvSpPr>
          <p:nvPr>
            <p:ph idx="1"/>
          </p:nvPr>
        </p:nvSpPr>
        <p:spPr/>
        <p:txBody>
          <a:bodyPr/>
          <a:lstStyle/>
          <a:p>
            <a:r>
              <a:rPr lang="en-US" dirty="0"/>
              <a:t>When transferring positions, not all new hire paperwork is required</a:t>
            </a:r>
          </a:p>
          <a:p>
            <a:pPr lvl="1"/>
            <a:r>
              <a:rPr lang="en-US" dirty="0"/>
              <a:t>When moving from OPS/STAS to a GA appointment with no break in service, the only required document is the GA offer letter.</a:t>
            </a:r>
          </a:p>
          <a:p>
            <a:pPr lvl="1"/>
            <a:r>
              <a:rPr lang="en-US" dirty="0"/>
              <a:t>When moving from OPS/STAS to a TEAMS appointment with no break in service, the only required documents are the TEAMS offer letter &amp; resume or page-up application.</a:t>
            </a:r>
          </a:p>
        </p:txBody>
      </p:sp>
    </p:spTree>
    <p:extLst>
      <p:ext uri="{BB962C8B-B14F-4D97-AF65-F5344CB8AC3E}">
        <p14:creationId xmlns:p14="http://schemas.microsoft.com/office/powerpoint/2010/main" val="8467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Fellowship Hires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Four-in-One Form</a:t>
            </a:r>
          </a:p>
          <a:p>
            <a:pPr lvl="1"/>
            <a:r>
              <a:rPr lang="en-US" sz="1400" dirty="0"/>
              <a:t>Signed MOU</a:t>
            </a:r>
          </a:p>
          <a:p>
            <a:pPr lvl="2"/>
            <a:r>
              <a:rPr lang="en-US" sz="1100" dirty="0">
                <a:hlinkClick r:id="rId2"/>
              </a:rPr>
              <a:t>https://hr.ufl.edu/wp-content/uploads/2018/04/fellowshipmemo.pdf</a:t>
            </a:r>
            <a:endParaRPr lang="en-US" sz="1100" dirty="0"/>
          </a:p>
          <a:p>
            <a:pPr lvl="2"/>
            <a:endParaRPr lang="en-US" sz="1100" dirty="0"/>
          </a:p>
          <a:p>
            <a:r>
              <a:rPr lang="en-US" sz="1400" b="1" dirty="0"/>
              <a:t>Notes</a:t>
            </a:r>
          </a:p>
          <a:p>
            <a:pPr lvl="1"/>
            <a:r>
              <a:rPr lang="en-US" sz="1200" dirty="0"/>
              <a:t>A GatorStart packet is not required for fellowship hires</a:t>
            </a:r>
          </a:p>
          <a:p>
            <a:pPr lvl="1"/>
            <a:endParaRPr lang="en-US" sz="1200" dirty="0"/>
          </a:p>
          <a:p>
            <a:pPr lvl="1"/>
            <a:r>
              <a:rPr lang="en-US" sz="1200" dirty="0"/>
              <a:t>Fellowship hires are not processed through the payroll system. They are processed through “Additional Pay”, which only runs on the current pay period. </a:t>
            </a:r>
            <a:r>
              <a:rPr lang="en-US" sz="1200" b="1" u="sng" dirty="0"/>
              <a:t>They are not retroactive.</a:t>
            </a:r>
          </a:p>
          <a:p>
            <a:pPr lvl="1"/>
            <a:endParaRPr lang="en-US" sz="1200" b="1" u="sng" dirty="0"/>
          </a:p>
          <a:p>
            <a:pPr lvl="1"/>
            <a:endParaRPr lang="en-US" sz="1200" b="1" u="sng"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MOU is not signed.</a:t>
            </a:r>
          </a:p>
          <a:p>
            <a:pPr lvl="1"/>
            <a:r>
              <a:rPr lang="en-US" sz="1600" dirty="0"/>
              <a:t>MOU is missing citizenship status.</a:t>
            </a:r>
          </a:p>
          <a:p>
            <a:pPr lvl="1"/>
            <a:r>
              <a:rPr lang="en-US" sz="1600" dirty="0"/>
              <a:t>Second page of MOU is not initialed</a:t>
            </a:r>
          </a:p>
          <a:p>
            <a:pPr lvl="1"/>
            <a:r>
              <a:rPr lang="en-US" sz="1600" dirty="0"/>
              <a:t>On the ePAF: </a:t>
            </a:r>
          </a:p>
          <a:p>
            <a:pPr lvl="2"/>
            <a:r>
              <a:rPr lang="en-US" sz="1600" dirty="0"/>
              <a:t>FTE is 0.000</a:t>
            </a:r>
          </a:p>
          <a:p>
            <a:pPr lvl="2"/>
            <a:r>
              <a:rPr lang="en-US" sz="1600" dirty="0"/>
              <a:t>Stnd/HRs is 0.05</a:t>
            </a:r>
          </a:p>
          <a:p>
            <a:pPr lvl="1"/>
            <a:r>
              <a:rPr lang="en-US" sz="1600" dirty="0"/>
              <a:t>Check to make sure effective date is at the start of the current pay period.</a:t>
            </a:r>
          </a:p>
          <a:p>
            <a:pPr lvl="1"/>
            <a:r>
              <a:rPr lang="en-US" sz="1600" dirty="0"/>
              <a:t>Do not add ”hours worked”. Fellowships are not considered employees.</a:t>
            </a:r>
          </a:p>
          <a:p>
            <a:pPr lvl="1"/>
            <a:r>
              <a:rPr lang="en-US" sz="1600" dirty="0"/>
              <a:t>Ensure start/end dates are added to MOU.</a:t>
            </a:r>
          </a:p>
          <a:p>
            <a:pPr lvl="1"/>
            <a:r>
              <a:rPr lang="en-US" sz="1600" dirty="0"/>
              <a:t>The payment is incorrectly calculated (See next slide)</a:t>
            </a:r>
          </a:p>
          <a:p>
            <a:endParaRPr lang="en-US" dirty="0"/>
          </a:p>
        </p:txBody>
      </p:sp>
    </p:spTree>
    <p:extLst>
      <p:ext uri="{BB962C8B-B14F-4D97-AF65-F5344CB8AC3E}">
        <p14:creationId xmlns:p14="http://schemas.microsoft.com/office/powerpoint/2010/main" val="439711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31E1-2AA2-42A6-99EA-BB1C7009B82C}"/>
              </a:ext>
            </a:extLst>
          </p:cNvPr>
          <p:cNvSpPr>
            <a:spLocks noGrp="1"/>
          </p:cNvSpPr>
          <p:nvPr>
            <p:ph type="title"/>
          </p:nvPr>
        </p:nvSpPr>
        <p:spPr/>
        <p:txBody>
          <a:bodyPr/>
          <a:lstStyle/>
          <a:p>
            <a:r>
              <a:rPr lang="en-US" dirty="0"/>
              <a:t>Calculating Fellowship Payments</a:t>
            </a:r>
          </a:p>
        </p:txBody>
      </p:sp>
      <p:sp>
        <p:nvSpPr>
          <p:cNvPr id="3" name="Content Placeholder 2">
            <a:extLst>
              <a:ext uri="{FF2B5EF4-FFF2-40B4-BE49-F238E27FC236}">
                <a16:creationId xmlns:a16="http://schemas.microsoft.com/office/drawing/2014/main" id="{663F4AF6-0043-4F61-BCD0-A16559CC5AA4}"/>
              </a:ext>
            </a:extLst>
          </p:cNvPr>
          <p:cNvSpPr>
            <a:spLocks noGrp="1"/>
          </p:cNvSpPr>
          <p:nvPr>
            <p:ph sz="half" idx="1"/>
          </p:nvPr>
        </p:nvSpPr>
        <p:spPr>
          <a:xfrm>
            <a:off x="838200" y="1481380"/>
            <a:ext cx="5181600" cy="4351338"/>
          </a:xfrm>
        </p:spPr>
        <p:txBody>
          <a:bodyPr/>
          <a:lstStyle/>
          <a:p>
            <a:pPr>
              <a:spcBef>
                <a:spcPts val="0"/>
              </a:spcBef>
            </a:pPr>
            <a:r>
              <a:rPr lang="en-US" sz="1800" u="sng" dirty="0">
                <a:effectLst/>
                <a:ea typeface="Times New Roman" panose="02020603050405020304" pitchFamily="18" charset="0"/>
              </a:rPr>
              <a:t>Fellowship payments can be made bi-weekly, quarterly, or as one payment  </a:t>
            </a:r>
          </a:p>
          <a:p>
            <a:pPr>
              <a:spcBef>
                <a:spcPts val="0"/>
              </a:spcBef>
              <a:tabLst>
                <a:tab pos="228600" algn="l"/>
              </a:tabLst>
            </a:pPr>
            <a:r>
              <a:rPr lang="en-US" sz="1800" b="0" dirty="0">
                <a:effectLst/>
                <a:ea typeface="Times New Roman" panose="02020603050405020304" pitchFamily="18" charset="0"/>
              </a:rPr>
              <a:t>Bi-weekly payment example</a:t>
            </a:r>
          </a:p>
          <a:p>
            <a:pPr lvl="1">
              <a:spcBef>
                <a:spcPts val="0"/>
              </a:spcBef>
              <a:tabLst>
                <a:tab pos="228600" algn="l"/>
              </a:tabLst>
            </a:pPr>
            <a:r>
              <a:rPr lang="en-US" sz="1800" b="0" dirty="0">
                <a:effectLst/>
                <a:ea typeface="Times New Roman" panose="02020603050405020304" pitchFamily="18" charset="0"/>
              </a:rPr>
              <a:t>Total pay for the appointment = $2000</a:t>
            </a:r>
          </a:p>
          <a:p>
            <a:pPr marL="800100" lvl="2" indent="0">
              <a:spcBef>
                <a:spcPts val="0"/>
              </a:spcBef>
              <a:buNone/>
            </a:pPr>
            <a:r>
              <a:rPr lang="en-US" sz="1800" b="0" dirty="0">
                <a:effectLst/>
                <a:ea typeface="Times New Roman" panose="02020603050405020304" pitchFamily="18" charset="0"/>
              </a:rPr>
              <a:t>Bi-weekly payment is therefore $2000 ÷ 26.1* pay periods = $76.63 (always round-up)</a:t>
            </a:r>
          </a:p>
          <a:p>
            <a:pPr marL="800100" lvl="2" indent="0">
              <a:spcBef>
                <a:spcPts val="0"/>
              </a:spcBef>
              <a:buNone/>
            </a:pPr>
            <a:r>
              <a:rPr lang="en-US" sz="1800" b="0" dirty="0">
                <a:effectLst/>
                <a:ea typeface="Times New Roman" panose="02020603050405020304" pitchFamily="18" charset="0"/>
              </a:rPr>
              <a:t>Enter for each payment:</a:t>
            </a:r>
          </a:p>
          <a:p>
            <a:pPr marL="800100" lvl="2" indent="0">
              <a:spcBef>
                <a:spcPts val="0"/>
              </a:spcBef>
              <a:buNone/>
            </a:pPr>
            <a:r>
              <a:rPr lang="en-US" sz="1800" dirty="0">
                <a:ea typeface="Times New Roman" panose="02020603050405020304" pitchFamily="18" charset="0"/>
              </a:rPr>
              <a:t>	</a:t>
            </a:r>
            <a:r>
              <a:rPr lang="en-US" sz="1800" b="0" dirty="0">
                <a:effectLst/>
                <a:ea typeface="Times New Roman" panose="02020603050405020304" pitchFamily="18" charset="0"/>
              </a:rPr>
              <a:t>Earnings amount = $76.63</a:t>
            </a:r>
          </a:p>
          <a:p>
            <a:pPr marL="228600" marR="0" indent="0">
              <a:spcBef>
                <a:spcPts val="0"/>
              </a:spcBef>
              <a:spcAft>
                <a:spcPts val="0"/>
              </a:spcAft>
              <a:buNone/>
            </a:pPr>
            <a:r>
              <a:rPr lang="en-US" sz="1800" b="0" dirty="0">
                <a:effectLst/>
                <a:ea typeface="Times New Roman" panose="02020603050405020304" pitchFamily="18" charset="0"/>
              </a:rPr>
              <a:t>	Goal amount = $2000</a:t>
            </a:r>
          </a:p>
          <a:p>
            <a:pPr marL="0" marR="0" indent="0">
              <a:spcBef>
                <a:spcPts val="0"/>
              </a:spcBef>
              <a:spcAft>
                <a:spcPts val="0"/>
              </a:spcAft>
              <a:buNone/>
            </a:pPr>
            <a:r>
              <a:rPr lang="en-US" sz="1800" b="0" dirty="0">
                <a:effectLst/>
                <a:ea typeface="Times New Roman" panose="02020603050405020304" pitchFamily="18" charset="0"/>
              </a:rPr>
              <a:t> </a:t>
            </a:r>
          </a:p>
          <a:p>
            <a:pPr>
              <a:spcBef>
                <a:spcPts val="0"/>
              </a:spcBef>
            </a:pPr>
            <a:r>
              <a:rPr lang="en-US" sz="1800" b="0" dirty="0">
                <a:effectLst/>
                <a:ea typeface="Times New Roman" panose="02020603050405020304" pitchFamily="18" charset="0"/>
              </a:rPr>
              <a:t>One-Time Payment example</a:t>
            </a:r>
          </a:p>
          <a:p>
            <a:pPr marL="0" marR="0" indent="0">
              <a:spcBef>
                <a:spcPts val="0"/>
              </a:spcBef>
              <a:spcAft>
                <a:spcPts val="0"/>
              </a:spcAft>
              <a:buNone/>
            </a:pPr>
            <a:r>
              <a:rPr lang="en-US" sz="1800" b="0" dirty="0">
                <a:effectLst/>
                <a:ea typeface="Times New Roman" panose="02020603050405020304" pitchFamily="18" charset="0"/>
              </a:rPr>
              <a:t>	Total pay for the appointment = $2000</a:t>
            </a:r>
          </a:p>
          <a:p>
            <a:pPr marL="0" marR="0" indent="0">
              <a:spcBef>
                <a:spcPts val="0"/>
              </a:spcBef>
              <a:spcAft>
                <a:spcPts val="0"/>
              </a:spcAft>
              <a:buNone/>
            </a:pPr>
            <a:r>
              <a:rPr lang="en-US" sz="1800" b="0" dirty="0">
                <a:effectLst/>
                <a:ea typeface="Times New Roman" panose="02020603050405020304" pitchFamily="18" charset="0"/>
              </a:rPr>
              <a:t>	One-time payment is therefore $2000</a:t>
            </a:r>
          </a:p>
          <a:p>
            <a:pPr marL="0" marR="0" indent="0">
              <a:spcBef>
                <a:spcPts val="0"/>
              </a:spcBef>
              <a:spcAft>
                <a:spcPts val="0"/>
              </a:spcAft>
              <a:buNone/>
            </a:pPr>
            <a:r>
              <a:rPr lang="en-US" sz="1800" b="0" dirty="0">
                <a:effectLst/>
                <a:ea typeface="Times New Roman" panose="02020603050405020304" pitchFamily="18" charset="0"/>
              </a:rPr>
              <a:t>	Enter as a one-time payment only:</a:t>
            </a:r>
          </a:p>
          <a:p>
            <a:pPr marL="0" marR="0" indent="0">
              <a:spcBef>
                <a:spcPts val="0"/>
              </a:spcBef>
              <a:spcAft>
                <a:spcPts val="0"/>
              </a:spcAft>
              <a:buNone/>
            </a:pPr>
            <a:r>
              <a:rPr lang="en-US" sz="1800" b="0" dirty="0">
                <a:ea typeface="Times New Roman" panose="02020603050405020304" pitchFamily="18" charset="0"/>
              </a:rPr>
              <a:t>	   </a:t>
            </a:r>
            <a:r>
              <a:rPr lang="en-US" sz="1800" b="0" dirty="0">
                <a:effectLst/>
                <a:ea typeface="Times New Roman" panose="02020603050405020304" pitchFamily="18" charset="0"/>
              </a:rPr>
              <a:t>Earnings amount = $2000</a:t>
            </a:r>
          </a:p>
          <a:p>
            <a:pPr marL="228600" marR="0" indent="0">
              <a:spcBef>
                <a:spcPts val="0"/>
              </a:spcBef>
              <a:spcAft>
                <a:spcPts val="0"/>
              </a:spcAft>
              <a:buNone/>
            </a:pPr>
            <a:r>
              <a:rPr lang="en-US" sz="1800" b="0" dirty="0">
                <a:effectLst/>
                <a:ea typeface="Times New Roman" panose="02020603050405020304" pitchFamily="18" charset="0"/>
              </a:rPr>
              <a:t> 	   Goal amount = $2000</a:t>
            </a:r>
          </a:p>
          <a:p>
            <a:pPr marL="0" marR="0" indent="0">
              <a:spcBef>
                <a:spcPts val="0"/>
              </a:spcBef>
              <a:spcAft>
                <a:spcPts val="0"/>
              </a:spcAft>
              <a:buNone/>
            </a:pPr>
            <a:endParaRPr lang="en-US" sz="1200" b="0" dirty="0">
              <a:effectLst/>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85968397-7977-4064-8962-31642376E095}"/>
              </a:ext>
            </a:extLst>
          </p:cNvPr>
          <p:cNvSpPr>
            <a:spLocks noGrp="1"/>
          </p:cNvSpPr>
          <p:nvPr>
            <p:ph sz="half" idx="13"/>
          </p:nvPr>
        </p:nvSpPr>
        <p:spPr>
          <a:xfrm>
            <a:off x="6172202" y="1481380"/>
            <a:ext cx="5181600" cy="4351338"/>
          </a:xfrm>
        </p:spPr>
        <p:txBody>
          <a:bodyPr/>
          <a:lstStyle/>
          <a:p>
            <a:pPr lvl="1">
              <a:spcBef>
                <a:spcPts val="0"/>
              </a:spcBef>
              <a:tabLst>
                <a:tab pos="228600" algn="l"/>
              </a:tabLst>
            </a:pPr>
            <a:r>
              <a:rPr lang="en-US" b="0" dirty="0">
                <a:effectLst/>
                <a:ea typeface="Times New Roman" panose="02020603050405020304" pitchFamily="18" charset="0"/>
              </a:rPr>
              <a:t>Quarterly payment example</a:t>
            </a:r>
          </a:p>
          <a:p>
            <a:pPr marL="0" marR="0" indent="0">
              <a:spcBef>
                <a:spcPts val="0"/>
              </a:spcBef>
              <a:spcAft>
                <a:spcPts val="0"/>
              </a:spcAft>
              <a:buNone/>
            </a:pPr>
            <a:r>
              <a:rPr lang="en-US" b="0" dirty="0">
                <a:effectLst/>
                <a:ea typeface="Times New Roman" panose="02020603050405020304" pitchFamily="18" charset="0"/>
              </a:rPr>
              <a:t>	Total pay for the appointment = $2000</a:t>
            </a:r>
          </a:p>
          <a:p>
            <a:pPr marL="0" marR="0" indent="0">
              <a:spcBef>
                <a:spcPts val="0"/>
              </a:spcBef>
              <a:spcAft>
                <a:spcPts val="0"/>
              </a:spcAft>
              <a:buNone/>
            </a:pPr>
            <a:r>
              <a:rPr lang="en-US" b="0" dirty="0">
                <a:effectLst/>
                <a:ea typeface="Times New Roman" panose="02020603050405020304" pitchFamily="18" charset="0"/>
              </a:rPr>
              <a:t>	Quarterly payment is therefore $2000    	÷ 4 payments = $500</a:t>
            </a:r>
          </a:p>
          <a:p>
            <a:pPr marL="0" marR="0" indent="0">
              <a:spcBef>
                <a:spcPts val="0"/>
              </a:spcBef>
              <a:spcAft>
                <a:spcPts val="0"/>
              </a:spcAft>
              <a:buNone/>
            </a:pPr>
            <a:endParaRPr lang="en-US" b="0" dirty="0">
              <a:effectLst/>
              <a:ea typeface="Times New Roman" panose="02020603050405020304" pitchFamily="18" charset="0"/>
            </a:endParaRPr>
          </a:p>
          <a:p>
            <a:pPr marL="0" marR="0" indent="0">
              <a:spcBef>
                <a:spcPts val="0"/>
              </a:spcBef>
              <a:spcAft>
                <a:spcPts val="0"/>
              </a:spcAft>
              <a:buNone/>
            </a:pPr>
            <a:r>
              <a:rPr lang="en-US" b="0" dirty="0">
                <a:effectLst/>
                <a:ea typeface="Times New Roman" panose="02020603050405020304" pitchFamily="18" charset="0"/>
              </a:rPr>
              <a:t>	   Enter for each payment:</a:t>
            </a:r>
          </a:p>
          <a:p>
            <a:pPr marL="0" marR="0" indent="0">
              <a:spcBef>
                <a:spcPts val="0"/>
              </a:spcBef>
              <a:spcAft>
                <a:spcPts val="0"/>
              </a:spcAft>
              <a:buNone/>
            </a:pPr>
            <a:r>
              <a:rPr lang="en-US" b="0" dirty="0">
                <a:ea typeface="Times New Roman" panose="02020603050405020304" pitchFamily="18" charset="0"/>
              </a:rPr>
              <a:t>	      </a:t>
            </a:r>
            <a:r>
              <a:rPr lang="en-US" b="0" dirty="0">
                <a:effectLst/>
                <a:ea typeface="Times New Roman" panose="02020603050405020304" pitchFamily="18" charset="0"/>
              </a:rPr>
              <a:t>Earnings amount = $500</a:t>
            </a:r>
          </a:p>
          <a:p>
            <a:pPr marL="457200" marR="0" indent="0">
              <a:spcBef>
                <a:spcPts val="0"/>
              </a:spcBef>
              <a:spcAft>
                <a:spcPts val="0"/>
              </a:spcAft>
              <a:buNone/>
              <a:tabLst>
                <a:tab pos="857250" algn="l"/>
              </a:tabLst>
            </a:pPr>
            <a:r>
              <a:rPr lang="en-US" b="0" dirty="0">
                <a:effectLst/>
                <a:ea typeface="Times New Roman" panose="02020603050405020304" pitchFamily="18" charset="0"/>
              </a:rPr>
              <a:t>		      Goal amount = $500</a:t>
            </a:r>
          </a:p>
          <a:p>
            <a:pPr marL="457200" marR="0" indent="0">
              <a:spcBef>
                <a:spcPts val="0"/>
              </a:spcBef>
              <a:spcAft>
                <a:spcPts val="0"/>
              </a:spcAft>
              <a:buNone/>
              <a:tabLst>
                <a:tab pos="857250" algn="l"/>
              </a:tabLst>
            </a:pPr>
            <a:r>
              <a:rPr lang="en-US" b="0" dirty="0">
                <a:effectLst/>
                <a:ea typeface="Times New Roman" panose="02020603050405020304" pitchFamily="18" charset="0"/>
              </a:rPr>
              <a:t>* (note: the total pay amount is not used for quarterly payments – make calendar note to prepare Additional Pay ePAF at beginning of each pay period in which payment is due)</a:t>
            </a:r>
          </a:p>
          <a:p>
            <a:endParaRPr lang="en-US" dirty="0"/>
          </a:p>
        </p:txBody>
      </p:sp>
    </p:spTree>
    <p:extLst>
      <p:ext uri="{BB962C8B-B14F-4D97-AF65-F5344CB8AC3E}">
        <p14:creationId xmlns:p14="http://schemas.microsoft.com/office/powerpoint/2010/main" val="591864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31E1-2AA2-42A6-99EA-BB1C7009B82C}"/>
              </a:ext>
            </a:extLst>
          </p:cNvPr>
          <p:cNvSpPr>
            <a:spLocks noGrp="1"/>
          </p:cNvSpPr>
          <p:nvPr>
            <p:ph type="title"/>
          </p:nvPr>
        </p:nvSpPr>
        <p:spPr/>
        <p:txBody>
          <a:bodyPr/>
          <a:lstStyle/>
          <a:p>
            <a:r>
              <a:rPr lang="en-US" dirty="0"/>
              <a:t>Calculating Fellowship Payments</a:t>
            </a:r>
          </a:p>
        </p:txBody>
      </p:sp>
      <p:sp>
        <p:nvSpPr>
          <p:cNvPr id="3" name="Content Placeholder 2">
            <a:extLst>
              <a:ext uri="{FF2B5EF4-FFF2-40B4-BE49-F238E27FC236}">
                <a16:creationId xmlns:a16="http://schemas.microsoft.com/office/drawing/2014/main" id="{663F4AF6-0043-4F61-BCD0-A16559CC5AA4}"/>
              </a:ext>
            </a:extLst>
          </p:cNvPr>
          <p:cNvSpPr>
            <a:spLocks noGrp="1"/>
          </p:cNvSpPr>
          <p:nvPr>
            <p:ph sz="half" idx="1"/>
          </p:nvPr>
        </p:nvSpPr>
        <p:spPr>
          <a:xfrm>
            <a:off x="838198" y="1367080"/>
            <a:ext cx="5181600" cy="4351338"/>
          </a:xfrm>
        </p:spPr>
        <p:txBody>
          <a:bodyPr/>
          <a:lstStyle/>
          <a:p>
            <a:pPr marL="0" marR="0" indent="0">
              <a:spcBef>
                <a:spcPts val="0"/>
              </a:spcBef>
              <a:spcAft>
                <a:spcPts val="0"/>
              </a:spcAft>
              <a:buNone/>
            </a:pPr>
            <a:r>
              <a:rPr lang="en-US" sz="1400" dirty="0">
                <a:effectLst/>
                <a:ea typeface="Times New Roman" panose="02020603050405020304" pitchFamily="18" charset="0"/>
              </a:rPr>
              <a:t>Late Payment Entries</a:t>
            </a:r>
            <a:endParaRPr lang="en-US" dirty="0">
              <a:effectLst/>
              <a:ea typeface="Times New Roman" panose="02020603050405020304" pitchFamily="18" charset="0"/>
            </a:endParaRPr>
          </a:p>
          <a:p>
            <a:pPr marL="0" marR="0" indent="0">
              <a:spcBef>
                <a:spcPts val="0"/>
              </a:spcBef>
              <a:spcAft>
                <a:spcPts val="0"/>
              </a:spcAft>
              <a:buNone/>
            </a:pPr>
            <a:r>
              <a:rPr lang="en-US" sz="1400" b="0" dirty="0">
                <a:effectLst/>
                <a:ea typeface="Times New Roman" panose="02020603050405020304" pitchFamily="18" charset="0"/>
              </a:rPr>
              <a:t>Facts:</a:t>
            </a:r>
            <a:endParaRPr lang="en-US" b="0" dirty="0">
              <a:effectLst/>
              <a:ea typeface="Times New Roman" panose="02020603050405020304" pitchFamily="18" charset="0"/>
            </a:endParaRPr>
          </a:p>
          <a:p>
            <a:pPr>
              <a:spcBef>
                <a:spcPts val="0"/>
              </a:spcBef>
              <a:buSzPts val="1200"/>
              <a:tabLst>
                <a:tab pos="685800" algn="l"/>
              </a:tabLst>
            </a:pPr>
            <a:r>
              <a:rPr lang="en-US" sz="1400" b="0" dirty="0">
                <a:effectLst/>
                <a:ea typeface="Times New Roman" panose="02020603050405020304" pitchFamily="18" charset="0"/>
                <a:cs typeface="Times New Roman" panose="02020603050405020304" pitchFamily="18" charset="0"/>
              </a:rPr>
              <a:t>Fellowships are paid through Additional Pay and not Payroll Processing, therefore;</a:t>
            </a:r>
            <a:endParaRPr lang="en-US" b="0" dirty="0">
              <a:effectLst/>
              <a:ea typeface="Times New Roman" panose="02020603050405020304" pitchFamily="18" charset="0"/>
              <a:cs typeface="Times New Roman" panose="02020603050405020304" pitchFamily="18" charset="0"/>
            </a:endParaRPr>
          </a:p>
          <a:p>
            <a:pPr>
              <a:spcBef>
                <a:spcPts val="0"/>
              </a:spcBef>
              <a:buSzPts val="1200"/>
              <a:tabLst>
                <a:tab pos="685800" algn="l"/>
              </a:tabLst>
            </a:pPr>
            <a:r>
              <a:rPr lang="en-US" sz="1400" b="0" dirty="0">
                <a:effectLst/>
                <a:ea typeface="Times New Roman" panose="02020603050405020304" pitchFamily="18" charset="0"/>
                <a:cs typeface="Times New Roman" panose="02020603050405020304" pitchFamily="18" charset="0"/>
              </a:rPr>
              <a:t>Fellowships do NOT retro-pay to a previous pay period.</a:t>
            </a:r>
            <a:endParaRPr lang="en-US" b="0" dirty="0">
              <a:effectLst/>
              <a:ea typeface="Times New Roman" panose="02020603050405020304" pitchFamily="18" charset="0"/>
              <a:cs typeface="Times New Roman" panose="02020603050405020304" pitchFamily="18" charset="0"/>
            </a:endParaRPr>
          </a:p>
          <a:p>
            <a:pPr lvl="1">
              <a:spcBef>
                <a:spcPts val="0"/>
              </a:spcBef>
              <a:buSzPts val="1200"/>
              <a:tabLst>
                <a:tab pos="1143000" algn="l"/>
              </a:tabLst>
            </a:pPr>
            <a:r>
              <a:rPr lang="en-US" sz="1400" dirty="0">
                <a:effectLst/>
                <a:ea typeface="Times New Roman" panose="02020603050405020304" pitchFamily="18" charset="0"/>
              </a:rPr>
              <a:t>If you need to enter a biweekly payment with a previous pay period effective date, you will need to:</a:t>
            </a:r>
            <a:endParaRPr lang="en-US" dirty="0">
              <a:effectLst/>
              <a:ea typeface="Times New Roman" panose="02020603050405020304" pitchFamily="18" charset="0"/>
            </a:endParaRPr>
          </a:p>
          <a:p>
            <a:pPr lvl="2">
              <a:spcBef>
                <a:spcPts val="0"/>
              </a:spcBef>
              <a:buSzPts val="1200"/>
              <a:tabLst>
                <a:tab pos="1600200" algn="l"/>
              </a:tabLst>
            </a:pPr>
            <a:r>
              <a:rPr lang="en-US" sz="1400" dirty="0">
                <a:effectLst/>
                <a:ea typeface="Times New Roman" panose="02020603050405020304" pitchFamily="18" charset="0"/>
                <a:cs typeface="Times New Roman" panose="02020603050405020304" pitchFamily="18" charset="0"/>
              </a:rPr>
              <a:t>Do a One-time Catch-Up Payment; OR</a:t>
            </a:r>
            <a:endParaRPr lang="en-US" dirty="0">
              <a:effectLst/>
              <a:ea typeface="Times New Roman" panose="02020603050405020304" pitchFamily="18" charset="0"/>
              <a:cs typeface="Times New Roman" panose="02020603050405020304" pitchFamily="18" charset="0"/>
            </a:endParaRPr>
          </a:p>
          <a:p>
            <a:pPr lvl="2">
              <a:spcBef>
                <a:spcPts val="0"/>
              </a:spcBef>
              <a:buSzPts val="1200"/>
            </a:pPr>
            <a:r>
              <a:rPr lang="en-US" sz="1400" dirty="0">
                <a:effectLst/>
                <a:ea typeface="Times New Roman" panose="02020603050405020304" pitchFamily="18" charset="0"/>
                <a:cs typeface="Times New Roman" panose="02020603050405020304" pitchFamily="18" charset="0"/>
              </a:rPr>
              <a:t>Recalculate payments starting with current pay period (this increases the biweekly amount)</a:t>
            </a:r>
            <a:endParaRPr lang="en-US" dirty="0">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400" dirty="0">
                <a:effectLst/>
                <a:ea typeface="Times New Roman" panose="02020603050405020304" pitchFamily="18" charset="0"/>
              </a:rPr>
              <a:t> </a:t>
            </a:r>
            <a:endParaRPr lang="en-US" dirty="0">
              <a:effectLst/>
              <a:ea typeface="Times New Roman" panose="02020603050405020304" pitchFamily="18" charset="0"/>
            </a:endParaRPr>
          </a:p>
          <a:p>
            <a:pPr marL="0" marR="0" lvl="0" indent="0">
              <a:spcBef>
                <a:spcPts val="0"/>
              </a:spcBef>
              <a:spcAft>
                <a:spcPts val="0"/>
              </a:spcAft>
              <a:buNone/>
              <a:tabLst>
                <a:tab pos="228600" algn="l"/>
              </a:tabLst>
            </a:pPr>
            <a:r>
              <a:rPr lang="en-US" sz="1400" b="1" dirty="0">
                <a:effectLst/>
                <a:ea typeface="Times New Roman" panose="02020603050405020304" pitchFamily="18" charset="0"/>
              </a:rPr>
              <a:t>Catch-Up Payment Example:</a:t>
            </a:r>
            <a:endParaRPr lang="en-US" dirty="0">
              <a:effectLst/>
              <a:ea typeface="Times New Roman" panose="02020603050405020304" pitchFamily="18" charset="0"/>
            </a:endParaRPr>
          </a:p>
          <a:p>
            <a:pPr marL="0" marR="0" indent="0">
              <a:spcBef>
                <a:spcPts val="0"/>
              </a:spcBef>
              <a:spcAft>
                <a:spcPts val="0"/>
              </a:spcAft>
              <a:buNone/>
            </a:pPr>
            <a:r>
              <a:rPr lang="en-US" sz="1400" b="0" dirty="0">
                <a:effectLst/>
                <a:ea typeface="Times New Roman" panose="02020603050405020304" pitchFamily="18" charset="0"/>
              </a:rPr>
              <a:t>Today is 10/07/2022 but the fellowship began 08/16/2022.</a:t>
            </a:r>
            <a:endParaRPr lang="en-US" b="0" dirty="0">
              <a:effectLst/>
              <a:ea typeface="Times New Roman" panose="02020603050405020304" pitchFamily="18" charset="0"/>
            </a:endParaRPr>
          </a:p>
          <a:p>
            <a:pPr marL="0" marR="0" indent="0">
              <a:spcBef>
                <a:spcPts val="0"/>
              </a:spcBef>
              <a:spcAft>
                <a:spcPts val="0"/>
              </a:spcAft>
              <a:buNone/>
            </a:pPr>
            <a:r>
              <a:rPr lang="en-US" sz="1400" b="0" dirty="0">
                <a:effectLst/>
                <a:ea typeface="Times New Roman" panose="02020603050405020304" pitchFamily="18" charset="0"/>
              </a:rPr>
              <a:t>Total stipend is $5000 for the Fall semester.</a:t>
            </a:r>
            <a:endParaRPr lang="en-US" b="0" dirty="0">
              <a:effectLst/>
              <a:ea typeface="Times New Roman" panose="02020603050405020304" pitchFamily="18" charset="0"/>
            </a:endParaRPr>
          </a:p>
          <a:p>
            <a:pPr marL="0" marR="0" indent="0">
              <a:spcBef>
                <a:spcPts val="0"/>
              </a:spcBef>
              <a:spcAft>
                <a:spcPts val="0"/>
              </a:spcAft>
              <a:buNone/>
            </a:pPr>
            <a:r>
              <a:rPr lang="en-US" sz="1400"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sz="1400" b="1" u="sng" dirty="0">
                <a:effectLst/>
                <a:ea typeface="Times New Roman" panose="02020603050405020304" pitchFamily="18" charset="0"/>
              </a:rPr>
              <a:t>2 ePAF’s must be entered</a:t>
            </a:r>
            <a:r>
              <a:rPr lang="en-US" sz="1400" b="1" dirty="0">
                <a:effectLst/>
                <a:ea typeface="Times New Roman" panose="02020603050405020304" pitchFamily="18" charset="0"/>
              </a:rPr>
              <a:t>:</a:t>
            </a:r>
            <a:endParaRPr lang="en-US" dirty="0">
              <a:effectLst/>
              <a:ea typeface="Times New Roman" panose="02020603050405020304" pitchFamily="18" charset="0"/>
            </a:endParaRPr>
          </a:p>
          <a:p>
            <a:pPr marL="0" marR="0" indent="0">
              <a:spcBef>
                <a:spcPts val="0"/>
              </a:spcBef>
              <a:spcAft>
                <a:spcPts val="0"/>
              </a:spcAft>
              <a:buNone/>
            </a:pPr>
            <a:r>
              <a:rPr lang="en-US" sz="1400" dirty="0">
                <a:effectLst/>
                <a:ea typeface="Times New Roman" panose="02020603050405020304" pitchFamily="18" charset="0"/>
              </a:rPr>
              <a:t> </a:t>
            </a:r>
            <a:endParaRPr lang="en-US" dirty="0">
              <a:effectLst/>
              <a:ea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ea typeface="Times New Roman" panose="02020603050405020304" pitchFamily="18" charset="0"/>
              </a:rPr>
              <a:t>Your One-time Catch-up will be for 8/16/2022 – 10/6/2022.</a:t>
            </a:r>
            <a:endParaRPr lang="en-US" dirty="0">
              <a:effectLst/>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ea typeface="Times New Roman" panose="02020603050405020304" pitchFamily="18" charset="0"/>
              </a:rPr>
              <a:t>Earnings Amt:  $1,919.19 (for 3.8 pay periods)</a:t>
            </a:r>
            <a:endParaRPr lang="en-US" dirty="0">
              <a:effectLst/>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ea typeface="Times New Roman" panose="02020603050405020304" pitchFamily="18" charset="0"/>
              </a:rPr>
              <a:t>Goal Amt: $1,919.19</a:t>
            </a:r>
            <a:endParaRPr lang="en-US" dirty="0">
              <a:effectLst/>
              <a:ea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ea typeface="Times New Roman" panose="02020603050405020304" pitchFamily="18" charset="0"/>
              </a:rPr>
              <a:t>Your next (Add'l Pay) ePAF is effective 10/7/2022.</a:t>
            </a:r>
            <a:endParaRPr lang="en-US" dirty="0">
              <a:effectLst/>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ea typeface="Times New Roman" panose="02020603050405020304" pitchFamily="18" charset="0"/>
              </a:rPr>
              <a:t>Earnings Amt: $505.05 ($5000 / 9.9 pay periods)</a:t>
            </a:r>
            <a:endParaRPr lang="en-US" dirty="0">
              <a:effectLst/>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ea typeface="Times New Roman" panose="02020603050405020304" pitchFamily="18" charset="0"/>
              </a:rPr>
              <a:t>Goal Amt: $3,080.81 ($5000 – One-time payment)</a:t>
            </a:r>
            <a:endParaRPr lang="en-US" dirty="0">
              <a:effectLst/>
              <a:ea typeface="Times New Roman" panose="02020603050405020304" pitchFamily="18" charset="0"/>
            </a:endParaRPr>
          </a:p>
          <a:p>
            <a:pPr marL="0" marR="0" indent="0">
              <a:spcBef>
                <a:spcPts val="0"/>
              </a:spcBef>
              <a:spcAft>
                <a:spcPts val="0"/>
              </a:spcAft>
              <a:buNone/>
            </a:pPr>
            <a:r>
              <a:rPr lang="en-US" sz="900" dirty="0">
                <a:effectLst/>
                <a:ea typeface="Times New Roman" panose="02020603050405020304" pitchFamily="18" charset="0"/>
              </a:rPr>
              <a:t> </a:t>
            </a:r>
            <a:endParaRPr lang="en-US" sz="1100" dirty="0">
              <a:effectLst/>
              <a:ea typeface="Times New Roman" panose="02020603050405020304" pitchFamily="18" charset="0"/>
            </a:endParaRPr>
          </a:p>
          <a:p>
            <a:pPr marL="0" marR="0" indent="0">
              <a:spcBef>
                <a:spcPts val="0"/>
              </a:spcBef>
              <a:spcAft>
                <a:spcPts val="0"/>
              </a:spcAft>
              <a:buNone/>
            </a:pPr>
            <a:r>
              <a:rPr lang="en-US" sz="900" dirty="0">
                <a:effectLst/>
                <a:ea typeface="Times New Roman" panose="02020603050405020304" pitchFamily="18" charset="0"/>
              </a:rPr>
              <a:t> </a:t>
            </a:r>
            <a:endParaRPr lang="en-US" sz="1100" dirty="0">
              <a:effectLst/>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85968397-7977-4064-8962-31642376E095}"/>
              </a:ext>
            </a:extLst>
          </p:cNvPr>
          <p:cNvSpPr>
            <a:spLocks noGrp="1"/>
          </p:cNvSpPr>
          <p:nvPr>
            <p:ph sz="half" idx="13"/>
          </p:nvPr>
        </p:nvSpPr>
        <p:spPr>
          <a:xfrm>
            <a:off x="6172200" y="1367080"/>
            <a:ext cx="5181600" cy="4351338"/>
          </a:xfrm>
        </p:spPr>
        <p:txBody>
          <a:bodyPr/>
          <a:lstStyle/>
          <a:p>
            <a:pPr marL="0" marR="0" lvl="0" indent="0">
              <a:spcBef>
                <a:spcPts val="0"/>
              </a:spcBef>
              <a:spcAft>
                <a:spcPts val="0"/>
              </a:spcAft>
              <a:buNone/>
              <a:tabLst>
                <a:tab pos="228600" algn="l"/>
              </a:tabLst>
            </a:pPr>
            <a:r>
              <a:rPr lang="en-US" sz="2000" b="1" dirty="0">
                <a:effectLst/>
                <a:ea typeface="Times New Roman" panose="02020603050405020304" pitchFamily="18" charset="0"/>
              </a:rPr>
              <a:t>Re-calculate Biweekly Example:</a:t>
            </a:r>
            <a:endParaRPr lang="en-US" sz="3200" dirty="0">
              <a:effectLst/>
              <a:ea typeface="Times New Roman" panose="02020603050405020304" pitchFamily="18" charset="0"/>
            </a:endParaRPr>
          </a:p>
          <a:p>
            <a:pPr marL="0" marR="0" indent="0">
              <a:spcBef>
                <a:spcPts val="0"/>
              </a:spcBef>
              <a:spcAft>
                <a:spcPts val="0"/>
              </a:spcAft>
              <a:buNone/>
            </a:pPr>
            <a:r>
              <a:rPr lang="en-US" sz="2000" b="0" dirty="0">
                <a:effectLst/>
                <a:ea typeface="Times New Roman" panose="02020603050405020304" pitchFamily="18" charset="0"/>
              </a:rPr>
              <a:t>Today is 09/23/2022 but the fellowship began 08/16/2022.</a:t>
            </a:r>
            <a:endParaRPr lang="en-US" sz="3200" b="0" dirty="0">
              <a:effectLst/>
              <a:ea typeface="Times New Roman" panose="02020603050405020304" pitchFamily="18" charset="0"/>
            </a:endParaRPr>
          </a:p>
          <a:p>
            <a:pPr marL="0" marR="0" indent="0">
              <a:spcBef>
                <a:spcPts val="0"/>
              </a:spcBef>
              <a:spcAft>
                <a:spcPts val="0"/>
              </a:spcAft>
              <a:buNone/>
            </a:pPr>
            <a:r>
              <a:rPr lang="en-US" sz="2000" b="0" dirty="0">
                <a:effectLst/>
                <a:ea typeface="Times New Roman" panose="02020603050405020304" pitchFamily="18" charset="0"/>
              </a:rPr>
              <a:t> </a:t>
            </a:r>
            <a:endParaRPr lang="en-US" sz="3200" b="0" dirty="0">
              <a:effectLst/>
              <a:ea typeface="Times New Roman" panose="02020603050405020304" pitchFamily="18" charset="0"/>
            </a:endParaRPr>
          </a:p>
          <a:p>
            <a:pPr marL="0" marR="0" indent="0">
              <a:spcBef>
                <a:spcPts val="0"/>
              </a:spcBef>
              <a:spcAft>
                <a:spcPts val="0"/>
              </a:spcAft>
              <a:buNone/>
            </a:pPr>
            <a:r>
              <a:rPr lang="en-US" sz="2000" b="0" dirty="0">
                <a:effectLst/>
                <a:ea typeface="Times New Roman" panose="02020603050405020304" pitchFamily="18" charset="0"/>
              </a:rPr>
              <a:t>Total stipend is $5,000 for the Fall semester.</a:t>
            </a:r>
            <a:endParaRPr lang="en-US" sz="3200" b="0" dirty="0">
              <a:effectLst/>
              <a:ea typeface="Times New Roman" panose="02020603050405020304" pitchFamily="18" charset="0"/>
            </a:endParaRPr>
          </a:p>
          <a:p>
            <a:pPr marL="0" marR="0" indent="0">
              <a:spcBef>
                <a:spcPts val="0"/>
              </a:spcBef>
              <a:spcAft>
                <a:spcPts val="0"/>
              </a:spcAft>
              <a:buNone/>
            </a:pPr>
            <a:r>
              <a:rPr lang="en-US" sz="2000" b="0" dirty="0">
                <a:effectLst/>
                <a:ea typeface="Times New Roman" panose="02020603050405020304" pitchFamily="18" charset="0"/>
              </a:rPr>
              <a:t> </a:t>
            </a:r>
            <a:endParaRPr lang="en-US" sz="3200" b="0" dirty="0">
              <a:effectLst/>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0" dirty="0">
                <a:effectLst/>
                <a:ea typeface="Times New Roman" panose="02020603050405020304" pitchFamily="18" charset="0"/>
              </a:rPr>
              <a:t>Take the total number of pay periods for the semester, in this case, 9.9. Subtract the number of pay periods that have already passed, 3.8. You get 6.1 pay periods left in the semester.</a:t>
            </a:r>
            <a:endParaRPr lang="en-US" sz="3200" b="0" dirty="0">
              <a:effectLst/>
              <a:ea typeface="Times New Roman" panose="02020603050405020304" pitchFamily="18" charset="0"/>
            </a:endParaRPr>
          </a:p>
          <a:p>
            <a:pPr marL="342900" marR="0" lvl="0" indent="-342900">
              <a:spcBef>
                <a:spcPts val="0"/>
              </a:spcBef>
              <a:spcAft>
                <a:spcPts val="0"/>
              </a:spcAft>
              <a:buFont typeface="+mj-lt"/>
              <a:buAutoNum type="arabicPeriod" startAt="2"/>
              <a:tabLst>
                <a:tab pos="457200" algn="l"/>
              </a:tabLst>
            </a:pPr>
            <a:r>
              <a:rPr lang="en-US" sz="2000" b="0" dirty="0">
                <a:effectLst/>
                <a:ea typeface="Times New Roman" panose="02020603050405020304" pitchFamily="18" charset="0"/>
              </a:rPr>
              <a:t>Calculate new earnings amount by dividing the stipend, $5,000, by 6.1 pay periods, and you get $819.67. This is your new biweekly payment.</a:t>
            </a:r>
            <a:endParaRPr lang="en-US" sz="3200" b="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4193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F0040C-04FA-93E6-3DEA-E830A85748D7}"/>
              </a:ext>
            </a:extLst>
          </p:cNvPr>
          <p:cNvPicPr>
            <a:picLocks noChangeAspect="1"/>
          </p:cNvPicPr>
          <p:nvPr/>
        </p:nvPicPr>
        <p:blipFill>
          <a:blip r:embed="rId2"/>
          <a:stretch>
            <a:fillRect/>
          </a:stretch>
        </p:blipFill>
        <p:spPr>
          <a:xfrm>
            <a:off x="1135505" y="1420870"/>
            <a:ext cx="4633041" cy="4378224"/>
          </a:xfrm>
          <a:prstGeom prst="rect">
            <a:avLst/>
          </a:prstGeom>
          <a:noFill/>
        </p:spPr>
      </p:pic>
      <p:sp>
        <p:nvSpPr>
          <p:cNvPr id="3" name="Content Placeholder 2">
            <a:extLst>
              <a:ext uri="{FF2B5EF4-FFF2-40B4-BE49-F238E27FC236}">
                <a16:creationId xmlns:a16="http://schemas.microsoft.com/office/drawing/2014/main" id="{A1768760-931A-802C-3B11-437B613ADCCE}"/>
              </a:ext>
            </a:extLst>
          </p:cNvPr>
          <p:cNvSpPr>
            <a:spLocks noGrp="1"/>
          </p:cNvSpPr>
          <p:nvPr>
            <p:ph sz="half" idx="13"/>
          </p:nvPr>
        </p:nvSpPr>
        <p:spPr>
          <a:xfrm>
            <a:off x="6172200" y="1833834"/>
            <a:ext cx="5181600" cy="3552296"/>
          </a:xfrm>
        </p:spPr>
        <p:txBody>
          <a:bodyPr>
            <a:normAutofit/>
          </a:bodyPr>
          <a:lstStyle/>
          <a:p>
            <a:r>
              <a:rPr lang="en-US" dirty="0"/>
              <a:t>Under “IFAS Human Resources – Liaisons”</a:t>
            </a:r>
          </a:p>
          <a:p>
            <a:pPr lvl="1"/>
            <a:r>
              <a:rPr lang="en-US" dirty="0"/>
              <a:t>ePAF &amp; Processing</a:t>
            </a:r>
          </a:p>
          <a:p>
            <a:pPr lvl="1"/>
            <a:r>
              <a:rPr lang="en-US" dirty="0"/>
              <a:t>Please check the “Files” sections for commonly used forms and useful links</a:t>
            </a:r>
          </a:p>
          <a:p>
            <a:pPr lvl="1"/>
            <a:endParaRPr lang="en-US" dirty="0"/>
          </a:p>
        </p:txBody>
      </p:sp>
      <p:sp>
        <p:nvSpPr>
          <p:cNvPr id="2" name="Title 1">
            <a:extLst>
              <a:ext uri="{FF2B5EF4-FFF2-40B4-BE49-F238E27FC236}">
                <a16:creationId xmlns:a16="http://schemas.microsoft.com/office/drawing/2014/main" id="{EC2B10A7-8D2B-D685-A717-5D73898C0BB3}"/>
              </a:ext>
            </a:extLst>
          </p:cNvPr>
          <p:cNvSpPr>
            <a:spLocks noGrp="1"/>
          </p:cNvSpPr>
          <p:nvPr>
            <p:ph type="title"/>
          </p:nvPr>
        </p:nvSpPr>
        <p:spPr>
          <a:xfrm>
            <a:off x="838200" y="516467"/>
            <a:ext cx="10515600" cy="1174221"/>
          </a:xfrm>
        </p:spPr>
        <p:txBody>
          <a:bodyPr>
            <a:normAutofit/>
          </a:bodyPr>
          <a:lstStyle/>
          <a:p>
            <a:r>
              <a:rPr lang="en-US" dirty="0"/>
              <a:t>New Teams Channel</a:t>
            </a:r>
          </a:p>
        </p:txBody>
      </p:sp>
    </p:spTree>
    <p:extLst>
      <p:ext uri="{BB962C8B-B14F-4D97-AF65-F5344CB8AC3E}">
        <p14:creationId xmlns:p14="http://schemas.microsoft.com/office/powerpoint/2010/main" val="496655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Job Edits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Types</a:t>
            </a:r>
          </a:p>
          <a:p>
            <a:pPr lvl="1"/>
            <a:r>
              <a:rPr lang="en-US" sz="1400" dirty="0"/>
              <a:t>GA Appointment Updates</a:t>
            </a:r>
          </a:p>
          <a:p>
            <a:pPr lvl="2"/>
            <a:r>
              <a:rPr lang="en-US" sz="1400" dirty="0"/>
              <a:t>Signed updated letter is required</a:t>
            </a:r>
          </a:p>
          <a:p>
            <a:pPr lvl="2"/>
            <a:r>
              <a:rPr lang="en-US" sz="1400" dirty="0"/>
              <a:t>New template letter must be used</a:t>
            </a:r>
          </a:p>
          <a:p>
            <a:pPr lvl="3"/>
            <a:r>
              <a:rPr lang="en-US" sz="1100" dirty="0">
                <a:hlinkClick r:id="rId2"/>
              </a:rPr>
              <a:t>https://hr.ufl.edu/manager-resources/recruitment-staffing/hiring-center/preparing-an-offer/appointment-letter-library/</a:t>
            </a:r>
            <a:endParaRPr lang="en-US" sz="1400" dirty="0"/>
          </a:p>
          <a:p>
            <a:pPr lvl="3"/>
            <a:endParaRPr lang="en-US" sz="1400" dirty="0"/>
          </a:p>
          <a:p>
            <a:pPr lvl="1"/>
            <a:r>
              <a:rPr lang="en-US" sz="1400" dirty="0"/>
              <a:t>OPS updates</a:t>
            </a:r>
          </a:p>
          <a:p>
            <a:pPr lvl="2"/>
            <a:r>
              <a:rPr lang="en-US" sz="1400" dirty="0"/>
              <a:t>No required documentation</a:t>
            </a:r>
          </a:p>
          <a:p>
            <a:pPr lvl="1"/>
            <a:r>
              <a:rPr lang="en-US" sz="1400" dirty="0"/>
              <a:t>STAS updates</a:t>
            </a:r>
          </a:p>
          <a:p>
            <a:pPr lvl="2"/>
            <a:r>
              <a:rPr lang="en-US" sz="1400" dirty="0"/>
              <a:t>Pay Rate Justification Form</a:t>
            </a:r>
          </a:p>
          <a:p>
            <a:pPr lvl="2"/>
            <a:r>
              <a:rPr lang="en-US" sz="1400" dirty="0"/>
              <a:t>Hours Extension Form</a:t>
            </a:r>
          </a:p>
          <a:p>
            <a:pPr lvl="3"/>
            <a:r>
              <a:rPr lang="en-US" sz="1400" i="1" dirty="0"/>
              <a:t>If these documents are needed</a:t>
            </a:r>
          </a:p>
          <a:p>
            <a:pPr lvl="1"/>
            <a:r>
              <a:rPr lang="en-US" sz="1400" dirty="0"/>
              <a:t>TEAMS updates</a:t>
            </a:r>
          </a:p>
          <a:p>
            <a:pPr lvl="2"/>
            <a:r>
              <a:rPr lang="en-US" sz="1400" dirty="0"/>
              <a:t>New letter documenting changes</a:t>
            </a:r>
          </a:p>
          <a:p>
            <a:pPr lvl="2"/>
            <a:endParaRPr lang="en-US" sz="1400"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Missing documentation</a:t>
            </a:r>
          </a:p>
          <a:p>
            <a:pPr lvl="2"/>
            <a:r>
              <a:rPr lang="en-US" sz="1600" dirty="0"/>
              <a:t>Please ensure that changes to employment records are documented and have been signed by the employee</a:t>
            </a:r>
          </a:p>
          <a:p>
            <a:endParaRPr lang="en-US" sz="1600" dirty="0"/>
          </a:p>
          <a:p>
            <a:endParaRPr lang="en-US" dirty="0"/>
          </a:p>
        </p:txBody>
      </p:sp>
    </p:spTree>
    <p:extLst>
      <p:ext uri="{BB962C8B-B14F-4D97-AF65-F5344CB8AC3E}">
        <p14:creationId xmlns:p14="http://schemas.microsoft.com/office/powerpoint/2010/main" val="2479589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Terminations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Types</a:t>
            </a:r>
          </a:p>
          <a:p>
            <a:pPr lvl="1"/>
            <a:r>
              <a:rPr lang="en-US" sz="1400" dirty="0"/>
              <a:t>GA Appointment Terminations</a:t>
            </a:r>
          </a:p>
          <a:p>
            <a:pPr lvl="2"/>
            <a:r>
              <a:rPr lang="en-US" sz="1400" dirty="0"/>
              <a:t>Use the academic year dates (e.g. 08/16)</a:t>
            </a:r>
          </a:p>
          <a:p>
            <a:pPr lvl="2"/>
            <a:r>
              <a:rPr lang="en-US" sz="1400" dirty="0"/>
              <a:t>Terminations during an academic year will disrupt tuition waivers</a:t>
            </a:r>
          </a:p>
          <a:p>
            <a:pPr lvl="1"/>
            <a:r>
              <a:rPr lang="en-US" sz="1400" dirty="0"/>
              <a:t>OPS Terminations</a:t>
            </a:r>
          </a:p>
          <a:p>
            <a:pPr lvl="2"/>
            <a:r>
              <a:rPr lang="en-US" sz="1400" dirty="0"/>
              <a:t>No required documentation</a:t>
            </a:r>
          </a:p>
          <a:p>
            <a:pPr lvl="1"/>
            <a:r>
              <a:rPr lang="en-US" sz="1400" dirty="0"/>
              <a:t>STAS Terminations</a:t>
            </a:r>
          </a:p>
          <a:p>
            <a:pPr lvl="2"/>
            <a:r>
              <a:rPr lang="en-US" sz="1400" dirty="0"/>
              <a:t>No documentation required</a:t>
            </a:r>
          </a:p>
          <a:p>
            <a:pPr lvl="1"/>
            <a:r>
              <a:rPr lang="en-US" sz="1400" dirty="0"/>
              <a:t>TEAMS &amp; Faculty Terminations (</a:t>
            </a:r>
            <a:r>
              <a:rPr lang="en-US" sz="1400" u="sng" dirty="0"/>
              <a:t>Including Post-Docs</a:t>
            </a:r>
            <a:r>
              <a:rPr lang="en-US" sz="1400" dirty="0"/>
              <a:t>)</a:t>
            </a:r>
          </a:p>
          <a:p>
            <a:pPr lvl="2"/>
            <a:r>
              <a:rPr lang="en-US" sz="1400" dirty="0"/>
              <a:t>Signed resignation letter</a:t>
            </a:r>
          </a:p>
          <a:p>
            <a:pPr lvl="1"/>
            <a:endParaRPr lang="en-US" sz="1400" dirty="0"/>
          </a:p>
          <a:p>
            <a:pPr lvl="1"/>
            <a:endParaRPr lang="en-US" sz="1400"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Termination date does not match resignation letter.</a:t>
            </a:r>
          </a:p>
          <a:p>
            <a:pPr lvl="2"/>
            <a:r>
              <a:rPr lang="en-US" sz="1600" dirty="0"/>
              <a:t>The date needs to be after the last day worked.</a:t>
            </a:r>
          </a:p>
          <a:p>
            <a:pPr lvl="2"/>
            <a:endParaRPr lang="en-US" sz="1600" dirty="0"/>
          </a:p>
          <a:p>
            <a:pPr lvl="1"/>
            <a:r>
              <a:rPr lang="en-US" sz="1600" dirty="0"/>
              <a:t>The resignation letter does not have a wet or electronic (</a:t>
            </a:r>
            <a:r>
              <a:rPr lang="en-US" sz="1600" dirty="0" err="1"/>
              <a:t>docusign</a:t>
            </a:r>
            <a:r>
              <a:rPr lang="en-US" sz="1600" dirty="0"/>
              <a:t>) signature.</a:t>
            </a:r>
          </a:p>
          <a:p>
            <a:pPr lvl="2"/>
            <a:r>
              <a:rPr lang="en-US" sz="1600" dirty="0"/>
              <a:t>An email with time/date information from the employee terminating can also be used</a:t>
            </a:r>
          </a:p>
          <a:p>
            <a:endParaRPr lang="en-US" dirty="0"/>
          </a:p>
        </p:txBody>
      </p:sp>
    </p:spTree>
    <p:extLst>
      <p:ext uri="{BB962C8B-B14F-4D97-AF65-F5344CB8AC3E}">
        <p14:creationId xmlns:p14="http://schemas.microsoft.com/office/powerpoint/2010/main" val="130846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Leave Cashouts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Process</a:t>
            </a:r>
          </a:p>
          <a:p>
            <a:pPr lvl="1"/>
            <a:r>
              <a:rPr lang="en-US" sz="1400" dirty="0"/>
              <a:t>Fill in the correct number of hours for the type of leave being cashed out.</a:t>
            </a:r>
          </a:p>
          <a:p>
            <a:pPr lvl="1"/>
            <a:r>
              <a:rPr lang="en-US" sz="1400" dirty="0"/>
              <a:t>This ePAF is submitted after the termination ePAF has been processed.</a:t>
            </a:r>
          </a:p>
          <a:p>
            <a:pPr lvl="1"/>
            <a:endParaRPr lang="en-US" sz="1400" dirty="0"/>
          </a:p>
          <a:p>
            <a:r>
              <a:rPr lang="en-US" sz="1400" dirty="0"/>
              <a:t>Links</a:t>
            </a:r>
          </a:p>
          <a:p>
            <a:pPr lvl="1"/>
            <a:r>
              <a:rPr lang="en-US" sz="1400" dirty="0"/>
              <a:t>UFHR Process: </a:t>
            </a:r>
            <a:r>
              <a:rPr lang="en-US" sz="1200" dirty="0">
                <a:hlinkClick r:id="rId2"/>
              </a:rPr>
              <a:t>https://benefits.hr.ufl.edu/time-away/cashout-procedure/</a:t>
            </a:r>
            <a:endParaRPr lang="en-US" sz="1200" dirty="0"/>
          </a:p>
          <a:p>
            <a:pPr lvl="1"/>
            <a:r>
              <a:rPr lang="en-US" sz="1400" dirty="0"/>
              <a:t>Cashout Chart: </a:t>
            </a:r>
            <a:r>
              <a:rPr lang="en-US" sz="1200" dirty="0">
                <a:hlinkClick r:id="rId3"/>
              </a:rPr>
              <a:t>https://benefits.hr.ufl.edu/wp-content/uploads/sites/3/2018/06/leave-entitlement-chart.pdf</a:t>
            </a:r>
            <a:endParaRPr lang="en-US" sz="1400" dirty="0"/>
          </a:p>
          <a:p>
            <a:pPr lvl="1"/>
            <a:endParaRPr lang="en-US" sz="1400" dirty="0"/>
          </a:p>
          <a:p>
            <a:pPr lvl="1"/>
            <a:endParaRPr lang="en-US" sz="1400"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The amount of hours for the cashout is incorrect. Please follow the cashout chart to ensure this is correct.</a:t>
            </a:r>
          </a:p>
          <a:p>
            <a:pPr lvl="1"/>
            <a:r>
              <a:rPr lang="en-US" sz="1600" dirty="0"/>
              <a:t>Date on ePAF does not match termination date in Job Data</a:t>
            </a:r>
          </a:p>
          <a:p>
            <a:pPr lvl="1"/>
            <a:r>
              <a:rPr lang="en-US" sz="1600" dirty="0"/>
              <a:t>Please enter the cash-out ePAF the pay period after the termination.</a:t>
            </a:r>
          </a:p>
          <a:p>
            <a:endParaRPr lang="en-US" sz="1600" dirty="0"/>
          </a:p>
          <a:p>
            <a:endParaRPr lang="en-US" dirty="0"/>
          </a:p>
        </p:txBody>
      </p:sp>
    </p:spTree>
    <p:extLst>
      <p:ext uri="{BB962C8B-B14F-4D97-AF65-F5344CB8AC3E}">
        <p14:creationId xmlns:p14="http://schemas.microsoft.com/office/powerpoint/2010/main" val="2244188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7CB8-9209-4ECF-9D6B-DB3E357956FE}"/>
              </a:ext>
            </a:extLst>
          </p:cNvPr>
          <p:cNvSpPr>
            <a:spLocks noGrp="1"/>
          </p:cNvSpPr>
          <p:nvPr>
            <p:ph type="title"/>
          </p:nvPr>
        </p:nvSpPr>
        <p:spPr/>
        <p:txBody>
          <a:bodyPr/>
          <a:lstStyle/>
          <a:p>
            <a:r>
              <a:rPr lang="en-US" dirty="0"/>
              <a:t>Gatorstart Name/address</a:t>
            </a:r>
          </a:p>
        </p:txBody>
      </p:sp>
      <p:sp>
        <p:nvSpPr>
          <p:cNvPr id="3" name="Content Placeholder 2">
            <a:extLst>
              <a:ext uri="{FF2B5EF4-FFF2-40B4-BE49-F238E27FC236}">
                <a16:creationId xmlns:a16="http://schemas.microsoft.com/office/drawing/2014/main" id="{70CF81D1-205C-4F1F-B23D-D059AC512BD3}"/>
              </a:ext>
            </a:extLst>
          </p:cNvPr>
          <p:cNvSpPr>
            <a:spLocks noGrp="1"/>
          </p:cNvSpPr>
          <p:nvPr>
            <p:ph idx="1"/>
          </p:nvPr>
        </p:nvSpPr>
        <p:spPr>
          <a:xfrm>
            <a:off x="838200" y="1368425"/>
            <a:ext cx="10515600" cy="4351338"/>
          </a:xfrm>
        </p:spPr>
        <p:txBody>
          <a:bodyPr/>
          <a:lstStyle/>
          <a:p>
            <a:r>
              <a:rPr lang="en-US" sz="1600" dirty="0"/>
              <a:t>Incorrect Address</a:t>
            </a:r>
          </a:p>
          <a:p>
            <a:pPr lvl="1"/>
            <a:r>
              <a:rPr lang="en-US" sz="1600" dirty="0"/>
              <a:t>IFAS HR can correct this if the individual has not proceeded past the “Personal Information Page”. After they have proceeded past this page, the ePAF will need to be withdrawn and re-entered to generate a new packet. Once generated, the address can be updated.</a:t>
            </a:r>
          </a:p>
          <a:p>
            <a:r>
              <a:rPr lang="en-US" sz="1600" dirty="0"/>
              <a:t>Message within GatorStart about incorrect personal information for new employees:</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Please reach out to new employees to make sure GatorStart is completed in a timely manner.</a:t>
            </a:r>
          </a:p>
          <a:p>
            <a:endParaRPr lang="en-US" sz="1600" dirty="0"/>
          </a:p>
        </p:txBody>
      </p:sp>
      <p:pic>
        <p:nvPicPr>
          <p:cNvPr id="5" name="Picture 4">
            <a:extLst>
              <a:ext uri="{FF2B5EF4-FFF2-40B4-BE49-F238E27FC236}">
                <a16:creationId xmlns:a16="http://schemas.microsoft.com/office/drawing/2014/main" id="{43AB8C3D-F76A-47D8-B3BD-998D1EF26181}"/>
              </a:ext>
            </a:extLst>
          </p:cNvPr>
          <p:cNvPicPr>
            <a:picLocks noChangeAspect="1"/>
          </p:cNvPicPr>
          <p:nvPr/>
        </p:nvPicPr>
        <p:blipFill>
          <a:blip r:embed="rId2"/>
          <a:stretch>
            <a:fillRect/>
          </a:stretch>
        </p:blipFill>
        <p:spPr>
          <a:xfrm>
            <a:off x="1402199" y="2765241"/>
            <a:ext cx="5565044" cy="2074772"/>
          </a:xfrm>
          <a:prstGeom prst="rect">
            <a:avLst/>
          </a:prstGeom>
        </p:spPr>
      </p:pic>
    </p:spTree>
    <p:extLst>
      <p:ext uri="{BB962C8B-B14F-4D97-AF65-F5344CB8AC3E}">
        <p14:creationId xmlns:p14="http://schemas.microsoft.com/office/powerpoint/2010/main" val="2665238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90D2-D32A-81EA-3E75-9BBAA346227F}"/>
              </a:ext>
            </a:extLst>
          </p:cNvPr>
          <p:cNvSpPr>
            <a:spLocks noGrp="1"/>
          </p:cNvSpPr>
          <p:nvPr>
            <p:ph type="title"/>
          </p:nvPr>
        </p:nvSpPr>
        <p:spPr/>
        <p:txBody>
          <a:bodyPr/>
          <a:lstStyle/>
          <a:p>
            <a:r>
              <a:rPr lang="en-US" dirty="0"/>
              <a:t>Correcting </a:t>
            </a:r>
            <a:r>
              <a:rPr lang="en-US" dirty="0" err="1"/>
              <a:t>gatorstart</a:t>
            </a:r>
            <a:r>
              <a:rPr lang="en-US" dirty="0"/>
              <a:t> email</a:t>
            </a:r>
          </a:p>
        </p:txBody>
      </p:sp>
      <p:pic>
        <p:nvPicPr>
          <p:cNvPr id="7" name="Picture 6">
            <a:extLst>
              <a:ext uri="{FF2B5EF4-FFF2-40B4-BE49-F238E27FC236}">
                <a16:creationId xmlns:a16="http://schemas.microsoft.com/office/drawing/2014/main" id="{83CD816A-2E7B-D224-4996-057A6E4B2E04}"/>
              </a:ext>
            </a:extLst>
          </p:cNvPr>
          <p:cNvPicPr>
            <a:picLocks noChangeAspect="1"/>
          </p:cNvPicPr>
          <p:nvPr/>
        </p:nvPicPr>
        <p:blipFill>
          <a:blip r:embed="rId2"/>
          <a:stretch>
            <a:fillRect/>
          </a:stretch>
        </p:blipFill>
        <p:spPr>
          <a:xfrm>
            <a:off x="330740" y="1690688"/>
            <a:ext cx="9312613" cy="2650288"/>
          </a:xfrm>
          <a:prstGeom prst="rect">
            <a:avLst/>
          </a:prstGeom>
          <a:ln w="38100">
            <a:solidFill>
              <a:schemeClr val="tx1"/>
            </a:solidFill>
          </a:ln>
        </p:spPr>
      </p:pic>
      <p:sp>
        <p:nvSpPr>
          <p:cNvPr id="8" name="Arrow: Right 7">
            <a:extLst>
              <a:ext uri="{FF2B5EF4-FFF2-40B4-BE49-F238E27FC236}">
                <a16:creationId xmlns:a16="http://schemas.microsoft.com/office/drawing/2014/main" id="{8E463F48-1DA4-6C42-6F21-0D0D4AE31DB4}"/>
              </a:ext>
            </a:extLst>
          </p:cNvPr>
          <p:cNvSpPr/>
          <p:nvPr/>
        </p:nvSpPr>
        <p:spPr>
          <a:xfrm rot="1210111">
            <a:off x="6001965" y="2101176"/>
            <a:ext cx="903387" cy="4474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147184DC-F832-B0ED-6DC1-F74DE1E62952}"/>
              </a:ext>
            </a:extLst>
          </p:cNvPr>
          <p:cNvPicPr>
            <a:picLocks noGrp="1" noChangeAspect="1"/>
          </p:cNvPicPr>
          <p:nvPr>
            <p:ph idx="1"/>
          </p:nvPr>
        </p:nvPicPr>
        <p:blipFill>
          <a:blip r:embed="rId3"/>
          <a:stretch>
            <a:fillRect/>
          </a:stretch>
        </p:blipFill>
        <p:spPr>
          <a:xfrm>
            <a:off x="1489055" y="3132564"/>
            <a:ext cx="3067444" cy="2982068"/>
          </a:xfrm>
          <a:ln w="38100">
            <a:solidFill>
              <a:schemeClr val="tx1"/>
            </a:solidFill>
          </a:ln>
        </p:spPr>
      </p:pic>
      <p:sp>
        <p:nvSpPr>
          <p:cNvPr id="11" name="Arrow: Right 10">
            <a:extLst>
              <a:ext uri="{FF2B5EF4-FFF2-40B4-BE49-F238E27FC236}">
                <a16:creationId xmlns:a16="http://schemas.microsoft.com/office/drawing/2014/main" id="{844AD293-7F93-3172-0CBB-9B0B4D457CF0}"/>
              </a:ext>
            </a:extLst>
          </p:cNvPr>
          <p:cNvSpPr/>
          <p:nvPr/>
        </p:nvSpPr>
        <p:spPr>
          <a:xfrm rot="8085351">
            <a:off x="3148518" y="3800279"/>
            <a:ext cx="903387" cy="4474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E34C841-A6B6-B7D5-3B00-5C81A6DB16D4}"/>
              </a:ext>
            </a:extLst>
          </p:cNvPr>
          <p:cNvPicPr>
            <a:picLocks noChangeAspect="1"/>
          </p:cNvPicPr>
          <p:nvPr/>
        </p:nvPicPr>
        <p:blipFill>
          <a:blip r:embed="rId4"/>
          <a:stretch>
            <a:fillRect/>
          </a:stretch>
        </p:blipFill>
        <p:spPr>
          <a:xfrm>
            <a:off x="5310766" y="4748592"/>
            <a:ext cx="6281463" cy="958423"/>
          </a:xfrm>
          <a:prstGeom prst="rect">
            <a:avLst/>
          </a:prstGeom>
          <a:ln w="38100">
            <a:solidFill>
              <a:schemeClr val="tx1"/>
            </a:solidFill>
          </a:ln>
        </p:spPr>
      </p:pic>
      <p:sp>
        <p:nvSpPr>
          <p:cNvPr id="14" name="Arrow: Right 13">
            <a:extLst>
              <a:ext uri="{FF2B5EF4-FFF2-40B4-BE49-F238E27FC236}">
                <a16:creationId xmlns:a16="http://schemas.microsoft.com/office/drawing/2014/main" id="{74326ADA-5986-E650-D43E-343ED471A7BC}"/>
              </a:ext>
            </a:extLst>
          </p:cNvPr>
          <p:cNvSpPr/>
          <p:nvPr/>
        </p:nvSpPr>
        <p:spPr>
          <a:xfrm rot="21222138">
            <a:off x="5508998" y="5099260"/>
            <a:ext cx="903387" cy="4474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737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577-640A-42F4-BEA9-0A89BEDD10D3}"/>
              </a:ext>
            </a:extLst>
          </p:cNvPr>
          <p:cNvSpPr>
            <a:spLocks noGrp="1"/>
          </p:cNvSpPr>
          <p:nvPr>
            <p:ph type="title"/>
          </p:nvPr>
        </p:nvSpPr>
        <p:spPr/>
        <p:txBody>
          <a:bodyPr/>
          <a:lstStyle/>
          <a:p>
            <a:r>
              <a:rPr lang="en-US" dirty="0"/>
              <a:t>Name errors</a:t>
            </a:r>
          </a:p>
        </p:txBody>
      </p:sp>
      <p:sp>
        <p:nvSpPr>
          <p:cNvPr id="3" name="Content Placeholder 2">
            <a:extLst>
              <a:ext uri="{FF2B5EF4-FFF2-40B4-BE49-F238E27FC236}">
                <a16:creationId xmlns:a16="http://schemas.microsoft.com/office/drawing/2014/main" id="{3ED30D42-3E8D-460D-9B12-2C6E13D7028C}"/>
              </a:ext>
            </a:extLst>
          </p:cNvPr>
          <p:cNvSpPr>
            <a:spLocks noGrp="1"/>
          </p:cNvSpPr>
          <p:nvPr>
            <p:ph idx="1"/>
          </p:nvPr>
        </p:nvSpPr>
        <p:spPr/>
        <p:txBody>
          <a:bodyPr/>
          <a:lstStyle/>
          <a:p>
            <a:r>
              <a:rPr lang="en-US" b="0" dirty="0"/>
              <a:t>The UF Legal Name must match the Social Security Card.</a:t>
            </a:r>
          </a:p>
          <a:p>
            <a:r>
              <a:rPr lang="en-US" b="0" dirty="0"/>
              <a:t>If these do not match, please contact IFAS HR and we will correct.</a:t>
            </a:r>
          </a:p>
        </p:txBody>
      </p:sp>
    </p:spTree>
    <p:extLst>
      <p:ext uri="{BB962C8B-B14F-4D97-AF65-F5344CB8AC3E}">
        <p14:creationId xmlns:p14="http://schemas.microsoft.com/office/powerpoint/2010/main" val="3849461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B48-28A9-4258-8745-FE0E45F56585}"/>
              </a:ext>
            </a:extLst>
          </p:cNvPr>
          <p:cNvSpPr>
            <a:spLocks noGrp="1"/>
          </p:cNvSpPr>
          <p:nvPr>
            <p:ph type="title"/>
          </p:nvPr>
        </p:nvSpPr>
        <p:spPr/>
        <p:txBody>
          <a:bodyPr/>
          <a:lstStyle/>
          <a:p>
            <a:r>
              <a:rPr lang="en-US" dirty="0"/>
              <a:t>Nepotism</a:t>
            </a:r>
          </a:p>
        </p:txBody>
      </p:sp>
      <p:sp>
        <p:nvSpPr>
          <p:cNvPr id="3" name="Content Placeholder 2">
            <a:extLst>
              <a:ext uri="{FF2B5EF4-FFF2-40B4-BE49-F238E27FC236}">
                <a16:creationId xmlns:a16="http://schemas.microsoft.com/office/drawing/2014/main" id="{D45D933A-5CFD-49BB-81DB-1CE7FA171C13}"/>
              </a:ext>
            </a:extLst>
          </p:cNvPr>
          <p:cNvSpPr>
            <a:spLocks noGrp="1"/>
          </p:cNvSpPr>
          <p:nvPr>
            <p:ph idx="1"/>
          </p:nvPr>
        </p:nvSpPr>
        <p:spPr>
          <a:xfrm>
            <a:off x="838200" y="1578199"/>
            <a:ext cx="10515600" cy="4351338"/>
          </a:xfrm>
        </p:spPr>
        <p:txBody>
          <a:bodyPr/>
          <a:lstStyle/>
          <a:p>
            <a:r>
              <a:rPr lang="en-US" sz="1800" b="0" dirty="0"/>
              <a:t>A nepotism agreement is needed when employees working in the same college and are living together in the same household or related.  Note: UF does not hire the minor children of employees</a:t>
            </a:r>
          </a:p>
          <a:p>
            <a:pPr marL="914400" lvl="2">
              <a:spcBef>
                <a:spcPts val="0"/>
              </a:spcBef>
            </a:pPr>
            <a:r>
              <a:rPr lang="en-US" sz="1800" dirty="0"/>
              <a:t>The form is located here: </a:t>
            </a:r>
            <a:r>
              <a:rPr lang="en-US" sz="1800" u="sng" dirty="0">
                <a:solidFill>
                  <a:srgbClr val="0563C1"/>
                </a:solidFill>
                <a:effectLst/>
                <a:ea typeface="Calibri" panose="020F0502020204030204" pitchFamily="34" charset="0"/>
                <a:hlinkClick r:id="rId2"/>
              </a:rPr>
              <a:t>https://hr.ufl.edu/manager-resources/employment-operations-and-records/employment-of-relatives-petition/</a:t>
            </a:r>
            <a:endParaRPr lang="en-US" sz="1800" u="sng" dirty="0">
              <a:solidFill>
                <a:srgbClr val="0563C1"/>
              </a:solidFill>
              <a:ea typeface="Calibri" panose="020F0502020204030204" pitchFamily="34" charset="0"/>
            </a:endParaRPr>
          </a:p>
          <a:p>
            <a:pPr marL="914400" lvl="2">
              <a:spcBef>
                <a:spcPts val="0"/>
              </a:spcBef>
            </a:pPr>
            <a:r>
              <a:rPr lang="en-US" sz="1800" dirty="0"/>
              <a:t>Please send the form and supplementary documents to Janet Malphurs for processing.</a:t>
            </a:r>
          </a:p>
          <a:p>
            <a:r>
              <a:rPr lang="en-US" sz="1800" b="0" dirty="0"/>
              <a:t>If the employee answers the “Relatives working at UF” question on the OPS application, please ensure that the nepotism form has been completed. The approval process can be lengthy. </a:t>
            </a:r>
          </a:p>
          <a:p>
            <a:r>
              <a:rPr lang="en-US" sz="1800" b="0" dirty="0">
                <a:effectLst/>
                <a:ea typeface="Calibri" panose="020F0502020204030204" pitchFamily="34" charset="0"/>
                <a:cs typeface="Calibri" panose="020F0502020204030204" pitchFamily="34" charset="0"/>
              </a:rPr>
              <a:t>All supporting documents need to be sent to IFAS HR -Janet Malphurs as one PDF (after the department obtains the signatures of both employee’s and supervisors) with the nepotism form being the first document, then other supporting documents attached. Ensure that the Organizational Chart is recent and can be read.  Highlight or put an *(asterisk) by the employee’s involved.  If Question 6 is answered NO for recruitment, a justification document (in PDF format) indicating the reason that no recruitment was done is to be attached.  Please make sure the contact information is listed on the form.</a:t>
            </a:r>
          </a:p>
          <a:p>
            <a:pPr lvl="1"/>
            <a:r>
              <a:rPr lang="en-US" sz="1800" b="1" u="sng" dirty="0">
                <a:effectLst/>
                <a:ea typeface="Calibri" panose="020F0502020204030204" pitchFamily="34" charset="0"/>
                <a:cs typeface="Calibri" panose="020F0502020204030204" pitchFamily="34" charset="0"/>
              </a:rPr>
              <a:t>Reminder</a:t>
            </a:r>
            <a:r>
              <a:rPr lang="en-US" sz="1800" dirty="0">
                <a:effectLst/>
                <a:ea typeface="Calibri" panose="020F0502020204030204" pitchFamily="34" charset="0"/>
                <a:cs typeface="Calibri" panose="020F0502020204030204" pitchFamily="34" charset="0"/>
              </a:rPr>
              <a:t>: OPS hires are not required to be posted but it is encouraged to post that position on a bulletin board within the unit or the unit’s website.</a:t>
            </a:r>
          </a:p>
          <a:p>
            <a:endParaRPr lang="en-US" dirty="0"/>
          </a:p>
        </p:txBody>
      </p:sp>
    </p:spTree>
    <p:extLst>
      <p:ext uri="{BB962C8B-B14F-4D97-AF65-F5344CB8AC3E}">
        <p14:creationId xmlns:p14="http://schemas.microsoft.com/office/powerpoint/2010/main" val="382460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B48-28A9-4258-8745-FE0E45F56585}"/>
              </a:ext>
            </a:extLst>
          </p:cNvPr>
          <p:cNvSpPr>
            <a:spLocks noGrp="1"/>
          </p:cNvSpPr>
          <p:nvPr>
            <p:ph type="title"/>
          </p:nvPr>
        </p:nvSpPr>
        <p:spPr/>
        <p:txBody>
          <a:bodyPr/>
          <a:lstStyle/>
          <a:p>
            <a:r>
              <a:rPr lang="en-US" dirty="0"/>
              <a:t>Nepotism</a:t>
            </a:r>
          </a:p>
        </p:txBody>
      </p:sp>
      <p:sp>
        <p:nvSpPr>
          <p:cNvPr id="3" name="Content Placeholder 2">
            <a:extLst>
              <a:ext uri="{FF2B5EF4-FFF2-40B4-BE49-F238E27FC236}">
                <a16:creationId xmlns:a16="http://schemas.microsoft.com/office/drawing/2014/main" id="{D45D933A-5CFD-49BB-81DB-1CE7FA171C13}"/>
              </a:ext>
            </a:extLst>
          </p:cNvPr>
          <p:cNvSpPr>
            <a:spLocks noGrp="1"/>
          </p:cNvSpPr>
          <p:nvPr>
            <p:ph idx="1"/>
          </p:nvPr>
        </p:nvSpPr>
        <p:spPr>
          <a:xfrm>
            <a:off x="838200" y="1578199"/>
            <a:ext cx="10515600" cy="4351338"/>
          </a:xfrm>
        </p:spPr>
        <p:txBody>
          <a:bodyPr/>
          <a:lstStyle/>
          <a:p>
            <a:r>
              <a:rPr lang="en-US" sz="1800" b="0" dirty="0">
                <a:effectLst/>
                <a:latin typeface="Calibri" panose="020F0502020204030204" pitchFamily="34" charset="0"/>
                <a:ea typeface="Calibri" panose="020F0502020204030204" pitchFamily="34" charset="0"/>
              </a:rPr>
              <a:t>If the nepotism petition involves a faculty member, post doc associate or graduate assistant, the approval process could take longer than normal due to the request would go to UFHR and then to the Provost office.</a:t>
            </a:r>
          </a:p>
          <a:p>
            <a:r>
              <a:rPr lang="en-US" sz="1800" b="0" dirty="0">
                <a:effectLst/>
                <a:latin typeface="Calibri" panose="020F0502020204030204" pitchFamily="34" charset="0"/>
                <a:ea typeface="Calibri" panose="020F0502020204030204" pitchFamily="34" charset="0"/>
              </a:rPr>
              <a:t>The approval process could take from 7 to 14 days.</a:t>
            </a:r>
          </a:p>
          <a:p>
            <a:r>
              <a:rPr lang="en-US" sz="1800" b="0" dirty="0">
                <a:effectLst/>
                <a:latin typeface="Calibri" panose="020F0502020204030204" pitchFamily="34" charset="0"/>
                <a:ea typeface="Calibri" panose="020F0502020204030204" pitchFamily="34" charset="0"/>
              </a:rPr>
              <a:t>Do not enter the nepotism request in the portal that is listed on the UF HR website, that is done at the College level.</a:t>
            </a:r>
          </a:p>
          <a:p>
            <a:r>
              <a:rPr lang="en-US" sz="1800" b="0" dirty="0"/>
              <a:t>Once approved by UFHR an email will be sent to the contact person on the form indicating approval.  That email will need to be attached with the HIRE ePAF. </a:t>
            </a:r>
            <a:r>
              <a:rPr lang="en-US" sz="1800" u="sng" dirty="0"/>
              <a:t>DO NOT</a:t>
            </a:r>
            <a:r>
              <a:rPr lang="en-US" sz="1800" dirty="0"/>
              <a:t> upload the whole nepotism packet to the ePAF</a:t>
            </a:r>
            <a:r>
              <a:rPr lang="en-US" sz="1800" b="0" dirty="0"/>
              <a:t>.</a:t>
            </a:r>
          </a:p>
          <a:p>
            <a:endParaRPr lang="en-US" b="0" dirty="0"/>
          </a:p>
        </p:txBody>
      </p:sp>
    </p:spTree>
    <p:extLst>
      <p:ext uri="{BB962C8B-B14F-4D97-AF65-F5344CB8AC3E}">
        <p14:creationId xmlns:p14="http://schemas.microsoft.com/office/powerpoint/2010/main" val="1007888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B48-28A9-4258-8745-FE0E45F56585}"/>
              </a:ext>
            </a:extLst>
          </p:cNvPr>
          <p:cNvSpPr>
            <a:spLocks noGrp="1"/>
          </p:cNvSpPr>
          <p:nvPr>
            <p:ph type="title"/>
          </p:nvPr>
        </p:nvSpPr>
        <p:spPr/>
        <p:txBody>
          <a:bodyPr/>
          <a:lstStyle/>
          <a:p>
            <a:r>
              <a:rPr lang="en-US" dirty="0"/>
              <a:t>Job Data correction form (</a:t>
            </a:r>
            <a:r>
              <a:rPr lang="en-US" dirty="0" err="1"/>
              <a:t>jdc</a:t>
            </a:r>
            <a:r>
              <a:rPr lang="en-US" dirty="0"/>
              <a:t>)</a:t>
            </a:r>
          </a:p>
        </p:txBody>
      </p:sp>
      <p:sp>
        <p:nvSpPr>
          <p:cNvPr id="3" name="Content Placeholder 2">
            <a:extLst>
              <a:ext uri="{FF2B5EF4-FFF2-40B4-BE49-F238E27FC236}">
                <a16:creationId xmlns:a16="http://schemas.microsoft.com/office/drawing/2014/main" id="{D45D933A-5CFD-49BB-81DB-1CE7FA171C13}"/>
              </a:ext>
            </a:extLst>
          </p:cNvPr>
          <p:cNvSpPr>
            <a:spLocks noGrp="1"/>
          </p:cNvSpPr>
          <p:nvPr>
            <p:ph idx="1"/>
          </p:nvPr>
        </p:nvSpPr>
        <p:spPr>
          <a:xfrm>
            <a:off x="838200" y="1578199"/>
            <a:ext cx="10515600" cy="4351338"/>
          </a:xfrm>
        </p:spPr>
        <p:txBody>
          <a:bodyPr/>
          <a:lstStyle/>
          <a:p>
            <a:r>
              <a:rPr lang="en-US" b="0" dirty="0"/>
              <a:t>The JDC form can be found here: </a:t>
            </a:r>
            <a:r>
              <a:rPr lang="en-US" dirty="0">
                <a:hlinkClick r:id="rId2"/>
              </a:rPr>
              <a:t>jobdatacorrection.pdf (ufl.edu)</a:t>
            </a:r>
            <a:endParaRPr lang="en-US" b="0" dirty="0"/>
          </a:p>
          <a:p>
            <a:endParaRPr lang="en-US" b="0" dirty="0"/>
          </a:p>
          <a:p>
            <a:r>
              <a:rPr lang="en-US" b="0" dirty="0"/>
              <a:t>This form is used to request a correction in an employment record in myUFL when the change cannot be completed via an ePAF.</a:t>
            </a:r>
          </a:p>
          <a:p>
            <a:pPr lvl="1"/>
            <a:r>
              <a:rPr lang="en-US" b="0" dirty="0"/>
              <a:t>A common use of this form is when an employees start date is incorrect and needs to be updated.</a:t>
            </a:r>
          </a:p>
          <a:p>
            <a:pPr lvl="1"/>
            <a:r>
              <a:rPr lang="en-US" dirty="0"/>
              <a:t>This form </a:t>
            </a:r>
            <a:r>
              <a:rPr lang="en-US" b="1" u="sng" dirty="0"/>
              <a:t>CANNOT</a:t>
            </a:r>
            <a:r>
              <a:rPr lang="en-US" dirty="0"/>
              <a:t> be used to reactivate an employment record that has been terminated. In that case, you will need to enter a hire ePAF.</a:t>
            </a:r>
            <a:endParaRPr lang="en-US" b="0" dirty="0"/>
          </a:p>
          <a:p>
            <a:endParaRPr lang="en-US" b="0" dirty="0"/>
          </a:p>
          <a:p>
            <a:r>
              <a:rPr lang="en-US" b="0" dirty="0"/>
              <a:t>Once the form has been filled out, please send the form to Janet Malphurs for processing.</a:t>
            </a:r>
          </a:p>
          <a:p>
            <a:endParaRPr lang="en-US" b="0" dirty="0"/>
          </a:p>
        </p:txBody>
      </p:sp>
    </p:spTree>
    <p:extLst>
      <p:ext uri="{BB962C8B-B14F-4D97-AF65-F5344CB8AC3E}">
        <p14:creationId xmlns:p14="http://schemas.microsoft.com/office/powerpoint/2010/main" val="968365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B48-28A9-4258-8745-FE0E45F56585}"/>
              </a:ext>
            </a:extLst>
          </p:cNvPr>
          <p:cNvSpPr>
            <a:spLocks noGrp="1"/>
          </p:cNvSpPr>
          <p:nvPr>
            <p:ph type="title"/>
          </p:nvPr>
        </p:nvSpPr>
        <p:spPr/>
        <p:txBody>
          <a:bodyPr/>
          <a:lstStyle/>
          <a:p>
            <a:r>
              <a:rPr lang="en-US" dirty="0"/>
              <a:t>60 Day retro form</a:t>
            </a:r>
          </a:p>
        </p:txBody>
      </p:sp>
      <p:sp>
        <p:nvSpPr>
          <p:cNvPr id="3" name="Content Placeholder 2">
            <a:extLst>
              <a:ext uri="{FF2B5EF4-FFF2-40B4-BE49-F238E27FC236}">
                <a16:creationId xmlns:a16="http://schemas.microsoft.com/office/drawing/2014/main" id="{D45D933A-5CFD-49BB-81DB-1CE7FA171C13}"/>
              </a:ext>
            </a:extLst>
          </p:cNvPr>
          <p:cNvSpPr>
            <a:spLocks noGrp="1"/>
          </p:cNvSpPr>
          <p:nvPr>
            <p:ph idx="1"/>
          </p:nvPr>
        </p:nvSpPr>
        <p:spPr>
          <a:xfrm>
            <a:off x="838200" y="1578199"/>
            <a:ext cx="10515600" cy="4351338"/>
          </a:xfrm>
        </p:spPr>
        <p:txBody>
          <a:bodyPr/>
          <a:lstStyle/>
          <a:p>
            <a:r>
              <a:rPr lang="en-US" b="0" dirty="0"/>
              <a:t>The 60 day retro form can be found here: </a:t>
            </a:r>
            <a:r>
              <a:rPr lang="en-US" dirty="0">
                <a:hlinkClick r:id="rId2"/>
              </a:rPr>
              <a:t>60 Day Retro Form</a:t>
            </a:r>
            <a:endParaRPr lang="en-US" dirty="0"/>
          </a:p>
          <a:p>
            <a:endParaRPr lang="en-US" b="0" dirty="0"/>
          </a:p>
          <a:p>
            <a:r>
              <a:rPr lang="en-US" b="0" dirty="0"/>
              <a:t>This form is used to request approval to change an employee’s compensation and/or FTE in job data that would be retroactive 60 calendar days or more.</a:t>
            </a:r>
          </a:p>
          <a:p>
            <a:pPr lvl="1"/>
            <a:r>
              <a:rPr lang="en-US" dirty="0"/>
              <a:t>This form is required for all types of employees including OPS, TEAMs, Faculty, and Graduate Assistants. </a:t>
            </a:r>
            <a:endParaRPr lang="en-US" b="0" dirty="0"/>
          </a:p>
          <a:p>
            <a:pPr lvl="1"/>
            <a:r>
              <a:rPr lang="en-US" dirty="0"/>
              <a:t>This form needs to be completed and approved </a:t>
            </a:r>
            <a:r>
              <a:rPr lang="en-US" b="1" u="sng" dirty="0"/>
              <a:t>BEFORE</a:t>
            </a:r>
            <a:r>
              <a:rPr lang="en-US" dirty="0"/>
              <a:t> the ePAF can be approved.</a:t>
            </a:r>
            <a:endParaRPr lang="en-US" b="0" dirty="0"/>
          </a:p>
          <a:p>
            <a:endParaRPr lang="en-US" b="0" dirty="0"/>
          </a:p>
          <a:p>
            <a:r>
              <a:rPr lang="en-US" b="0" dirty="0"/>
              <a:t>Once the form has been filled out, please send the form to Janet Malphurs for processing.</a:t>
            </a:r>
          </a:p>
          <a:p>
            <a:endParaRPr lang="en-US" b="0" dirty="0"/>
          </a:p>
        </p:txBody>
      </p:sp>
    </p:spTree>
    <p:extLst>
      <p:ext uri="{BB962C8B-B14F-4D97-AF65-F5344CB8AC3E}">
        <p14:creationId xmlns:p14="http://schemas.microsoft.com/office/powerpoint/2010/main" val="323715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EBBEDA-E1DB-E90D-2182-186742DB357B}"/>
              </a:ext>
            </a:extLst>
          </p:cNvPr>
          <p:cNvSpPr>
            <a:spLocks noGrp="1"/>
          </p:cNvSpPr>
          <p:nvPr>
            <p:ph sz="half" idx="10"/>
          </p:nvPr>
        </p:nvSpPr>
        <p:spPr>
          <a:xfrm>
            <a:off x="838201" y="1336461"/>
            <a:ext cx="5181600" cy="4486275"/>
          </a:xfrm>
        </p:spPr>
        <p:txBody>
          <a:bodyPr/>
          <a:lstStyle/>
          <a:p>
            <a:r>
              <a:rPr lang="en-US" b="0" dirty="0"/>
              <a:t>Please ensure you are including the </a:t>
            </a:r>
            <a:r>
              <a:rPr lang="en-US" b="0" u="sng" dirty="0"/>
              <a:t>full </a:t>
            </a:r>
            <a:r>
              <a:rPr lang="en-US" b="0" u="sng" dirty="0" err="1"/>
              <a:t>chartfield</a:t>
            </a:r>
            <a:r>
              <a:rPr lang="en-US" b="0" dirty="0"/>
              <a:t> with an SPI or voluntary FTE change requests. This includes faculty and post-docs.</a:t>
            </a:r>
          </a:p>
          <a:p>
            <a:pPr lvl="1"/>
            <a:r>
              <a:rPr lang="en-US" dirty="0"/>
              <a:t>Ex. 60460000-103-CRNNT (See department fiscal employee)</a:t>
            </a:r>
            <a:endParaRPr lang="en-US" b="0" dirty="0"/>
          </a:p>
          <a:p>
            <a:r>
              <a:rPr lang="en-US" b="0" dirty="0"/>
              <a:t>If you would like to change the title along with the salary for a TEAMS employee, this is considered a reclassification. To initiate, enter a position update ePAF and Katie Davison will process. This </a:t>
            </a:r>
            <a:r>
              <a:rPr lang="en-US" b="0" u="sng" dirty="0"/>
              <a:t>ePAF will pause at our level</a:t>
            </a:r>
            <a:r>
              <a:rPr lang="en-US" b="0" dirty="0"/>
              <a:t> while we gather needed signature approvals.</a:t>
            </a:r>
          </a:p>
          <a:p>
            <a:r>
              <a:rPr lang="en-US" b="0" dirty="0"/>
              <a:t>If the employee is non-exempt (hourly) please use the hourly rates on the SPI form. </a:t>
            </a:r>
            <a:r>
              <a:rPr lang="en-US" u="sng" dirty="0"/>
              <a:t>Do not annualize the pay rate.</a:t>
            </a:r>
          </a:p>
        </p:txBody>
      </p:sp>
      <p:sp>
        <p:nvSpPr>
          <p:cNvPr id="5" name="Content Placeholder 4">
            <a:extLst>
              <a:ext uri="{FF2B5EF4-FFF2-40B4-BE49-F238E27FC236}">
                <a16:creationId xmlns:a16="http://schemas.microsoft.com/office/drawing/2014/main" id="{BE1A81EF-A3E6-2438-872D-93104CF22EFB}"/>
              </a:ext>
            </a:extLst>
          </p:cNvPr>
          <p:cNvSpPr>
            <a:spLocks noGrp="1"/>
          </p:cNvSpPr>
          <p:nvPr>
            <p:ph sz="half" idx="13"/>
          </p:nvPr>
        </p:nvSpPr>
        <p:spPr>
          <a:xfrm>
            <a:off x="6172201" y="1336460"/>
            <a:ext cx="5181600" cy="4486275"/>
          </a:xfrm>
        </p:spPr>
        <p:txBody>
          <a:bodyPr/>
          <a:lstStyle/>
          <a:p>
            <a:r>
              <a:rPr lang="en-US" dirty="0"/>
              <a:t>Online SPI Request Form:</a:t>
            </a:r>
          </a:p>
          <a:p>
            <a:r>
              <a:rPr lang="en-US" b="0" dirty="0">
                <a:hlinkClick r:id="rId2"/>
              </a:rPr>
              <a:t>https://forms.office.com/r/bNrnWfYYHn</a:t>
            </a:r>
            <a:endParaRPr lang="en-US" b="0" dirty="0"/>
          </a:p>
          <a:p>
            <a:endParaRPr lang="en-US" b="0" dirty="0"/>
          </a:p>
          <a:p>
            <a:r>
              <a:rPr lang="en-US" b="0" dirty="0"/>
              <a:t>Voluntary FTE Change form (TEAMS, Faculty, Post-Docs):</a:t>
            </a:r>
          </a:p>
          <a:p>
            <a:r>
              <a:rPr lang="en-US" b="0" dirty="0">
                <a:hlinkClick r:id="rId3"/>
              </a:rPr>
              <a:t>https://hr.ufl.edu/wp-content/uploads/2019/04/Voluntary_FTE-Change.pdf</a:t>
            </a:r>
            <a:endParaRPr lang="en-US" b="0" dirty="0"/>
          </a:p>
          <a:p>
            <a:endParaRPr lang="en-US" b="0" dirty="0"/>
          </a:p>
          <a:p>
            <a:endParaRPr lang="en-US" b="0" dirty="0"/>
          </a:p>
        </p:txBody>
      </p:sp>
      <p:sp>
        <p:nvSpPr>
          <p:cNvPr id="6" name="Title 5">
            <a:extLst>
              <a:ext uri="{FF2B5EF4-FFF2-40B4-BE49-F238E27FC236}">
                <a16:creationId xmlns:a16="http://schemas.microsoft.com/office/drawing/2014/main" id="{DBF43ABB-FD48-08DC-2278-80B7FD540546}"/>
              </a:ext>
            </a:extLst>
          </p:cNvPr>
          <p:cNvSpPr>
            <a:spLocks noGrp="1"/>
          </p:cNvSpPr>
          <p:nvPr>
            <p:ph type="title"/>
          </p:nvPr>
        </p:nvSpPr>
        <p:spPr/>
        <p:txBody>
          <a:bodyPr/>
          <a:lstStyle/>
          <a:p>
            <a:r>
              <a:rPr lang="en-US" dirty="0"/>
              <a:t>SPI, Reclassifications, &amp; FTE change reminders</a:t>
            </a:r>
          </a:p>
        </p:txBody>
      </p:sp>
    </p:spTree>
    <p:extLst>
      <p:ext uri="{BB962C8B-B14F-4D97-AF65-F5344CB8AC3E}">
        <p14:creationId xmlns:p14="http://schemas.microsoft.com/office/powerpoint/2010/main" val="2716163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B48-28A9-4258-8745-FE0E45F56585}"/>
              </a:ext>
            </a:extLst>
          </p:cNvPr>
          <p:cNvSpPr>
            <a:spLocks noGrp="1"/>
          </p:cNvSpPr>
          <p:nvPr>
            <p:ph type="title"/>
          </p:nvPr>
        </p:nvSpPr>
        <p:spPr/>
        <p:txBody>
          <a:bodyPr/>
          <a:lstStyle/>
          <a:p>
            <a:r>
              <a:rPr lang="en-US" dirty="0"/>
              <a:t>Job Requisitions Reminders</a:t>
            </a:r>
          </a:p>
        </p:txBody>
      </p:sp>
      <p:sp>
        <p:nvSpPr>
          <p:cNvPr id="3" name="Content Placeholder 2">
            <a:extLst>
              <a:ext uri="{FF2B5EF4-FFF2-40B4-BE49-F238E27FC236}">
                <a16:creationId xmlns:a16="http://schemas.microsoft.com/office/drawing/2014/main" id="{D45D933A-5CFD-49BB-81DB-1CE7FA171C13}"/>
              </a:ext>
            </a:extLst>
          </p:cNvPr>
          <p:cNvSpPr>
            <a:spLocks noGrp="1"/>
          </p:cNvSpPr>
          <p:nvPr>
            <p:ph idx="1"/>
          </p:nvPr>
        </p:nvSpPr>
        <p:spPr>
          <a:xfrm>
            <a:off x="838200" y="1578199"/>
            <a:ext cx="10515600" cy="4351338"/>
          </a:xfrm>
        </p:spPr>
        <p:txBody>
          <a:bodyPr/>
          <a:lstStyle/>
          <a:p>
            <a:r>
              <a:rPr lang="en-US" b="0" dirty="0"/>
              <a:t>Ensure the position data is up to date before posting. If it needs to be updated, please submit an update position ePAF.</a:t>
            </a:r>
          </a:p>
          <a:p>
            <a:r>
              <a:rPr lang="en-US" b="0" dirty="0"/>
              <a:t>Ensure the salary meets the minimum of the pay grade. Salary information can be found here:</a:t>
            </a:r>
          </a:p>
          <a:p>
            <a:pPr lvl="1"/>
            <a:r>
              <a:rPr lang="en-US" b="0" dirty="0">
                <a:hlinkClick r:id="rId2"/>
              </a:rPr>
              <a:t>https://teams-titles.hr.ufl.edu/</a:t>
            </a:r>
            <a:endParaRPr lang="en-US" b="0" dirty="0"/>
          </a:p>
          <a:p>
            <a:r>
              <a:rPr lang="en-US" b="0" dirty="0"/>
              <a:t>The minimum time for posting a position is 7 days. If you are reposting a position, the minimum is 3 days.</a:t>
            </a:r>
          </a:p>
          <a:p>
            <a:r>
              <a:rPr lang="en-US" u="sng" dirty="0"/>
              <a:t>Ensure that the “Advertisement Text” is in the correct format. There is a “Generate Description” button to reset the format if needed.</a:t>
            </a:r>
          </a:p>
        </p:txBody>
      </p:sp>
    </p:spTree>
    <p:extLst>
      <p:ext uri="{BB962C8B-B14F-4D97-AF65-F5344CB8AC3E}">
        <p14:creationId xmlns:p14="http://schemas.microsoft.com/office/powerpoint/2010/main" val="2586065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577-640A-42F4-BEA9-0A89BEDD10D3}"/>
              </a:ext>
            </a:extLst>
          </p:cNvPr>
          <p:cNvSpPr>
            <a:spLocks noGrp="1"/>
          </p:cNvSpPr>
          <p:nvPr>
            <p:ph type="title"/>
          </p:nvPr>
        </p:nvSpPr>
        <p:spPr/>
        <p:txBody>
          <a:bodyPr/>
          <a:lstStyle/>
          <a:p>
            <a:r>
              <a:rPr lang="en-US" dirty="0"/>
              <a:t>FLSA Minimum for exempt employees</a:t>
            </a:r>
          </a:p>
        </p:txBody>
      </p:sp>
      <p:sp>
        <p:nvSpPr>
          <p:cNvPr id="3" name="Content Placeholder 2">
            <a:extLst>
              <a:ext uri="{FF2B5EF4-FFF2-40B4-BE49-F238E27FC236}">
                <a16:creationId xmlns:a16="http://schemas.microsoft.com/office/drawing/2014/main" id="{3ED30D42-3E8D-460D-9B12-2C6E13D7028C}"/>
              </a:ext>
            </a:extLst>
          </p:cNvPr>
          <p:cNvSpPr>
            <a:spLocks noGrp="1"/>
          </p:cNvSpPr>
          <p:nvPr>
            <p:ph idx="1"/>
          </p:nvPr>
        </p:nvSpPr>
        <p:spPr/>
        <p:txBody>
          <a:bodyPr/>
          <a:lstStyle/>
          <a:p>
            <a:r>
              <a:rPr lang="en-US" b="0" dirty="0"/>
              <a:t>Current FLSA Exempt Employee Minimum: </a:t>
            </a:r>
            <a:r>
              <a:rPr lang="en-US" u="sng" dirty="0"/>
              <a:t>$35,568</a:t>
            </a:r>
          </a:p>
          <a:p>
            <a:r>
              <a:rPr lang="en-US" b="0" dirty="0"/>
              <a:t>Employees must be paid at least $684 per week ($35,568 annually) in order to be exempt from overtime requirements. Importantly, annualizing an employee’s salary based on a partial FTE is not permitted for purposes of meeting the minimum required salary.</a:t>
            </a:r>
          </a:p>
        </p:txBody>
      </p:sp>
    </p:spTree>
    <p:extLst>
      <p:ext uri="{BB962C8B-B14F-4D97-AF65-F5344CB8AC3E}">
        <p14:creationId xmlns:p14="http://schemas.microsoft.com/office/powerpoint/2010/main" val="130479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18D5-98F7-4169-8FEF-306F4C64FF16}"/>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E236D8CF-CEAE-4B2C-9264-6C17C102A50F}"/>
              </a:ext>
            </a:extLst>
          </p:cNvPr>
          <p:cNvSpPr>
            <a:spLocks noGrp="1"/>
          </p:cNvSpPr>
          <p:nvPr>
            <p:ph idx="1"/>
          </p:nvPr>
        </p:nvSpPr>
        <p:spPr>
          <a:xfrm>
            <a:off x="4113904" y="1519031"/>
            <a:ext cx="4083424" cy="4351338"/>
          </a:xfrm>
        </p:spPr>
        <p:txBody>
          <a:bodyPr/>
          <a:lstStyle/>
          <a:p>
            <a:r>
              <a:rPr lang="en-US" dirty="0"/>
              <a:t>Janet Malphurs</a:t>
            </a:r>
          </a:p>
          <a:p>
            <a:pPr lvl="1"/>
            <a:r>
              <a:rPr lang="en-US" dirty="0"/>
              <a:t>Manager HR</a:t>
            </a:r>
          </a:p>
          <a:p>
            <a:pPr lvl="1"/>
            <a:r>
              <a:rPr lang="en-US" dirty="0">
                <a:hlinkClick r:id="rId2"/>
              </a:rPr>
              <a:t>jmmalph@ufl.edu</a:t>
            </a:r>
            <a:endParaRPr lang="en-US" dirty="0"/>
          </a:p>
          <a:p>
            <a:pPr lvl="1"/>
            <a:endParaRPr lang="en-US" dirty="0"/>
          </a:p>
          <a:p>
            <a:r>
              <a:rPr lang="en-US" dirty="0"/>
              <a:t>Anthony Bowman</a:t>
            </a:r>
          </a:p>
          <a:p>
            <a:pPr lvl="1"/>
            <a:r>
              <a:rPr lang="en-US" dirty="0"/>
              <a:t>HR Specialist III, Processing</a:t>
            </a:r>
          </a:p>
          <a:p>
            <a:pPr lvl="1"/>
            <a:r>
              <a:rPr lang="en-US" dirty="0">
                <a:hlinkClick r:id="rId3"/>
              </a:rPr>
              <a:t>adbowman@ufl.edu</a:t>
            </a:r>
            <a:endParaRPr lang="en-US" dirty="0"/>
          </a:p>
          <a:p>
            <a:pPr lvl="1"/>
            <a:endParaRPr lang="en-US" dirty="0"/>
          </a:p>
          <a:p>
            <a:r>
              <a:rPr lang="en-US" dirty="0"/>
              <a:t>Katie Davison</a:t>
            </a:r>
          </a:p>
          <a:p>
            <a:pPr lvl="1"/>
            <a:r>
              <a:rPr lang="en-US" dirty="0"/>
              <a:t>HR Specialist III, Immigration</a:t>
            </a:r>
          </a:p>
          <a:p>
            <a:pPr lvl="1"/>
            <a:r>
              <a:rPr lang="en-US" dirty="0">
                <a:hlinkClick r:id="rId4"/>
              </a:rPr>
              <a:t>katie.davison@ufl.edu</a:t>
            </a:r>
            <a:endParaRPr lang="en-US" dirty="0"/>
          </a:p>
          <a:p>
            <a:endParaRPr lang="en-US" dirty="0"/>
          </a:p>
        </p:txBody>
      </p:sp>
      <p:sp>
        <p:nvSpPr>
          <p:cNvPr id="4" name="Content Placeholder 2">
            <a:extLst>
              <a:ext uri="{FF2B5EF4-FFF2-40B4-BE49-F238E27FC236}">
                <a16:creationId xmlns:a16="http://schemas.microsoft.com/office/drawing/2014/main" id="{2651F021-6027-449A-9CE5-A507CAB3AC71}"/>
              </a:ext>
            </a:extLst>
          </p:cNvPr>
          <p:cNvSpPr txBox="1">
            <a:spLocks/>
          </p:cNvSpPr>
          <p:nvPr/>
        </p:nvSpPr>
        <p:spPr>
          <a:xfrm>
            <a:off x="259079" y="1476001"/>
            <a:ext cx="4083424" cy="4351338"/>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Denise Bogart</a:t>
            </a:r>
          </a:p>
          <a:p>
            <a:pPr lvl="1"/>
            <a:r>
              <a:rPr lang="en-US" dirty="0"/>
              <a:t>Director, HR</a:t>
            </a:r>
          </a:p>
          <a:p>
            <a:pPr lvl="1"/>
            <a:r>
              <a:rPr lang="en-US" dirty="0">
                <a:hlinkClick r:id="rId5"/>
              </a:rPr>
              <a:t>dbogart@ufl.edu</a:t>
            </a:r>
            <a:r>
              <a:rPr lang="en-US" dirty="0"/>
              <a:t>	</a:t>
            </a:r>
          </a:p>
          <a:p>
            <a:pPr lvl="1"/>
            <a:endParaRPr lang="en-US" dirty="0"/>
          </a:p>
          <a:p>
            <a:r>
              <a:rPr lang="en-US" dirty="0"/>
              <a:t>Susan Hudson</a:t>
            </a:r>
          </a:p>
          <a:p>
            <a:pPr lvl="1"/>
            <a:r>
              <a:rPr lang="en-US" dirty="0"/>
              <a:t>Associate Director, HR</a:t>
            </a:r>
          </a:p>
          <a:p>
            <a:pPr lvl="1"/>
            <a:r>
              <a:rPr lang="en-US" dirty="0">
                <a:hlinkClick r:id="rId6"/>
              </a:rPr>
              <a:t>shudson@ufl.edu</a:t>
            </a:r>
            <a:endParaRPr lang="en-US" dirty="0"/>
          </a:p>
          <a:p>
            <a:pPr lvl="1"/>
            <a:endParaRPr lang="en-US" dirty="0"/>
          </a:p>
          <a:p>
            <a:r>
              <a:rPr lang="en-US" dirty="0"/>
              <a:t>Dana LeCuyer</a:t>
            </a:r>
          </a:p>
          <a:p>
            <a:pPr lvl="1"/>
            <a:r>
              <a:rPr lang="en-US" dirty="0"/>
              <a:t>HR Specialist III, Faculty Recruitment</a:t>
            </a:r>
          </a:p>
          <a:p>
            <a:pPr lvl="1"/>
            <a:r>
              <a:rPr lang="en-US" dirty="0">
                <a:hlinkClick r:id="rId7"/>
              </a:rPr>
              <a:t>dlecuyer@ufl.edu</a:t>
            </a:r>
            <a:endParaRPr lang="en-US" dirty="0"/>
          </a:p>
          <a:p>
            <a:endParaRPr lang="en-US" dirty="0"/>
          </a:p>
        </p:txBody>
      </p:sp>
      <p:sp>
        <p:nvSpPr>
          <p:cNvPr id="5" name="Content Placeholder 2">
            <a:extLst>
              <a:ext uri="{FF2B5EF4-FFF2-40B4-BE49-F238E27FC236}">
                <a16:creationId xmlns:a16="http://schemas.microsoft.com/office/drawing/2014/main" id="{746A55C2-1A00-4787-817A-E573BFEB97C7}"/>
              </a:ext>
            </a:extLst>
          </p:cNvPr>
          <p:cNvSpPr txBox="1">
            <a:spLocks/>
          </p:cNvSpPr>
          <p:nvPr/>
        </p:nvSpPr>
        <p:spPr>
          <a:xfrm>
            <a:off x="8197328" y="1519031"/>
            <a:ext cx="4083424" cy="4351338"/>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Debbie Sellers</a:t>
            </a:r>
          </a:p>
          <a:p>
            <a:pPr lvl="1"/>
            <a:r>
              <a:rPr lang="en-US" dirty="0"/>
              <a:t>HR Gen II, Benefits</a:t>
            </a:r>
          </a:p>
          <a:p>
            <a:pPr lvl="1"/>
            <a:r>
              <a:rPr lang="en-US" dirty="0">
                <a:hlinkClick r:id="rId8"/>
              </a:rPr>
              <a:t>debbiesellers@ufl.edu</a:t>
            </a:r>
            <a:endParaRPr lang="en-US" dirty="0"/>
          </a:p>
          <a:p>
            <a:endParaRPr lang="en-US" dirty="0"/>
          </a:p>
          <a:p>
            <a:r>
              <a:rPr lang="en-US" dirty="0"/>
              <a:t>Haley Tsai</a:t>
            </a:r>
          </a:p>
          <a:p>
            <a:pPr lvl="1"/>
            <a:r>
              <a:rPr lang="en-US" dirty="0"/>
              <a:t>HR Gen II, Processing</a:t>
            </a:r>
          </a:p>
          <a:p>
            <a:pPr lvl="1"/>
            <a:r>
              <a:rPr lang="en-US" dirty="0">
                <a:hlinkClick r:id="rId9"/>
              </a:rPr>
              <a:t>haley.tsai@ufl.edu</a:t>
            </a:r>
            <a:endParaRPr lang="en-US" dirty="0"/>
          </a:p>
          <a:p>
            <a:pPr lvl="1"/>
            <a:endParaRPr lang="en-US" dirty="0"/>
          </a:p>
          <a:p>
            <a:r>
              <a:rPr lang="en-US" dirty="0"/>
              <a:t>Catherine Ciminillo</a:t>
            </a:r>
          </a:p>
          <a:p>
            <a:pPr lvl="1"/>
            <a:r>
              <a:rPr lang="en-US" dirty="0"/>
              <a:t>Employee Relations</a:t>
            </a:r>
          </a:p>
          <a:p>
            <a:pPr lvl="1"/>
            <a:r>
              <a:rPr lang="en-US" dirty="0">
                <a:hlinkClick r:id="rId10"/>
              </a:rPr>
              <a:t>crincim@ufl.edu</a:t>
            </a:r>
            <a:endParaRPr lang="en-US" dirty="0"/>
          </a:p>
          <a:p>
            <a:endParaRPr lang="en-US" dirty="0"/>
          </a:p>
        </p:txBody>
      </p:sp>
    </p:spTree>
    <p:extLst>
      <p:ext uri="{BB962C8B-B14F-4D97-AF65-F5344CB8AC3E}">
        <p14:creationId xmlns:p14="http://schemas.microsoft.com/office/powerpoint/2010/main" val="687117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E3FE-62A3-4C97-8A6E-ED22E6709DFE}"/>
              </a:ext>
            </a:extLst>
          </p:cNvPr>
          <p:cNvSpPr>
            <a:spLocks noGrp="1"/>
          </p:cNvSpPr>
          <p:nvPr>
            <p:ph type="title"/>
          </p:nvPr>
        </p:nvSpPr>
        <p:spPr>
          <a:xfrm>
            <a:off x="838200" y="2984649"/>
            <a:ext cx="10515600" cy="1131888"/>
          </a:xfrm>
        </p:spPr>
        <p:txBody>
          <a:bodyPr/>
          <a:lstStyle/>
          <a:p>
            <a:r>
              <a:rPr lang="en-US" dirty="0"/>
              <a:t>Questions?</a:t>
            </a:r>
          </a:p>
        </p:txBody>
      </p:sp>
    </p:spTree>
    <p:extLst>
      <p:ext uri="{BB962C8B-B14F-4D97-AF65-F5344CB8AC3E}">
        <p14:creationId xmlns:p14="http://schemas.microsoft.com/office/powerpoint/2010/main" val="246804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DDC0-FF58-42C9-B678-1FD8428417F8}"/>
              </a:ext>
            </a:extLst>
          </p:cNvPr>
          <p:cNvSpPr>
            <a:spLocks noGrp="1"/>
          </p:cNvSpPr>
          <p:nvPr>
            <p:ph type="title"/>
          </p:nvPr>
        </p:nvSpPr>
        <p:spPr/>
        <p:txBody>
          <a:bodyPr/>
          <a:lstStyle/>
          <a:p>
            <a:r>
              <a:rPr lang="en-US" dirty="0"/>
              <a:t>Job data annual rate error</a:t>
            </a:r>
          </a:p>
        </p:txBody>
      </p:sp>
      <p:sp>
        <p:nvSpPr>
          <p:cNvPr id="3" name="Content Placeholder 2">
            <a:extLst>
              <a:ext uri="{FF2B5EF4-FFF2-40B4-BE49-F238E27FC236}">
                <a16:creationId xmlns:a16="http://schemas.microsoft.com/office/drawing/2014/main" id="{3AD846AC-96B4-4C98-8C28-0E840A7C9CA6}"/>
              </a:ext>
            </a:extLst>
          </p:cNvPr>
          <p:cNvSpPr>
            <a:spLocks noGrp="1"/>
          </p:cNvSpPr>
          <p:nvPr>
            <p:ph idx="1"/>
          </p:nvPr>
        </p:nvSpPr>
        <p:spPr>
          <a:xfrm>
            <a:off x="6523630" y="1897039"/>
            <a:ext cx="4830170" cy="4279924"/>
          </a:xfrm>
        </p:spPr>
        <p:txBody>
          <a:bodyPr/>
          <a:lstStyle/>
          <a:p>
            <a:r>
              <a:rPr lang="en-US" b="0" dirty="0"/>
              <a:t>Within Job Data, under the Compensation tab, there is an error that causes the “Annual Rate” to be incorrect under “Pay Rates”</a:t>
            </a:r>
          </a:p>
          <a:p>
            <a:r>
              <a:rPr lang="en-US" b="0" dirty="0"/>
              <a:t>In this example, the employee's compensation is $20 per hour. Job Data shows the annual rate to be $41,600. </a:t>
            </a:r>
            <a:r>
              <a:rPr lang="en-US" u="sng" dirty="0"/>
              <a:t>This is incorrect.</a:t>
            </a:r>
          </a:p>
          <a:p>
            <a:endParaRPr lang="en-US" u="sng" dirty="0"/>
          </a:p>
          <a:p>
            <a:r>
              <a:rPr lang="en-US" b="0" dirty="0"/>
              <a:t>To calculate the correct annual rate, take $20 * 2088. </a:t>
            </a:r>
            <a:r>
              <a:rPr lang="en-US" u="sng" dirty="0"/>
              <a:t>The correct annual rate is $41,760.</a:t>
            </a:r>
          </a:p>
        </p:txBody>
      </p:sp>
      <p:pic>
        <p:nvPicPr>
          <p:cNvPr id="11" name="Picture 10">
            <a:extLst>
              <a:ext uri="{FF2B5EF4-FFF2-40B4-BE49-F238E27FC236}">
                <a16:creationId xmlns:a16="http://schemas.microsoft.com/office/drawing/2014/main" id="{B076926B-5D8E-43B4-8C20-2872264C8988}"/>
              </a:ext>
            </a:extLst>
          </p:cNvPr>
          <p:cNvPicPr>
            <a:picLocks noChangeAspect="1"/>
          </p:cNvPicPr>
          <p:nvPr/>
        </p:nvPicPr>
        <p:blipFill>
          <a:blip r:embed="rId2"/>
          <a:stretch>
            <a:fillRect/>
          </a:stretch>
        </p:blipFill>
        <p:spPr>
          <a:xfrm>
            <a:off x="645076" y="1897039"/>
            <a:ext cx="5602546" cy="4067033"/>
          </a:xfrm>
          <a:prstGeom prst="rect">
            <a:avLst/>
          </a:prstGeom>
        </p:spPr>
      </p:pic>
    </p:spTree>
    <p:extLst>
      <p:ext uri="{BB962C8B-B14F-4D97-AF65-F5344CB8AC3E}">
        <p14:creationId xmlns:p14="http://schemas.microsoft.com/office/powerpoint/2010/main" val="244998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EBBEDA-E1DB-E90D-2182-186742DB357B}"/>
              </a:ext>
            </a:extLst>
          </p:cNvPr>
          <p:cNvSpPr>
            <a:spLocks noGrp="1"/>
          </p:cNvSpPr>
          <p:nvPr>
            <p:ph sz="half" idx="10"/>
          </p:nvPr>
        </p:nvSpPr>
        <p:spPr>
          <a:xfrm>
            <a:off x="838199" y="1460029"/>
            <a:ext cx="5181600" cy="4486275"/>
          </a:xfrm>
        </p:spPr>
        <p:txBody>
          <a:bodyPr/>
          <a:lstStyle/>
          <a:p>
            <a:pPr>
              <a:spcBef>
                <a:spcPts val="0"/>
              </a:spcBef>
            </a:pPr>
            <a:r>
              <a:rPr lang="en-US" sz="1800" b="0" i="0" u="none" strike="noStrike" dirty="0">
                <a:solidFill>
                  <a:srgbClr val="000000"/>
                </a:solidFill>
                <a:effectLst/>
                <a:latin typeface="Arial" panose="020B0604020202020204" pitchFamily="34" charset="0"/>
              </a:rPr>
              <a:t>Updating Position Data via an ePAF prior to the faculty hire ePAF.  Our office has been working with IFAS Financial Administration for several months on documenting the official assignment of faculty members.  It has been decided that we will use the Position Summary page of the Update Position ePAF to document the TRE as well as include the duties and responsibilities from the position announcement.  We expect to be able to run reports on this data, but it is critical that the data be entered exactly as noted in the guide sent out by Susan Hudson, including slashes, colons, comma, and periods.</a:t>
            </a:r>
            <a:endParaRPr lang="en-US" sz="1800" b="0" i="0" u="none" strike="noStrike" dirty="0">
              <a:solidFill>
                <a:srgbClr val="000000"/>
              </a:solidFill>
              <a:effectLst/>
              <a:latin typeface="Calibri" panose="020F0502020204030204" pitchFamily="34" charset="0"/>
            </a:endParaRPr>
          </a:p>
        </p:txBody>
      </p:sp>
      <p:sp>
        <p:nvSpPr>
          <p:cNvPr id="5" name="Content Placeholder 4">
            <a:extLst>
              <a:ext uri="{FF2B5EF4-FFF2-40B4-BE49-F238E27FC236}">
                <a16:creationId xmlns:a16="http://schemas.microsoft.com/office/drawing/2014/main" id="{BE1A81EF-A3E6-2438-872D-93104CF22EFB}"/>
              </a:ext>
            </a:extLst>
          </p:cNvPr>
          <p:cNvSpPr>
            <a:spLocks noGrp="1"/>
          </p:cNvSpPr>
          <p:nvPr>
            <p:ph sz="half" idx="13"/>
          </p:nvPr>
        </p:nvSpPr>
        <p:spPr>
          <a:xfrm>
            <a:off x="6172202" y="1460029"/>
            <a:ext cx="5181600" cy="4486275"/>
          </a:xfrm>
        </p:spPr>
        <p: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NEW PROCESS</a:t>
            </a:r>
            <a:r>
              <a:rPr lang="en-US" sz="1600" b="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Before entering the hire </a:t>
            </a:r>
            <a:r>
              <a:rPr lang="en-US" sz="1600" b="0" dirty="0" err="1">
                <a:effectLst/>
                <a:latin typeface="Arial" panose="020B0604020202020204" pitchFamily="34" charset="0"/>
                <a:ea typeface="Calibri" panose="020F0502020204030204" pitchFamily="34" charset="0"/>
                <a:cs typeface="Times New Roman" panose="02020603050405020304" pitchFamily="18" charset="0"/>
              </a:rPr>
              <a:t>ePAF</a:t>
            </a:r>
            <a:r>
              <a:rPr lang="en-US" sz="1600" b="0" dirty="0">
                <a:effectLst/>
                <a:latin typeface="Arial" panose="020B0604020202020204" pitchFamily="34" charset="0"/>
                <a:ea typeface="Calibri" panose="020F0502020204030204" pitchFamily="34" charset="0"/>
                <a:cs typeface="Times New Roman" panose="02020603050405020304" pitchFamily="18" charset="0"/>
              </a:rPr>
              <a:t> or faculty position update such as FTE change, title change, the unit must enter an ePAF to update Position Data:</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Position number must be active.</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Position title must be correct.</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Add TRE to Summary of Position Roles &amp; Responsibilities.</a:t>
            </a:r>
            <a:endParaRPr lang="en-US" sz="1600" b="0" dirty="0">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b="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Use this EXACT format:</a:t>
            </a:r>
            <a:endParaRPr lang="en-US"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b="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DOH:mm</a:t>
            </a:r>
            <a:r>
              <a:rPr lang="en-US" sz="1600" b="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/dd/yyyy,T:0.00,R:0.00,E:0.00,A:0.00</a:t>
            </a:r>
            <a:endParaRPr lang="en-US"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Failure to use the exact format will result in the data not being able to be pulled into the report.</a:t>
            </a:r>
            <a:endParaRPr lang="en-US" sz="1600" b="0" dirty="0">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After the TRE, enter a space then add the Duties and Responsibilities from the Position Announcement.  The standard, generic material should be deleted.</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p>
        </p:txBody>
      </p:sp>
      <p:sp>
        <p:nvSpPr>
          <p:cNvPr id="8" name="Title 1">
            <a:extLst>
              <a:ext uri="{FF2B5EF4-FFF2-40B4-BE49-F238E27FC236}">
                <a16:creationId xmlns:a16="http://schemas.microsoft.com/office/drawing/2014/main" id="{71E0EE2A-58DF-A895-B21A-106BD24EB6A8}"/>
              </a:ext>
            </a:extLst>
          </p:cNvPr>
          <p:cNvSpPr>
            <a:spLocks noGrp="1"/>
          </p:cNvSpPr>
          <p:nvPr>
            <p:ph type="title"/>
          </p:nvPr>
        </p:nvSpPr>
        <p:spPr>
          <a:xfrm>
            <a:off x="838200" y="558800"/>
            <a:ext cx="10515600" cy="1131888"/>
          </a:xfrm>
        </p:spPr>
        <p:txBody>
          <a:bodyPr/>
          <a:lstStyle/>
          <a:p>
            <a:r>
              <a:rPr lang="en-US" dirty="0"/>
              <a:t>Revised Offer Letter Procedure - TRE Splits</a:t>
            </a:r>
          </a:p>
        </p:txBody>
      </p:sp>
    </p:spTree>
    <p:extLst>
      <p:ext uri="{BB962C8B-B14F-4D97-AF65-F5344CB8AC3E}">
        <p14:creationId xmlns:p14="http://schemas.microsoft.com/office/powerpoint/2010/main" val="263055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24B1-271D-384D-B884-2BF2F8B88203}"/>
              </a:ext>
            </a:extLst>
          </p:cNvPr>
          <p:cNvSpPr>
            <a:spLocks noGrp="1"/>
          </p:cNvSpPr>
          <p:nvPr>
            <p:ph type="title"/>
          </p:nvPr>
        </p:nvSpPr>
        <p:spPr/>
        <p:txBody>
          <a:bodyPr/>
          <a:lstStyle/>
          <a:p>
            <a:r>
              <a:rPr lang="en-US" dirty="0"/>
              <a:t>Hire ePAF Comments Reminder</a:t>
            </a:r>
          </a:p>
        </p:txBody>
      </p:sp>
      <p:sp>
        <p:nvSpPr>
          <p:cNvPr id="3" name="Content Placeholder 2">
            <a:extLst>
              <a:ext uri="{FF2B5EF4-FFF2-40B4-BE49-F238E27FC236}">
                <a16:creationId xmlns:a16="http://schemas.microsoft.com/office/drawing/2014/main" id="{706FECD6-02B0-E741-87B4-3E8134609E17}"/>
              </a:ext>
            </a:extLst>
          </p:cNvPr>
          <p:cNvSpPr>
            <a:spLocks noGrp="1"/>
          </p:cNvSpPr>
          <p:nvPr>
            <p:ph idx="1"/>
          </p:nvPr>
        </p:nvSpPr>
        <p:spPr/>
        <p:txBody>
          <a:bodyPr/>
          <a:lstStyle/>
          <a:p>
            <a:r>
              <a:rPr lang="en-US" dirty="0"/>
              <a:t>Please indicate what type of hire the ePAF is for in the comments:</a:t>
            </a:r>
          </a:p>
          <a:p>
            <a:pPr lvl="1"/>
            <a:r>
              <a:rPr lang="en-US" b="0" dirty="0"/>
              <a:t>Faculty, TEAMS</a:t>
            </a:r>
            <a:r>
              <a:rPr lang="en-US" dirty="0"/>
              <a:t>, </a:t>
            </a:r>
            <a:r>
              <a:rPr lang="en-US" b="0" dirty="0"/>
              <a:t>STAS</a:t>
            </a:r>
            <a:r>
              <a:rPr lang="en-US" dirty="0"/>
              <a:t>, </a:t>
            </a:r>
            <a:r>
              <a:rPr lang="en-US" b="0" dirty="0"/>
              <a:t>OPS</a:t>
            </a:r>
          </a:p>
          <a:p>
            <a:pPr lvl="2"/>
            <a:r>
              <a:rPr lang="en-US" dirty="0"/>
              <a:t>Indicate if it is GA, Post-Doc, Adj Fac, etc.</a:t>
            </a:r>
            <a:endParaRPr lang="en-US" b="0" dirty="0"/>
          </a:p>
          <a:p>
            <a:pPr lvl="1"/>
            <a:r>
              <a:rPr lang="en-US" b="0" dirty="0"/>
              <a:t>For example, for a FA12 hire:</a:t>
            </a:r>
          </a:p>
          <a:p>
            <a:pPr lvl="2"/>
            <a:r>
              <a:rPr lang="en-US" dirty="0"/>
              <a:t>“FA12 Hire” or “12 month faculty hire”</a:t>
            </a:r>
          </a:p>
          <a:p>
            <a:pPr lvl="2"/>
            <a:endParaRPr lang="en-US" b="0" dirty="0"/>
          </a:p>
          <a:p>
            <a:r>
              <a:rPr lang="en-US" dirty="0"/>
              <a:t>Please indicate that a background check request has been initiated through First Advantage</a:t>
            </a:r>
          </a:p>
          <a:p>
            <a:pPr lvl="1"/>
            <a:r>
              <a:rPr lang="en-US" dirty="0">
                <a:highlight>
                  <a:srgbClr val="FFFF00"/>
                </a:highlight>
              </a:rPr>
              <a:t>Please add </a:t>
            </a:r>
            <a:r>
              <a:rPr lang="en-US" dirty="0" err="1">
                <a:highlight>
                  <a:srgbClr val="FFFF00"/>
                </a:highlight>
              </a:rPr>
              <a:t>FirstAdvantage</a:t>
            </a:r>
            <a:r>
              <a:rPr lang="en-US" dirty="0">
                <a:highlight>
                  <a:srgbClr val="FFFF00"/>
                </a:highlight>
              </a:rPr>
              <a:t> Order Number – this will make it easier to confirm</a:t>
            </a:r>
          </a:p>
          <a:p>
            <a:r>
              <a:rPr lang="en-US" dirty="0"/>
              <a:t>Please add a short description of job duties for OPS hires (Not needed for STAS)</a:t>
            </a:r>
          </a:p>
          <a:p>
            <a:r>
              <a:rPr lang="en-US" dirty="0">
                <a:highlight>
                  <a:srgbClr val="FFFF00"/>
                </a:highlight>
              </a:rPr>
              <a:t>Please attach Clearance for Hire email for TEAMS – this will help prevent recycles (clearance can clarify if certain licenses or other documentation is needed)</a:t>
            </a:r>
          </a:p>
        </p:txBody>
      </p:sp>
    </p:spTree>
    <p:extLst>
      <p:ext uri="{BB962C8B-B14F-4D97-AF65-F5344CB8AC3E}">
        <p14:creationId xmlns:p14="http://schemas.microsoft.com/office/powerpoint/2010/main" val="396751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7B5B-DA3E-4F34-A774-274539194C38}"/>
              </a:ext>
            </a:extLst>
          </p:cNvPr>
          <p:cNvSpPr>
            <a:spLocks noGrp="1"/>
          </p:cNvSpPr>
          <p:nvPr>
            <p:ph type="title"/>
          </p:nvPr>
        </p:nvSpPr>
        <p:spPr/>
        <p:txBody>
          <a:bodyPr/>
          <a:lstStyle/>
          <a:p>
            <a:r>
              <a:rPr lang="en-US" dirty="0"/>
              <a:t>Workflow process chart</a:t>
            </a:r>
          </a:p>
        </p:txBody>
      </p:sp>
      <p:sp>
        <p:nvSpPr>
          <p:cNvPr id="3" name="Content Placeholder 2">
            <a:extLst>
              <a:ext uri="{FF2B5EF4-FFF2-40B4-BE49-F238E27FC236}">
                <a16:creationId xmlns:a16="http://schemas.microsoft.com/office/drawing/2014/main" id="{F9FE4E64-FDC8-4425-8B43-BA92DAC6D775}"/>
              </a:ext>
            </a:extLst>
          </p:cNvPr>
          <p:cNvSpPr>
            <a:spLocks noGrp="1"/>
          </p:cNvSpPr>
          <p:nvPr>
            <p:ph idx="1"/>
          </p:nvPr>
        </p:nvSpPr>
        <p:spPr/>
        <p:txBody>
          <a:bodyPr/>
          <a:lstStyle/>
          <a:p>
            <a:r>
              <a:rPr lang="en-US" dirty="0"/>
              <a:t>Please refer to the following chart for information on who in IFAS HR processes specific requests:</a:t>
            </a:r>
          </a:p>
          <a:p>
            <a:pPr lvl="1"/>
            <a:r>
              <a:rPr lang="en-US" dirty="0">
                <a:hlinkClick r:id="rId2"/>
              </a:rPr>
              <a:t>Approval-Process-Workflow-09-2021.pdf (ufl.edu)</a:t>
            </a:r>
            <a:endParaRPr lang="en-US" dirty="0"/>
          </a:p>
          <a:p>
            <a:pPr lvl="1"/>
            <a:endParaRPr lang="en-US" dirty="0"/>
          </a:p>
          <a:p>
            <a:r>
              <a:rPr lang="en-US" dirty="0"/>
              <a:t>Who to Contact list </a:t>
            </a:r>
            <a:endParaRPr lang="en-US" b="0" dirty="0"/>
          </a:p>
          <a:p>
            <a:pPr lvl="1"/>
            <a:r>
              <a:rPr lang="en-US" b="0" dirty="0"/>
              <a:t> </a:t>
            </a:r>
            <a:r>
              <a:rPr lang="en-US" dirty="0">
                <a:hlinkClick r:id="rId3"/>
              </a:rPr>
              <a:t>Contact list 03-09-22.xlsx (live.com)</a:t>
            </a:r>
            <a:endParaRPr lang="en-US" dirty="0"/>
          </a:p>
        </p:txBody>
      </p:sp>
    </p:spTree>
    <p:extLst>
      <p:ext uri="{BB962C8B-B14F-4D97-AF65-F5344CB8AC3E}">
        <p14:creationId xmlns:p14="http://schemas.microsoft.com/office/powerpoint/2010/main" val="115309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6A62-672F-4F49-87DB-EF2C6AFA82A6}"/>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F317B46F-B466-0C40-B671-312443371934}"/>
              </a:ext>
            </a:extLst>
          </p:cNvPr>
          <p:cNvSpPr>
            <a:spLocks noGrp="1"/>
          </p:cNvSpPr>
          <p:nvPr>
            <p:ph idx="1"/>
          </p:nvPr>
        </p:nvSpPr>
        <p:spPr>
          <a:xfrm>
            <a:off x="838200" y="1253331"/>
            <a:ext cx="10515600" cy="4351338"/>
          </a:xfrm>
        </p:spPr>
        <p:txBody>
          <a:bodyPr/>
          <a:lstStyle/>
          <a:p>
            <a:r>
              <a:rPr lang="en-US" dirty="0"/>
              <a:t>GatorStart not completed after 2 days – unit should be following up with employee</a:t>
            </a:r>
          </a:p>
          <a:p>
            <a:pPr lvl="1"/>
            <a:r>
              <a:rPr lang="en-US" dirty="0"/>
              <a:t>Will be recycled back to the unit after 2 days if GS is not completed. Will recycle immediately if there are missing documents or if something is incorrect.</a:t>
            </a:r>
          </a:p>
          <a:p>
            <a:r>
              <a:rPr lang="en-US" dirty="0"/>
              <a:t>Wrong OPS application submitted with EPAF’s </a:t>
            </a:r>
          </a:p>
          <a:p>
            <a:pPr lvl="1"/>
            <a:r>
              <a:rPr lang="en-US" dirty="0"/>
              <a:t>Ensure it is the most up-to-date version: </a:t>
            </a:r>
            <a:r>
              <a:rPr lang="en-US" dirty="0">
                <a:hlinkClick r:id="rId2"/>
              </a:rPr>
              <a:t>https://hr.ufl.edu/forms-policies/forms-employees/</a:t>
            </a:r>
            <a:endParaRPr lang="en-US" dirty="0"/>
          </a:p>
          <a:p>
            <a:r>
              <a:rPr lang="en-US" dirty="0"/>
              <a:t>OPS has indication of relative’s working at UF but no nepotism form request </a:t>
            </a:r>
          </a:p>
          <a:p>
            <a:pPr lvl="1"/>
            <a:r>
              <a:rPr lang="en-US" dirty="0"/>
              <a:t>If there is a relative working within IFAS, please submit nepotism request to Janet Malphurs</a:t>
            </a:r>
          </a:p>
          <a:p>
            <a:r>
              <a:rPr lang="en-US" dirty="0"/>
              <a:t>Letter of offer does not match the information on the ePAF, such as:</a:t>
            </a:r>
          </a:p>
          <a:p>
            <a:pPr lvl="1"/>
            <a:r>
              <a:rPr lang="en-US" dirty="0"/>
              <a:t>Position number, title, FTE, effective date, and salary </a:t>
            </a:r>
          </a:p>
          <a:p>
            <a:r>
              <a:rPr lang="en-US" dirty="0"/>
              <a:t>Missing documents associated with the New Hire checklist </a:t>
            </a:r>
          </a:p>
          <a:p>
            <a:pPr lvl="1"/>
            <a:r>
              <a:rPr lang="en-US" dirty="0"/>
              <a:t>Ensure all documents are attached. Please do not attach unneeded documents such as an I-9. Please do not attach Word documents or outlook emails (.msg), export as PDF first</a:t>
            </a:r>
          </a:p>
          <a:p>
            <a:r>
              <a:rPr lang="en-US" i="0" u="none" strike="noStrike" dirty="0">
                <a:solidFill>
                  <a:srgbClr val="000000"/>
                </a:solidFill>
                <a:effectLst/>
                <a:highlight>
                  <a:srgbClr val="FFFF00"/>
                </a:highlight>
                <a:latin typeface="Calibri" panose="020F0502020204030204" pitchFamily="34" charset="0"/>
              </a:rPr>
              <a:t>Faculty and TEAMS Medical Extended Leave of Absence do not have IFAS HR approval</a:t>
            </a:r>
          </a:p>
          <a:p>
            <a:endParaRPr lang="en-US" dirty="0"/>
          </a:p>
          <a:p>
            <a:endParaRPr lang="en-US" dirty="0"/>
          </a:p>
        </p:txBody>
      </p:sp>
    </p:spTree>
    <p:extLst>
      <p:ext uri="{BB962C8B-B14F-4D97-AF65-F5344CB8AC3E}">
        <p14:creationId xmlns:p14="http://schemas.microsoft.com/office/powerpoint/2010/main" val="110901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58084EA5-E8A8-2B4F-96F3-FA67AB69CAAD}" vid="{F4AA41B3-DD22-9E42-A863-5180AE5E7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IFAS_PowerPointTemplate0618</Template>
  <TotalTime>2670</TotalTime>
  <Words>5526</Words>
  <Application>Microsoft Office PowerPoint</Application>
  <PresentationFormat>Widescreen</PresentationFormat>
  <Paragraphs>510</Paragraphs>
  <Slides>43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Black</vt:lpstr>
      <vt:lpstr>Calibri</vt:lpstr>
      <vt:lpstr>Courier New</vt:lpstr>
      <vt:lpstr>Ink Free</vt:lpstr>
      <vt:lpstr>Open Sans</vt:lpstr>
      <vt:lpstr>Times New Roman</vt:lpstr>
      <vt:lpstr>Wingdings</vt:lpstr>
      <vt:lpstr>Office Theme</vt:lpstr>
      <vt:lpstr> ePAF &amp; Processing Training</vt:lpstr>
      <vt:lpstr>Important links</vt:lpstr>
      <vt:lpstr>New Teams Channel</vt:lpstr>
      <vt:lpstr>SPI, Reclassifications, &amp; FTE change reminders</vt:lpstr>
      <vt:lpstr>Job data annual rate error</vt:lpstr>
      <vt:lpstr>Revised Offer Letter Procedure - TRE Splits</vt:lpstr>
      <vt:lpstr>Hire ePAF Comments Reminder</vt:lpstr>
      <vt:lpstr>Workflow process chart</vt:lpstr>
      <vt:lpstr>Common Issues</vt:lpstr>
      <vt:lpstr>Common Issues</vt:lpstr>
      <vt:lpstr>Common Issues</vt:lpstr>
      <vt:lpstr>Common Issues</vt:lpstr>
      <vt:lpstr>First advantage packages</vt:lpstr>
      <vt:lpstr>Social security cards</vt:lpstr>
      <vt:lpstr>Foreign national (FN) hire process</vt:lpstr>
      <vt:lpstr>Salaried Faculty</vt:lpstr>
      <vt:lpstr>Adjunct Faculty &amp; Post-Docs</vt:lpstr>
      <vt:lpstr>TEAMS Hires</vt:lpstr>
      <vt:lpstr>OPS Temporary Hires</vt:lpstr>
      <vt:lpstr>OPS Benefits Reminder</vt:lpstr>
      <vt:lpstr>OPS Benefits Reminder</vt:lpstr>
      <vt:lpstr>Student Assistants/FWSP Hires</vt:lpstr>
      <vt:lpstr>Graduate Assistant Hires</vt:lpstr>
      <vt:lpstr>Graduate Assistant Petitions</vt:lpstr>
      <vt:lpstr>ePAF transfers</vt:lpstr>
      <vt:lpstr>Epaf transfers</vt:lpstr>
      <vt:lpstr>Fellowship Hires</vt:lpstr>
      <vt:lpstr>Calculating Fellowship Payments</vt:lpstr>
      <vt:lpstr>Calculating Fellowship Payments</vt:lpstr>
      <vt:lpstr>Job Edits</vt:lpstr>
      <vt:lpstr>Terminations</vt:lpstr>
      <vt:lpstr>Leave Cashouts</vt:lpstr>
      <vt:lpstr>Gatorstart Name/address</vt:lpstr>
      <vt:lpstr>Correcting gatorstart email</vt:lpstr>
      <vt:lpstr>Name errors</vt:lpstr>
      <vt:lpstr>Nepotism</vt:lpstr>
      <vt:lpstr>Nepotism</vt:lpstr>
      <vt:lpstr>Job Data correction form (jdc)</vt:lpstr>
      <vt:lpstr>60 Day retro form</vt:lpstr>
      <vt:lpstr>Job Requisitions Reminders</vt:lpstr>
      <vt:lpstr>FLSA Minimum for exempt employees</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IFAS HR Liaison Roundtable</dc:title>
  <dc:creator>Thomas,Marie</dc:creator>
  <cp:lastModifiedBy>LeCuyer,Dana L</cp:lastModifiedBy>
  <cp:revision>233</cp:revision>
  <dcterms:created xsi:type="dcterms:W3CDTF">2019-03-06T20:46:26Z</dcterms:created>
  <dcterms:modified xsi:type="dcterms:W3CDTF">2025-03-12T18:26:37Z</dcterms:modified>
</cp:coreProperties>
</file>