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73" r:id="rId4"/>
    <p:sldMasterId id="2147483674" r:id="rId5"/>
  </p:sldMasterIdLst>
  <p:notesMasterIdLst>
    <p:notesMasterId r:id="rId7"/>
  </p:notesMasterIdLst>
  <p:sldIdLst>
    <p:sldId id="273" r:id="rId6"/>
  </p:sldIdLst>
  <p:sldSz cx="12192000" cy="6858000"/>
  <p:notesSz cx="6858000" cy="9144000"/>
  <p:embeddedFontLst>
    <p:embeddedFont>
      <p:font typeface="Gentona Book" panose="00000800000000000000" charset="0"/>
      <p:regular r:id="rId8"/>
      <p:bold r:id="rId9"/>
      <p: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A5"/>
    <a:srgbClr val="FA4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EBA638-9423-4F67-8230-C42288CDFFB9}" v="3" dt="2024-03-19T13:29:18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46" autoAdjust="0"/>
  </p:normalViewPr>
  <p:slideViewPr>
    <p:cSldViewPr snapToGrid="0">
      <p:cViewPr varScale="1">
        <p:scale>
          <a:sx n="113" d="100"/>
          <a:sy n="113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Auslane,Heather J" userId="f009f46c-e7a7-4907-bdf1-e1f217df2225" providerId="ADAL" clId="{49EBA638-9423-4F67-8230-C42288CDFFB9}"/>
    <pc:docChg chg="custSel modSld">
      <pc:chgData name="McAuslane,Heather J" userId="f009f46c-e7a7-4907-bdf1-e1f217df2225" providerId="ADAL" clId="{49EBA638-9423-4F67-8230-C42288CDFFB9}" dt="2024-03-19T13:29:39.350" v="447" actId="1076"/>
      <pc:docMkLst>
        <pc:docMk/>
      </pc:docMkLst>
      <pc:sldChg chg="addSp delSp modSp mod modNotesTx">
        <pc:chgData name="McAuslane,Heather J" userId="f009f46c-e7a7-4907-bdf1-e1f217df2225" providerId="ADAL" clId="{49EBA638-9423-4F67-8230-C42288CDFFB9}" dt="2024-03-19T13:29:39.350" v="447" actId="1076"/>
        <pc:sldMkLst>
          <pc:docMk/>
          <pc:sldMk cId="223901067" sldId="273"/>
        </pc:sldMkLst>
        <pc:spChg chg="mod">
          <ac:chgData name="McAuslane,Heather J" userId="f009f46c-e7a7-4907-bdf1-e1f217df2225" providerId="ADAL" clId="{49EBA638-9423-4F67-8230-C42288CDFFB9}" dt="2024-03-19T13:13:39.014" v="446" actId="20578"/>
          <ac:spMkLst>
            <pc:docMk/>
            <pc:sldMk cId="223901067" sldId="273"/>
            <ac:spMk id="5" creationId="{8AFC7D55-EEC1-4B9D-A11C-D3870AFCDC28}"/>
          </ac:spMkLst>
        </pc:spChg>
        <pc:picChg chg="add del mod">
          <ac:chgData name="McAuslane,Heather J" userId="f009f46c-e7a7-4907-bdf1-e1f217df2225" providerId="ADAL" clId="{49EBA638-9423-4F67-8230-C42288CDFFB9}" dt="2024-03-19T12:51:40.128" v="88" actId="478"/>
          <ac:picMkLst>
            <pc:docMk/>
            <pc:sldMk cId="223901067" sldId="273"/>
            <ac:picMk id="4" creationId="{9C8212A4-52E1-BF3A-9471-0273756B4B97}"/>
          </ac:picMkLst>
        </pc:picChg>
        <pc:picChg chg="add mod">
          <ac:chgData name="McAuslane,Heather J" userId="f009f46c-e7a7-4907-bdf1-e1f217df2225" providerId="ADAL" clId="{49EBA638-9423-4F67-8230-C42288CDFFB9}" dt="2024-03-19T13:29:39.350" v="447" actId="1076"/>
          <ac:picMkLst>
            <pc:docMk/>
            <pc:sldMk cId="223901067" sldId="273"/>
            <ac:picMk id="7" creationId="{3EB873F8-0CEE-3F0F-C361-5E2A94B0B57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3F040-4AFE-D44C-BD82-C16DDF4F381D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6788C-DC8F-F544-BE53-B10FDEF35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97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1200"/>
              </a:spcBef>
              <a:spcAft>
                <a:spcPts val="600"/>
              </a:spcAft>
            </a:pPr>
            <a:r>
              <a:rPr lang="en-US" sz="1800" b="1" dirty="0">
                <a:solidFill>
                  <a:srgbClr val="C55A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Arrival Deadlines for F-1 International Students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600"/>
              </a:spcBef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 a reminder, F-1 international students are expected to enter the United States prior to the program start date on their I-20. With an I-20 program start date in </a:t>
            </a:r>
            <a:r>
              <a:rPr lang="en-US" sz="1800" b="1" dirty="0">
                <a:solidFill>
                  <a:srgbClr val="C55A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Spring 2023 through Summer A/C 2023</a:t>
            </a:r>
            <a:r>
              <a:rPr lang="en-US" sz="1800" dirty="0">
                <a:solidFill>
                  <a:srgbClr val="C55A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students must enter the United States within: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1" dirty="0">
                <a:solidFill>
                  <a:srgbClr val="C55A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15 days</a:t>
            </a:r>
            <a:r>
              <a:rPr lang="en-US" sz="1800" dirty="0">
                <a:solidFill>
                  <a:srgbClr val="C55A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 the program start date on the I-20 for </a:t>
            </a:r>
            <a:r>
              <a:rPr lang="en-US" sz="1800" b="1" dirty="0">
                <a:solidFill>
                  <a:srgbClr val="C55A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transfer-in F-1 students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deadlines: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C45911"/>
              </a:buClr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Tuesday, January 24, 2023 for Spring 2023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Clr>
                <a:srgbClr val="C45911"/>
              </a:buClr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Tuesday, May 30, 2023 for Summer A/C 2023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1" dirty="0">
                <a:solidFill>
                  <a:srgbClr val="C55A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30 days</a:t>
            </a:r>
            <a:r>
              <a:rPr lang="en-US" sz="1800" dirty="0">
                <a:solidFill>
                  <a:srgbClr val="C55A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 the program start date on the I-20 for </a:t>
            </a:r>
            <a:r>
              <a:rPr lang="en-US" sz="1800" b="1" dirty="0">
                <a:solidFill>
                  <a:srgbClr val="C55A1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initial F-1 students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deadlines: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C45911"/>
              </a:buClr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Wednesday, February 8, 2023 for Spring 2023</a:t>
            </a: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Clr>
                <a:srgbClr val="C45911"/>
              </a:buClr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Wednesday, June 14, 2023 for Summer A/C 2023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C6788C-DC8F-F544-BE53-B10FDEF356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25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none" baseline="0">
                <a:solidFill>
                  <a:srgbClr val="0021A5"/>
                </a:solidFill>
                <a:latin typeface="Gentona Book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latin typeface="Gentona Book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5747DA-91B6-7C40-BA75-BF96E770E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352"/>
          <a:stretch/>
        </p:blipFill>
        <p:spPr>
          <a:xfrm rot="5400000">
            <a:off x="5954950" y="-5954950"/>
            <a:ext cx="282100" cy="12192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A53BDC5-E392-1140-B08E-997D1CAAF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3645"/>
          <a:stretch/>
        </p:blipFill>
        <p:spPr>
          <a:xfrm rot="5400000">
            <a:off x="5216761" y="1237508"/>
            <a:ext cx="97318" cy="1053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73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none" baseline="0">
                <a:solidFill>
                  <a:srgbClr val="0021A5"/>
                </a:solidFill>
                <a:latin typeface="Gentona Book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latin typeface="Gentona Book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5747DA-91B6-7C40-BA75-BF96E770E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352"/>
          <a:stretch/>
        </p:blipFill>
        <p:spPr>
          <a:xfrm rot="5400000">
            <a:off x="5954950" y="-5954950"/>
            <a:ext cx="2821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36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B13218-49D1-C948-991A-59DB8606A1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352"/>
          <a:stretch/>
        </p:blipFill>
        <p:spPr>
          <a:xfrm rot="5400000">
            <a:off x="5954950" y="-5954950"/>
            <a:ext cx="2821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70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801917"/>
            <a:ext cx="10515600" cy="2852737"/>
          </a:xfrm>
        </p:spPr>
        <p:txBody>
          <a:bodyPr anchor="b"/>
          <a:lstStyle>
            <a:lvl1pPr>
              <a:defRPr sz="6000" b="1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681642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BB0EB2-8FD4-F144-8AA8-72A221FAA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352"/>
          <a:stretch/>
        </p:blipFill>
        <p:spPr>
          <a:xfrm rot="5400000">
            <a:off x="5954950" y="-5954950"/>
            <a:ext cx="2821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522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EAC0F5-6F4A-9E4C-B4DF-68B537EC1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352"/>
          <a:stretch/>
        </p:blipFill>
        <p:spPr>
          <a:xfrm rot="5400000">
            <a:off x="5954950" y="-5954950"/>
            <a:ext cx="2821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585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5EBD3E-0539-AF4E-A0BF-2C4EC25A6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352"/>
          <a:stretch/>
        </p:blipFill>
        <p:spPr>
          <a:xfrm rot="5400000">
            <a:off x="5954950" y="-5954950"/>
            <a:ext cx="2821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518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733BA2-F6A6-004C-AD77-548CCA90B4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352"/>
          <a:stretch/>
        </p:blipFill>
        <p:spPr>
          <a:xfrm rot="5400000">
            <a:off x="5954950" y="-5954950"/>
            <a:ext cx="2821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238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372FFAD-F198-7B46-837E-96B0E9F1A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352"/>
          <a:stretch/>
        </p:blipFill>
        <p:spPr>
          <a:xfrm rot="5400000">
            <a:off x="5954950" y="-5954950"/>
            <a:ext cx="2821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276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428C84-772E-104D-A239-3D698DD160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352"/>
          <a:stretch/>
        </p:blipFill>
        <p:spPr>
          <a:xfrm rot="5400000">
            <a:off x="5954950" y="-5954950"/>
            <a:ext cx="2821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166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FAF283-487D-7343-8285-3A95680E97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352"/>
          <a:stretch/>
        </p:blipFill>
        <p:spPr>
          <a:xfrm rot="5400000">
            <a:off x="5954950" y="-5954950"/>
            <a:ext cx="2821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10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B13218-49D1-C948-991A-59DB8606A1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352"/>
          <a:stretch/>
        </p:blipFill>
        <p:spPr>
          <a:xfrm rot="5400000">
            <a:off x="5954950" y="-5954950"/>
            <a:ext cx="282100" cy="12192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919EBA5-8C5A-7344-A6AC-8BE36A139B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3645"/>
          <a:stretch/>
        </p:blipFill>
        <p:spPr>
          <a:xfrm rot="5400000">
            <a:off x="5216761" y="1237508"/>
            <a:ext cx="97318" cy="1053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87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801917"/>
            <a:ext cx="10515600" cy="2852737"/>
          </a:xfrm>
        </p:spPr>
        <p:txBody>
          <a:bodyPr anchor="b"/>
          <a:lstStyle>
            <a:lvl1pPr>
              <a:defRPr sz="6000" b="1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681642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899AF7-DEC6-C04D-BF85-864ECA72D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352"/>
          <a:stretch/>
        </p:blipFill>
        <p:spPr>
          <a:xfrm rot="5400000">
            <a:off x="5954950" y="-5954950"/>
            <a:ext cx="282100" cy="12192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DDD5637-AFC4-9F49-9AFF-BEE2E7446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3645"/>
          <a:stretch/>
        </p:blipFill>
        <p:spPr>
          <a:xfrm rot="5400000">
            <a:off x="5216761" y="1237508"/>
            <a:ext cx="97318" cy="1053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8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58882D-1F79-3A4E-A5C7-5B0CF088E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352"/>
          <a:stretch/>
        </p:blipFill>
        <p:spPr>
          <a:xfrm rot="5400000">
            <a:off x="5954950" y="-5954950"/>
            <a:ext cx="282100" cy="1219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7D8F44E-8128-AD45-B7B8-9FA66C57E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3645"/>
          <a:stretch/>
        </p:blipFill>
        <p:spPr>
          <a:xfrm rot="5400000">
            <a:off x="5216761" y="1237508"/>
            <a:ext cx="97318" cy="1053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97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819E499-3409-C54E-BD63-9B01EAC6B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352"/>
          <a:stretch/>
        </p:blipFill>
        <p:spPr>
          <a:xfrm rot="5400000">
            <a:off x="5954950" y="-5954950"/>
            <a:ext cx="282100" cy="12192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C5D14D1-B23C-4248-B7E2-412903AD6B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3645"/>
          <a:stretch/>
        </p:blipFill>
        <p:spPr>
          <a:xfrm rot="5400000">
            <a:off x="5216761" y="1237508"/>
            <a:ext cx="97318" cy="1053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02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93010E-B717-BE40-8FF7-0C5F5ABFA0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352"/>
          <a:stretch/>
        </p:blipFill>
        <p:spPr>
          <a:xfrm rot="5400000">
            <a:off x="5954950" y="-5954950"/>
            <a:ext cx="282100" cy="1219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D00018-5002-5346-932E-B37FC2077A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3645"/>
          <a:stretch/>
        </p:blipFill>
        <p:spPr>
          <a:xfrm rot="5400000">
            <a:off x="5216761" y="1237508"/>
            <a:ext cx="97318" cy="1053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09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D014419-45D4-4C47-A271-8E6137493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352"/>
          <a:stretch/>
        </p:blipFill>
        <p:spPr>
          <a:xfrm rot="5400000">
            <a:off x="5954950" y="-5954950"/>
            <a:ext cx="282100" cy="12192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7B09185-17E1-C84D-B060-40EE4BCB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3645"/>
          <a:stretch/>
        </p:blipFill>
        <p:spPr>
          <a:xfrm rot="5400000">
            <a:off x="5216761" y="1237508"/>
            <a:ext cx="97318" cy="1053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98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A2EB1B-3A1D-DE47-BFE0-DC534956AC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352"/>
          <a:stretch/>
        </p:blipFill>
        <p:spPr>
          <a:xfrm rot="5400000">
            <a:off x="5954950" y="-5954950"/>
            <a:ext cx="282100" cy="1219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037D83-6BDC-054B-A8F6-60192894A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3645"/>
          <a:stretch/>
        </p:blipFill>
        <p:spPr>
          <a:xfrm rot="5400000">
            <a:off x="5216761" y="1237508"/>
            <a:ext cx="97318" cy="1053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78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64A589-F70A-5D4A-AD2D-A79C3ED9F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352"/>
          <a:stretch/>
        </p:blipFill>
        <p:spPr>
          <a:xfrm rot="5400000">
            <a:off x="5954950" y="-5954950"/>
            <a:ext cx="282100" cy="1219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9E2138E-3077-9D42-9030-B1984C7AE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3645"/>
          <a:stretch/>
        </p:blipFill>
        <p:spPr>
          <a:xfrm rot="5400000">
            <a:off x="5216761" y="1237508"/>
            <a:ext cx="97318" cy="1053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44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UF/OFAS CALS logo.">
            <a:extLst>
              <a:ext uri="{FF2B5EF4-FFF2-40B4-BE49-F238E27FC236}">
                <a16:creationId xmlns:a16="http://schemas.microsoft.com/office/drawing/2014/main" id="{8FFA9CEF-2C0F-EE4B-BEB4-1E51DC8B4C1D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rcRect/>
          <a:stretch/>
        </p:blipFill>
        <p:spPr>
          <a:xfrm>
            <a:off x="10668000" y="6365670"/>
            <a:ext cx="1371600" cy="254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79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62" r:id="rId7"/>
    <p:sldLayoutId id="2147483663" r:id="rId8"/>
    <p:sldLayoutId id="2147483664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1A5"/>
          </a:solidFill>
          <a:latin typeface="Gentona Book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entona Book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ntona Book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entona Book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ntona Book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ntona Book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5857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1A5"/>
          </a:solidFill>
          <a:latin typeface="Gentona Book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entona Book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ntona Book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entona Book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ntona Book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ntona Book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raduateschool.ufl.edu/media/gradufledu/pdf/petition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hr.ufl.edu/leave/graduate-assistant-leave-of-absen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E10F3-8382-45CF-804B-54D5DD27C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049" y="474181"/>
            <a:ext cx="11427538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College Role in Graduate Student Employment Issues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FC7D55-EEC1-4B9D-A11C-D3870AFCD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444" y="1540687"/>
            <a:ext cx="11115049" cy="484313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Employment petitions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Late graduate assistantship hire (regular Fall 2023 hire                                                          by Aug. 16)</a:t>
            </a:r>
          </a:p>
          <a:p>
            <a:pPr marL="914400" lvl="2"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Petition accepted till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Sept. 8</a:t>
            </a:r>
          </a:p>
          <a:p>
            <a:pPr marL="914400" lvl="2"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ndicate reason for late hire and the hire date</a:t>
            </a:r>
          </a:p>
          <a:p>
            <a:pPr marL="457200" lvl="1"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Hire at less than 0.25 FTE</a:t>
            </a:r>
          </a:p>
          <a:p>
            <a:pPr marL="457200" lvl="1"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Additional temporary assistantship employment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Graduate Assistant </a:t>
            </a:r>
            <a:r>
              <a:rPr lang="en-US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performance issues</a:t>
            </a:r>
          </a:p>
          <a:p>
            <a:pPr marL="457200" lvl="1"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grades are the issue:</a:t>
            </a:r>
          </a:p>
          <a:p>
            <a:pPr marL="914400" lvl="2"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Petition to retain assistantship with below 3.0 GPA</a:t>
            </a:r>
          </a:p>
          <a:p>
            <a:pPr marL="914400" lvl="2"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Advisors check GIMS discrepancy reports as soon as grades are posted</a:t>
            </a:r>
          </a:p>
          <a:p>
            <a:pPr marL="457200" lvl="1"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academic progress is the issue: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2"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Help to develop detailed and time-specific academic improvement plans</a:t>
            </a:r>
          </a:p>
          <a:p>
            <a:pPr marL="914400" lvl="2">
              <a:spcBef>
                <a:spcPts val="0"/>
              </a:spcBef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General support and guidance</a:t>
            </a:r>
          </a:p>
          <a:p>
            <a:pPr marL="457200" lvl="1"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E.g.,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mentor-mentee conflicts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leave options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academic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employment issue? 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B873F8-0CEE-3F0F-C361-5E2A94B0B5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3861" y="1799744"/>
            <a:ext cx="3810726" cy="154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01067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ator blu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1CCDFDC-668B-1243-9D02-F792F839564F}" vid="{135435D5-34DD-3E44-A55B-8279EC622F92}"/>
    </a:ext>
  </a:extLst>
</a:theme>
</file>

<file path=ppt/theme/theme2.xml><?xml version="1.0" encoding="utf-8"?>
<a:theme xmlns:a="http://schemas.openxmlformats.org/drawingml/2006/main" name="1_GradientVTI">
  <a:themeElements>
    <a:clrScheme name="gator blu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1CCDFDC-668B-1243-9D02-F792F839564F}" vid="{39152188-60DD-4C4A-9F72-CCC34CEBF9C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16cfac9-a483-4f75-8803-d117874e7ac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61797C9DC20646ABE6FFD9D42F7845" ma:contentTypeVersion="18" ma:contentTypeDescription="Create a new document." ma:contentTypeScope="" ma:versionID="79b172536b80f7f541cb340bc581f782">
  <xsd:schema xmlns:xsd="http://www.w3.org/2001/XMLSchema" xmlns:xs="http://www.w3.org/2001/XMLSchema" xmlns:p="http://schemas.microsoft.com/office/2006/metadata/properties" xmlns:ns3="e16cfac9-a483-4f75-8803-d117874e7ac1" xmlns:ns4="ea37ebdf-0508-4432-a67f-b32aac976f60" targetNamespace="http://schemas.microsoft.com/office/2006/metadata/properties" ma:root="true" ma:fieldsID="2d3d714659cae389e231ac579b71c4c6" ns3:_="" ns4:_="">
    <xsd:import namespace="e16cfac9-a483-4f75-8803-d117874e7ac1"/>
    <xsd:import namespace="ea37ebdf-0508-4432-a67f-b32aac976f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6cfac9-a483-4f75-8803-d117874e7a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37ebdf-0508-4432-a67f-b32aac976f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153C72-75CD-4EF1-B129-7C250A6AFD73}">
  <ds:schemaRefs>
    <ds:schemaRef ds:uri="http://purl.org/dc/elements/1.1/"/>
    <ds:schemaRef ds:uri="http://purl.org/dc/dcmitype/"/>
    <ds:schemaRef ds:uri="e16cfac9-a483-4f75-8803-d117874e7ac1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ea37ebdf-0508-4432-a67f-b32aac976f60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CD21686-F888-4DC5-ACCA-B1D18AFE26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927823-C8C9-4712-AADC-2F5B3A0C59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6cfac9-a483-4f75-8803-d117874e7ac1"/>
    <ds:schemaRef ds:uri="ea37ebdf-0508-4432-a67f-b32aac976f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CALS_OrangeBar</Template>
  <TotalTime>656</TotalTime>
  <Words>242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Symbol</vt:lpstr>
      <vt:lpstr>Calibri</vt:lpstr>
      <vt:lpstr>Gentona Book</vt:lpstr>
      <vt:lpstr>GradientVTI</vt:lpstr>
      <vt:lpstr>1_GradientVTI</vt:lpstr>
      <vt:lpstr>College Role in Graduate Student Employment Issues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McAuslane,Heather J</dc:creator>
  <cp:lastModifiedBy>McAuslane,Heather J</cp:lastModifiedBy>
  <cp:revision>45</cp:revision>
  <dcterms:created xsi:type="dcterms:W3CDTF">2021-12-01T02:26:59Z</dcterms:created>
  <dcterms:modified xsi:type="dcterms:W3CDTF">2024-03-19T13:29:42Z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0x0101003061797C9DC20646ABE6FFD9D42F7845</vt:lpwstr>
  </property>
</Properties>
</file>