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6"/>
  </p:notesMasterIdLst>
  <p:sldIdLst>
    <p:sldId id="269" r:id="rId5"/>
    <p:sldId id="285" r:id="rId6"/>
    <p:sldId id="283" r:id="rId7"/>
    <p:sldId id="268" r:id="rId8"/>
    <p:sldId id="306" r:id="rId9"/>
    <p:sldId id="305" r:id="rId10"/>
    <p:sldId id="294" r:id="rId11"/>
    <p:sldId id="292" r:id="rId12"/>
    <p:sldId id="286" r:id="rId13"/>
    <p:sldId id="307" r:id="rId14"/>
    <p:sldId id="293" r:id="rId15"/>
    <p:sldId id="289" r:id="rId16"/>
    <p:sldId id="290" r:id="rId17"/>
    <p:sldId id="272" r:id="rId18"/>
    <p:sldId id="311" r:id="rId19"/>
    <p:sldId id="309" r:id="rId20"/>
    <p:sldId id="310" r:id="rId21"/>
    <p:sldId id="312" r:id="rId22"/>
    <p:sldId id="313" r:id="rId23"/>
    <p:sldId id="296" r:id="rId24"/>
    <p:sldId id="29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60"/>
    <a:srgbClr val="0021A5"/>
    <a:srgbClr val="F3702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518A73-C486-4852-BACF-DF691AB86C1B}" v="15" dt="2023-12-01T22:06:09.1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14" autoAdjust="0"/>
    <p:restoredTop sz="80000" autoAdjust="0"/>
  </p:normalViewPr>
  <p:slideViewPr>
    <p:cSldViewPr snapToGrid="0" snapToObjects="1">
      <p:cViewPr varScale="1">
        <p:scale>
          <a:sx n="66" d="100"/>
          <a:sy n="66" d="100"/>
        </p:scale>
        <p:origin x="51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2BC2E7-7EF3-AA42-8E34-11D1AB0DB1E2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D6CD99-D899-354E-B09E-60AE4B35F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763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2060"/>
                </a:solidFill>
                <a:latin typeface="Gentona Book"/>
              </a:rPr>
              <a:t>Name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2060"/>
                </a:solidFill>
                <a:latin typeface="Gentona Book"/>
              </a:rPr>
              <a:t>Have you used Enterprise Analytics and for how long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2060"/>
                </a:solidFill>
                <a:latin typeface="Gentona Book"/>
              </a:rPr>
              <a:t>What do you primarily use EA for 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2060"/>
                </a:solidFill>
                <a:latin typeface="Gentona Book"/>
              </a:rPr>
              <a:t>Have you used Query Studio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D6CD99-D899-354E-B09E-60AE4B35F84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610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lvl="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002060"/>
                </a:solidFill>
                <a:latin typeface="Gentona Book"/>
              </a:rPr>
              <a:t>More icon</a:t>
            </a:r>
            <a:r>
              <a:rPr lang="en-US" sz="1200" dirty="0">
                <a:solidFill>
                  <a:srgbClr val="002060"/>
                </a:solidFill>
                <a:latin typeface="Gentona Book"/>
              </a:rPr>
              <a:t>: context sensitive content depending on where you are in the system. </a:t>
            </a:r>
          </a:p>
          <a:p>
            <a:pPr marL="285750" lvl="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002060"/>
                </a:solidFill>
                <a:latin typeface="Gentona Book"/>
              </a:rPr>
              <a:t>Bell icon</a:t>
            </a:r>
            <a:r>
              <a:rPr lang="en-US" sz="1200" dirty="0">
                <a:solidFill>
                  <a:srgbClr val="002060"/>
                </a:solidFill>
                <a:latin typeface="Gentona Book"/>
              </a:rPr>
              <a:t>: provides alerts for notifications (such as when a schedule report has been sent). 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002060"/>
                </a:solidFill>
                <a:latin typeface="Gentona Book"/>
              </a:rPr>
              <a:t>Person icon</a:t>
            </a:r>
            <a:r>
              <a:rPr lang="en-US" sz="1200" dirty="0">
                <a:solidFill>
                  <a:srgbClr val="002060"/>
                </a:solidFill>
                <a:latin typeface="Gentona Book"/>
              </a:rPr>
              <a:t>: set system preferences.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002060"/>
                </a:solidFill>
                <a:latin typeface="Gentona Book"/>
                <a:ea typeface="Gentona SemiBold" charset="0"/>
                <a:cs typeface="Gentona SemiBold" charset="0"/>
              </a:rPr>
              <a:t>Question icon</a:t>
            </a:r>
            <a:r>
              <a:rPr lang="en-US" sz="1200" dirty="0">
                <a:solidFill>
                  <a:srgbClr val="002060"/>
                </a:solidFill>
                <a:latin typeface="Gentona Book"/>
                <a:ea typeface="Gentona SemiBold" charset="0"/>
                <a:cs typeface="Gentona SemiBold" charset="0"/>
              </a:rPr>
              <a:t>: access to the help system.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D6CD99-D899-354E-B09E-60AE4B35F84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7668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lvl="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002060"/>
                </a:solidFill>
                <a:latin typeface="Gentona Book"/>
              </a:rPr>
              <a:t>More icon</a:t>
            </a:r>
            <a:r>
              <a:rPr lang="en-US" sz="1200" dirty="0">
                <a:solidFill>
                  <a:srgbClr val="002060"/>
                </a:solidFill>
                <a:latin typeface="Gentona Book"/>
              </a:rPr>
              <a:t>: context sensitive content depending on where you are in the system. </a:t>
            </a:r>
          </a:p>
          <a:p>
            <a:pPr marL="285750" lvl="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002060"/>
                </a:solidFill>
                <a:latin typeface="Gentona Book"/>
              </a:rPr>
              <a:t>Bell icon</a:t>
            </a:r>
            <a:r>
              <a:rPr lang="en-US" sz="1200" dirty="0">
                <a:solidFill>
                  <a:srgbClr val="002060"/>
                </a:solidFill>
                <a:latin typeface="Gentona Book"/>
              </a:rPr>
              <a:t>: provides alerts for notifications (such as when a schedule report has been sent). 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002060"/>
                </a:solidFill>
                <a:latin typeface="Gentona Book"/>
              </a:rPr>
              <a:t>Person icon</a:t>
            </a:r>
            <a:r>
              <a:rPr lang="en-US" sz="1200" dirty="0">
                <a:solidFill>
                  <a:srgbClr val="002060"/>
                </a:solidFill>
                <a:latin typeface="Gentona Book"/>
              </a:rPr>
              <a:t>: set system preferences.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002060"/>
                </a:solidFill>
                <a:latin typeface="Gentona Book"/>
                <a:ea typeface="Gentona SemiBold" charset="0"/>
                <a:cs typeface="Gentona SemiBold" charset="0"/>
              </a:rPr>
              <a:t>Question icon</a:t>
            </a:r>
            <a:r>
              <a:rPr lang="en-US" sz="1200" dirty="0">
                <a:solidFill>
                  <a:srgbClr val="002060"/>
                </a:solidFill>
                <a:latin typeface="Gentona Book"/>
                <a:ea typeface="Gentona SemiBold" charset="0"/>
                <a:cs typeface="Gentona SemiBold" charset="0"/>
              </a:rPr>
              <a:t>: access to the help system.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D6CD99-D899-354E-B09E-60AE4B35F84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869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F630C-3D26-3945-B70F-74B92AAB63CC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CB9C3-2961-A14E-B18F-BA1DAA67F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69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F630C-3D26-3945-B70F-74B92AAB63CC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CB9C3-2961-A14E-B18F-BA1DAA67F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523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F630C-3D26-3945-B70F-74B92AAB63CC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CB9C3-2961-A14E-B18F-BA1DAA67F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835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F630C-3D26-3945-B70F-74B92AAB63CC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CB9C3-2961-A14E-B18F-BA1DAA67F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19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F630C-3D26-3945-B70F-74B92AAB63CC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CB9C3-2961-A14E-B18F-BA1DAA67F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467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F630C-3D26-3945-B70F-74B92AAB63CC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CB9C3-2961-A14E-B18F-BA1DAA67F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406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F630C-3D26-3945-B70F-74B92AAB63CC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CB9C3-2961-A14E-B18F-BA1DAA67F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051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F630C-3D26-3945-B70F-74B92AAB63CC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CB9C3-2961-A14E-B18F-BA1DAA67F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333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F630C-3D26-3945-B70F-74B92AAB63CC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CB9C3-2961-A14E-B18F-BA1DAA67F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9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F630C-3D26-3945-B70F-74B92AAB63CC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CB9C3-2961-A14E-B18F-BA1DAA67F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095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F630C-3D26-3945-B70F-74B92AAB63CC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CB9C3-2961-A14E-B18F-BA1DAA67F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678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F630C-3D26-3945-B70F-74B92AAB63CC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CB9C3-2961-A14E-B18F-BA1DAA67F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583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Relationship Id="rId5" Type="http://schemas.openxmlformats.org/officeDocument/2006/relationships/image" Target="../media/image29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hr.ufl.edu/manager-resources/hr-data-services-people-analytics/data-reports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s://learn-and-grow.hr.ufl.edu/toolkits-resource-center/enterprise-analytics/" TargetMode="External"/><Relationship Id="rId4" Type="http://schemas.openxmlformats.org/officeDocument/2006/relationships/hyperlink" Target="https://www.fa.ufl.edu/directives/updated-reporting-tools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44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96521" y="1076902"/>
            <a:ext cx="8826620" cy="733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sz="5500" b="1" dirty="0">
                <a:solidFill>
                  <a:schemeClr val="bg1"/>
                </a:solidFill>
                <a:latin typeface="Gentona SemiBold" charset="0"/>
                <a:ea typeface="Gentona SemiBold" charset="0"/>
                <a:cs typeface="Gentona SemiBold" charset="0"/>
              </a:rPr>
              <a:t>Enterprise Analytics</a:t>
            </a:r>
            <a:endParaRPr lang="en-US" sz="8900" b="1" dirty="0">
              <a:solidFill>
                <a:schemeClr val="bg1"/>
              </a:solidFill>
              <a:latin typeface="Gentona SemiBold" charset="0"/>
              <a:ea typeface="Gentona SemiBold" charset="0"/>
              <a:cs typeface="Gentona SemiBold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6522" y="2400167"/>
            <a:ext cx="634361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chemeClr val="bg1"/>
                </a:solidFill>
                <a:latin typeface="Gentona SemiBold" charset="0"/>
                <a:ea typeface="Gentona SemiBold" charset="0"/>
                <a:cs typeface="Gentona SemiBold" charset="0"/>
              </a:rPr>
              <a:t>Getting to Know Enterprise Analytics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6521" y="3282068"/>
            <a:ext cx="1057298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>
                <a:solidFill>
                  <a:schemeClr val="bg1"/>
                </a:solidFill>
                <a:latin typeface="Gentona SemiBold" charset="0"/>
                <a:ea typeface="Gentona SemiBold" charset="0"/>
                <a:cs typeface="Gentona SemiBold" charset="0"/>
              </a:rPr>
              <a:t>December 2023</a:t>
            </a:r>
          </a:p>
        </p:txBody>
      </p:sp>
    </p:spTree>
    <p:extLst>
      <p:ext uri="{BB962C8B-B14F-4D97-AF65-F5344CB8AC3E}">
        <p14:creationId xmlns:p14="http://schemas.microsoft.com/office/powerpoint/2010/main" val="18180121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8168"/>
            <a:ext cx="12173964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70771" y="-16011"/>
            <a:ext cx="785045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spc="340" dirty="0">
                <a:solidFill>
                  <a:srgbClr val="0021A5"/>
                </a:solidFill>
                <a:latin typeface="Gentona SemiBold" charset="0"/>
                <a:ea typeface="Gentona SemiBold" charset="0"/>
                <a:cs typeface="Gentona SemiBold" charset="0"/>
              </a:rPr>
              <a:t>Review Report Author Interface</a:t>
            </a:r>
          </a:p>
          <a:p>
            <a:pPr algn="ctr"/>
            <a:endParaRPr lang="en-US" sz="1300" b="1" spc="340" dirty="0">
              <a:solidFill>
                <a:srgbClr val="0021A5"/>
              </a:solidFill>
              <a:latin typeface="Gentona SemiBold" charset="0"/>
              <a:ea typeface="Gentona SemiBold" charset="0"/>
              <a:cs typeface="Gentona SemiBold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396" y="518676"/>
            <a:ext cx="2737445" cy="6478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rgbClr val="002060"/>
                </a:solidFill>
                <a:latin typeface="Gentona SemiBold" charset="0"/>
                <a:ea typeface="Gentona SemiBold" charset="0"/>
                <a:cs typeface="Gentona SemiBold" charset="0"/>
              </a:rPr>
              <a:t>Left Navigation Menu</a:t>
            </a:r>
            <a:r>
              <a:rPr lang="en-US" b="1" dirty="0">
                <a:solidFill>
                  <a:srgbClr val="002060"/>
                </a:solidFill>
                <a:latin typeface="Gentona SemiBold" charset="0"/>
                <a:ea typeface="Gentona SemiBold" charset="0"/>
                <a:cs typeface="Gentona SemiBold" charset="0"/>
              </a:rPr>
              <a:t>:</a:t>
            </a:r>
            <a:endParaRPr lang="en-US" sz="800" b="1" dirty="0">
              <a:solidFill>
                <a:srgbClr val="002060"/>
              </a:solidFill>
              <a:latin typeface="Gentona SemiBold" charset="0"/>
              <a:ea typeface="Gentona SemiBold" charset="0"/>
              <a:cs typeface="Gentona SemiBold" charset="0"/>
            </a:endParaRPr>
          </a:p>
          <a:p>
            <a:endParaRPr lang="en-US" b="1" dirty="0">
              <a:solidFill>
                <a:srgbClr val="002060"/>
              </a:solidFill>
              <a:latin typeface="Gentona SemiBold" charset="0"/>
              <a:ea typeface="Gentona SemiBold" charset="0"/>
              <a:cs typeface="Gentona SemiBold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2060"/>
                </a:solidFill>
                <a:latin typeface="Gentona SemiBold" charset="0"/>
                <a:ea typeface="Gentona SemiBold" charset="0"/>
                <a:cs typeface="Gentona SemiBold" charset="0"/>
              </a:rPr>
              <a:t>Home: </a:t>
            </a:r>
            <a:r>
              <a:rPr lang="en-US" sz="1600" dirty="0">
                <a:solidFill>
                  <a:srgbClr val="002060"/>
                </a:solidFill>
                <a:latin typeface="Gentona SemiBold" charset="0"/>
                <a:ea typeface="Gentona SemiBold" charset="0"/>
                <a:cs typeface="Gentona SemiBold" charset="0"/>
              </a:rPr>
              <a:t>returns you to home screen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2060"/>
                </a:solidFill>
                <a:latin typeface="Gentona SemiBold" charset="0"/>
                <a:ea typeface="Gentona SemiBold" charset="0"/>
                <a:cs typeface="Gentona SemiBold" charset="0"/>
              </a:rPr>
              <a:t>Search: </a:t>
            </a:r>
            <a:r>
              <a:rPr lang="en-US" sz="1600" dirty="0">
                <a:solidFill>
                  <a:srgbClr val="002060"/>
                </a:solidFill>
                <a:latin typeface="Gentona SemiBold" charset="0"/>
                <a:ea typeface="Gentona SemiBold" charset="0"/>
                <a:cs typeface="Gentona SemiBold" charset="0"/>
              </a:rPr>
              <a:t>search functionality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2060"/>
                </a:solidFill>
                <a:latin typeface="Gentona SemiBold" charset="0"/>
                <a:ea typeface="Gentona SemiBold" charset="0"/>
                <a:cs typeface="Gentona SemiBold" charset="0"/>
              </a:rPr>
              <a:t>My content: </a:t>
            </a:r>
            <a:r>
              <a:rPr lang="en-US" sz="1600" dirty="0">
                <a:solidFill>
                  <a:srgbClr val="002060"/>
                </a:solidFill>
                <a:latin typeface="Gentona SemiBold" charset="0"/>
                <a:ea typeface="Gentona SemiBold" charset="0"/>
                <a:cs typeface="Gentona SemiBold" charset="0"/>
              </a:rPr>
              <a:t>personal folder for saving reports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2060"/>
                </a:solidFill>
                <a:latin typeface="Gentona SemiBold" charset="0"/>
                <a:ea typeface="Gentona SemiBold" charset="0"/>
                <a:cs typeface="Gentona SemiBold" charset="0"/>
              </a:rPr>
              <a:t>Team content:</a:t>
            </a:r>
            <a:r>
              <a:rPr lang="en-US" sz="1600" dirty="0">
                <a:solidFill>
                  <a:srgbClr val="002060"/>
                </a:solidFill>
                <a:latin typeface="Gentona SemiBold" charset="0"/>
                <a:ea typeface="Gentona SemiBold" charset="0"/>
                <a:cs typeface="Gentona SemiBold" charset="0"/>
              </a:rPr>
              <a:t> contains the content you have access to based on your security role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2060"/>
                </a:solidFill>
                <a:latin typeface="Gentona SemiBold" charset="0"/>
                <a:ea typeface="Gentona SemiBold" charset="0"/>
                <a:cs typeface="Gentona SemiBold" charset="0"/>
              </a:rPr>
              <a:t>Recent: </a:t>
            </a:r>
            <a:r>
              <a:rPr lang="en-US" sz="1600" dirty="0">
                <a:solidFill>
                  <a:srgbClr val="002060"/>
                </a:solidFill>
                <a:latin typeface="Gentona SemiBold" charset="0"/>
                <a:ea typeface="Gentona SemiBold" charset="0"/>
                <a:cs typeface="Gentona SemiBold" charset="0"/>
              </a:rPr>
              <a:t>most recently reviewed reports, data models, uploaded files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2060"/>
                </a:solidFill>
                <a:latin typeface="Gentona SemiBold" charset="0"/>
                <a:ea typeface="Gentona SemiBold" charset="0"/>
                <a:cs typeface="Gentona SemiBold" charset="0"/>
              </a:rPr>
              <a:t>Getting Started: </a:t>
            </a:r>
            <a:r>
              <a:rPr lang="en-US" sz="1600" dirty="0">
                <a:solidFill>
                  <a:srgbClr val="002060"/>
                </a:solidFill>
                <a:latin typeface="Gentona SemiBold" charset="0"/>
                <a:ea typeface="Gentona SemiBold" charset="0"/>
                <a:cs typeface="Gentona SemiBold" charset="0"/>
              </a:rPr>
              <a:t>contains help videos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2060"/>
                </a:solidFill>
                <a:latin typeface="Gentona SemiBold" charset="0"/>
                <a:ea typeface="Gentona SemiBold" charset="0"/>
                <a:cs typeface="Gentona SemiBold" charset="0"/>
              </a:rPr>
              <a:t>Manage: </a:t>
            </a:r>
            <a:r>
              <a:rPr lang="en-US" sz="1600" dirty="0">
                <a:solidFill>
                  <a:srgbClr val="002060"/>
                </a:solidFill>
                <a:latin typeface="Gentona SemiBold" charset="0"/>
                <a:ea typeface="Gentona SemiBold" charset="0"/>
                <a:cs typeface="Gentona SemiBold" charset="0"/>
              </a:rPr>
              <a:t>visible by system administrators. Used to create jobs.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2060"/>
                </a:solidFill>
                <a:latin typeface="Gentona SemiBold" charset="0"/>
                <a:ea typeface="Gentona SemiBold" charset="0"/>
                <a:cs typeface="Gentona SemiBold" charset="0"/>
              </a:rPr>
              <a:t>New: </a:t>
            </a:r>
            <a:r>
              <a:rPr lang="en-US" sz="1600" dirty="0">
                <a:solidFill>
                  <a:srgbClr val="002060"/>
                </a:solidFill>
                <a:latin typeface="Gentona SemiBold" charset="0"/>
                <a:ea typeface="Gentona SemiBold" charset="0"/>
                <a:cs typeface="Gentona SemiBold" charset="0"/>
              </a:rPr>
              <a:t>used to create a new job or dashboard </a:t>
            </a:r>
          </a:p>
          <a:p>
            <a:pPr>
              <a:spcAft>
                <a:spcPts val="600"/>
              </a:spcAft>
            </a:pPr>
            <a:endParaRPr lang="en-US" sz="2100" b="1" dirty="0">
              <a:solidFill>
                <a:srgbClr val="F37021"/>
              </a:solidFill>
              <a:latin typeface="Gentona SemiBold" charset="0"/>
              <a:ea typeface="Gentona SemiBold" charset="0"/>
              <a:cs typeface="Gentona SemiBold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843452" y="375449"/>
            <a:ext cx="4505093" cy="0"/>
          </a:xfrm>
          <a:prstGeom prst="line">
            <a:avLst/>
          </a:prstGeom>
          <a:ln w="12700">
            <a:solidFill>
              <a:srgbClr val="F37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0856069" y="-55123"/>
            <a:ext cx="486383" cy="547992"/>
          </a:xfrm>
          <a:prstGeom prst="rect">
            <a:avLst/>
          </a:prstGeom>
          <a:solidFill>
            <a:srgbClr val="F37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5817" y="176621"/>
            <a:ext cx="294100" cy="1988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EAF2C22-426A-2C0E-A895-7106F610A6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3612" y="884328"/>
            <a:ext cx="8976906" cy="48291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48393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564096" y="2980148"/>
            <a:ext cx="6896432" cy="496461"/>
          </a:xfrm>
          <a:prstGeom prst="rect">
            <a:avLst/>
          </a:prstGeom>
          <a:solidFill>
            <a:srgbClr val="F37021">
              <a:alpha val="50196"/>
            </a:srgbClr>
          </a:solidFill>
          <a:ln w="38100">
            <a:solidFill>
              <a:srgbClr val="0021A5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564096" y="3002450"/>
            <a:ext cx="699993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spc="340" dirty="0">
                <a:solidFill>
                  <a:schemeClr val="bg1"/>
                </a:solidFill>
                <a:latin typeface="Gentona SemiBold" charset="0"/>
                <a:ea typeface="Gentona SemiBold" charset="0"/>
                <a:cs typeface="Gentona SemiBold" charset="0"/>
              </a:rPr>
              <a:t>Running Reports in Enterprise Analytics</a:t>
            </a:r>
          </a:p>
        </p:txBody>
      </p:sp>
      <p:sp>
        <p:nvSpPr>
          <p:cNvPr id="7" name="Rectangle 6"/>
          <p:cNvSpPr/>
          <p:nvPr/>
        </p:nvSpPr>
        <p:spPr>
          <a:xfrm>
            <a:off x="10856069" y="-55123"/>
            <a:ext cx="486383" cy="547992"/>
          </a:xfrm>
          <a:prstGeom prst="rect">
            <a:avLst/>
          </a:prstGeom>
          <a:solidFill>
            <a:srgbClr val="0021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5817" y="176621"/>
            <a:ext cx="294100" cy="198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3776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70771" y="56476"/>
            <a:ext cx="785045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spc="340" dirty="0">
                <a:solidFill>
                  <a:srgbClr val="0021A5"/>
                </a:solidFill>
                <a:latin typeface="Gentona SemiBold" charset="0"/>
                <a:ea typeface="Gentona SemiBold" charset="0"/>
                <a:cs typeface="Gentona SemiBold" charset="0"/>
              </a:rPr>
              <a:t>RUNNING REPORTS</a:t>
            </a:r>
          </a:p>
        </p:txBody>
      </p:sp>
      <p:sp>
        <p:nvSpPr>
          <p:cNvPr id="4" name="Rectangle 3"/>
          <p:cNvSpPr/>
          <p:nvPr/>
        </p:nvSpPr>
        <p:spPr>
          <a:xfrm>
            <a:off x="10856069" y="-55123"/>
            <a:ext cx="486383" cy="547992"/>
          </a:xfrm>
          <a:prstGeom prst="rect">
            <a:avLst/>
          </a:prstGeom>
          <a:solidFill>
            <a:srgbClr val="F37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18616" y="1178908"/>
            <a:ext cx="34096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To run a report in Enterprise Analytics, click on the report name.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5817" y="176621"/>
            <a:ext cx="294100" cy="19882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F5426B1-E5FE-49CC-8DCD-1EE4FC9B030D}"/>
              </a:ext>
            </a:extLst>
          </p:cNvPr>
          <p:cNvSpPr txBox="1"/>
          <p:nvPr/>
        </p:nvSpPr>
        <p:spPr>
          <a:xfrm>
            <a:off x="485117" y="616815"/>
            <a:ext cx="4579251" cy="4154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100" b="1" dirty="0">
                <a:solidFill>
                  <a:srgbClr val="F37021"/>
                </a:solidFill>
                <a:latin typeface="Gentona SemiBold" charset="0"/>
                <a:ea typeface="Gentona SemiBold" charset="0"/>
                <a:cs typeface="Gentona SemiBold" charset="0"/>
              </a:rPr>
              <a:t>Run Report with Default Options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8434D02-C2F2-4556-8637-9FBE43554484}"/>
              </a:ext>
            </a:extLst>
          </p:cNvPr>
          <p:cNvCxnSpPr/>
          <p:nvPr/>
        </p:nvCxnSpPr>
        <p:spPr>
          <a:xfrm>
            <a:off x="485117" y="1020551"/>
            <a:ext cx="4082625" cy="0"/>
          </a:xfrm>
          <a:prstGeom prst="line">
            <a:avLst/>
          </a:prstGeom>
          <a:ln w="12700">
            <a:solidFill>
              <a:srgbClr val="F37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336223FC-BE9D-4C39-8B20-11130CBBF482}"/>
              </a:ext>
            </a:extLst>
          </p:cNvPr>
          <p:cNvSpPr txBox="1"/>
          <p:nvPr/>
        </p:nvSpPr>
        <p:spPr>
          <a:xfrm>
            <a:off x="485116" y="2218747"/>
            <a:ext cx="4837161" cy="4154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100" b="1" dirty="0">
                <a:solidFill>
                  <a:srgbClr val="F37021"/>
                </a:solidFill>
                <a:latin typeface="Gentona SemiBold" charset="0"/>
                <a:ea typeface="Gentona SemiBold" charset="0"/>
                <a:cs typeface="Gentona SemiBold" charset="0"/>
              </a:rPr>
              <a:t>Run Report with User Preferences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3E147A7-0953-4643-8A27-64471F64B6DE}"/>
              </a:ext>
            </a:extLst>
          </p:cNvPr>
          <p:cNvCxnSpPr/>
          <p:nvPr/>
        </p:nvCxnSpPr>
        <p:spPr>
          <a:xfrm>
            <a:off x="485116" y="2622483"/>
            <a:ext cx="4082625" cy="0"/>
          </a:xfrm>
          <a:prstGeom prst="line">
            <a:avLst/>
          </a:prstGeom>
          <a:ln w="12700">
            <a:solidFill>
              <a:srgbClr val="F37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3C6A45D-39AB-4E58-B4E3-EF9AF22A10FC}"/>
              </a:ext>
            </a:extLst>
          </p:cNvPr>
          <p:cNvSpPr txBox="1"/>
          <p:nvPr/>
        </p:nvSpPr>
        <p:spPr>
          <a:xfrm>
            <a:off x="718615" y="2829489"/>
            <a:ext cx="340967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To run a report in Enterprise Analytics with your own preferences, use the ‘Run As’ option.  This allows users to specify the file format, delivery options and runtime of the report.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F443ED8-2A06-A2AC-5C2D-66A2811285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6488" y="1420598"/>
            <a:ext cx="2738975" cy="6268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290731CC-C147-4560-8CA0-C508DD4F96D3}"/>
              </a:ext>
            </a:extLst>
          </p:cNvPr>
          <p:cNvSpPr/>
          <p:nvPr/>
        </p:nvSpPr>
        <p:spPr>
          <a:xfrm flipV="1">
            <a:off x="5625424" y="1469326"/>
            <a:ext cx="2072331" cy="310753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DF628D1-988A-6436-C2C7-F4AFC96DB9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6488" y="2572234"/>
            <a:ext cx="5287113" cy="4477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0310290F-FC13-F821-09A1-5D46D26FD733}"/>
              </a:ext>
            </a:extLst>
          </p:cNvPr>
          <p:cNvSpPr/>
          <p:nvPr/>
        </p:nvSpPr>
        <p:spPr>
          <a:xfrm flipV="1">
            <a:off x="8979503" y="2717555"/>
            <a:ext cx="1408112" cy="329545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DADCB48-D064-DDBB-9584-4DF3AEBCA7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6488" y="3544777"/>
            <a:ext cx="4849531" cy="26164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931504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" y="-14671"/>
            <a:ext cx="12192000" cy="6858000"/>
          </a:xfrm>
          <a:prstGeom prst="rect">
            <a:avLst/>
          </a:prstGeom>
          <a:ln w="12700">
            <a:solidFill>
              <a:srgbClr val="F3702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170771" y="56476"/>
            <a:ext cx="785045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spc="340" dirty="0">
                <a:solidFill>
                  <a:srgbClr val="0021A5"/>
                </a:solidFill>
                <a:latin typeface="Gentona SemiBold" charset="0"/>
                <a:ea typeface="Gentona SemiBold" charset="0"/>
                <a:cs typeface="Gentona SemiBold" charset="0"/>
              </a:rPr>
              <a:t>PROMPTS</a:t>
            </a:r>
          </a:p>
        </p:txBody>
      </p:sp>
      <p:sp>
        <p:nvSpPr>
          <p:cNvPr id="4" name="Rectangle 3"/>
          <p:cNvSpPr/>
          <p:nvPr/>
        </p:nvSpPr>
        <p:spPr>
          <a:xfrm>
            <a:off x="10856069" y="-55123"/>
            <a:ext cx="486383" cy="547992"/>
          </a:xfrm>
          <a:prstGeom prst="rect">
            <a:avLst/>
          </a:prstGeom>
          <a:solidFill>
            <a:srgbClr val="F37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5817" y="176621"/>
            <a:ext cx="294100" cy="1988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5118" y="616815"/>
            <a:ext cx="4328626" cy="4154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100" b="1" dirty="0">
                <a:solidFill>
                  <a:srgbClr val="F37021"/>
                </a:solidFill>
                <a:latin typeface="Gentona SemiBold" charset="0"/>
                <a:ea typeface="Gentona SemiBold" charset="0"/>
                <a:cs typeface="Gentona SemiBold" charset="0"/>
              </a:rPr>
              <a:t>Required vs Optional  Prompts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485117" y="1020551"/>
            <a:ext cx="4082625" cy="0"/>
          </a:xfrm>
          <a:prstGeom prst="line">
            <a:avLst/>
          </a:prstGeom>
          <a:ln w="12700">
            <a:solidFill>
              <a:srgbClr val="F37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189" y="1020551"/>
            <a:ext cx="3876675" cy="20097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43D962B-5AD5-4C4A-812F-FFF8BF44B949}"/>
              </a:ext>
            </a:extLst>
          </p:cNvPr>
          <p:cNvSpPr txBox="1"/>
          <p:nvPr/>
        </p:nvSpPr>
        <p:spPr>
          <a:xfrm>
            <a:off x="712057" y="1062900"/>
            <a:ext cx="46046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Required Prompts – indicated by </a:t>
            </a:r>
            <a:r>
              <a:rPr lang="en-US" dirty="0">
                <a:solidFill>
                  <a:srgbClr val="FF0000"/>
                </a:solidFill>
              </a:rPr>
              <a:t>RED</a:t>
            </a:r>
            <a:r>
              <a:rPr lang="en-US" dirty="0">
                <a:solidFill>
                  <a:srgbClr val="002060"/>
                </a:solidFill>
              </a:rPr>
              <a:t> asterisk - you must make a selection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Optional Prompts – no specific indication, never ‘select all’ on an optional prompt, best to leave it unprompted/empty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1D2FA18-791B-4CC1-B552-BB87C289FE64}"/>
              </a:ext>
            </a:extLst>
          </p:cNvPr>
          <p:cNvSpPr txBox="1"/>
          <p:nvPr/>
        </p:nvSpPr>
        <p:spPr>
          <a:xfrm>
            <a:off x="484632" y="2710101"/>
            <a:ext cx="3605727" cy="4154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100" b="1" dirty="0">
                <a:solidFill>
                  <a:srgbClr val="F37021"/>
                </a:solidFill>
                <a:latin typeface="Gentona SemiBold" charset="0"/>
                <a:ea typeface="Gentona SemiBold" charset="0"/>
                <a:cs typeface="Gentona SemiBold" charset="0"/>
              </a:rPr>
              <a:t>Prompt Types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2E4B791-860F-4287-BE1B-99954461CAFE}"/>
              </a:ext>
            </a:extLst>
          </p:cNvPr>
          <p:cNvCxnSpPr/>
          <p:nvPr/>
        </p:nvCxnSpPr>
        <p:spPr>
          <a:xfrm>
            <a:off x="484632" y="3085489"/>
            <a:ext cx="4082625" cy="0"/>
          </a:xfrm>
          <a:prstGeom prst="line">
            <a:avLst/>
          </a:prstGeom>
          <a:ln w="12700">
            <a:solidFill>
              <a:srgbClr val="F37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DE026673-9944-4972-8286-37EC359795FC}"/>
              </a:ext>
            </a:extLst>
          </p:cNvPr>
          <p:cNvSpPr txBox="1"/>
          <p:nvPr/>
        </p:nvSpPr>
        <p:spPr>
          <a:xfrm>
            <a:off x="709818" y="3133686"/>
            <a:ext cx="59596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Checkbox – Select multiple options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List Box – Choose from options provided; one or more depending on report definition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Search and Select –Enter all/part of search text; select one or more values from result set; add them to ‘Choices’ box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0B3ABF-F878-9355-81B7-9080A3FC6B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38293" y="1008294"/>
            <a:ext cx="2579705" cy="21173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26D398-B7EF-5CEE-4140-FF3018C935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91389" y="3677706"/>
            <a:ext cx="3305022" cy="28348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767300A-3101-95FE-34CC-02C57CDDEDBC}"/>
              </a:ext>
            </a:extLst>
          </p:cNvPr>
          <p:cNvSpPr/>
          <p:nvPr/>
        </p:nvSpPr>
        <p:spPr>
          <a:xfrm flipV="1">
            <a:off x="8780105" y="4101906"/>
            <a:ext cx="261257" cy="310753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7C1427E-724B-B307-3C29-B06B631B4F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9076" y="4733108"/>
            <a:ext cx="1734806" cy="17794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00421BD-0E99-233A-4636-66627BC5782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27414" y="4917232"/>
            <a:ext cx="1407666" cy="15953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5628A706-EBA9-A65C-03A7-08AEA2FD5494}"/>
              </a:ext>
            </a:extLst>
          </p:cNvPr>
          <p:cNvSpPr/>
          <p:nvPr/>
        </p:nvSpPr>
        <p:spPr>
          <a:xfrm flipV="1">
            <a:off x="5523146" y="1382236"/>
            <a:ext cx="261257" cy="310753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0105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9C96EFB-06EB-496C-8A13-FCE73C471E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6476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70771" y="56476"/>
            <a:ext cx="785045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spc="340" dirty="0">
                <a:solidFill>
                  <a:srgbClr val="0021A5"/>
                </a:solidFill>
                <a:latin typeface="Gentona SemiBold" charset="0"/>
                <a:ea typeface="Gentona SemiBold" charset="0"/>
                <a:cs typeface="Gentona SemiBold" charset="0"/>
              </a:rPr>
              <a:t>EXPORTING REPORTS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4632" y="518676"/>
            <a:ext cx="1017054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100" b="1" dirty="0">
                <a:solidFill>
                  <a:srgbClr val="F37021"/>
                </a:solidFill>
                <a:latin typeface="Gentona SemiBold" charset="0"/>
              </a:rPr>
              <a:t>Payroll Distribution and Salary Related Reports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856069" y="-55123"/>
            <a:ext cx="486383" cy="547992"/>
          </a:xfrm>
          <a:prstGeom prst="rect">
            <a:avLst/>
          </a:prstGeom>
          <a:solidFill>
            <a:srgbClr val="F37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5817" y="176621"/>
            <a:ext cx="294100" cy="19882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00332" y="1138157"/>
            <a:ext cx="11536157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rgbClr val="002060"/>
                </a:solidFill>
                <a:latin typeface="Gentona Book"/>
              </a:rPr>
              <a:t>Team content &gt; Financial Information &gt; Comprehensive Financial Reporting Suite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Gentona Book"/>
              </a:rPr>
              <a:t>Comprehensive Payroll Cost Distribution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Gentona Book"/>
              </a:rPr>
              <a:t>Comprehensive Projected Payroll 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rgbClr val="002060"/>
                </a:solidFill>
                <a:latin typeface="Gentona Book"/>
              </a:rPr>
              <a:t>Prompt options include College, Department, Fund, Source of Funds, Budget Reference, Dept Flex, EmplID Chartfield, Award ID, Award PI UFID, Project ID, Project Manager UFID 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rgbClr val="002060"/>
                </a:solidFill>
                <a:latin typeface="Gentona Book"/>
              </a:rPr>
              <a:t>Payroll Cost Distribution vs Projected Payroll Prompts:</a:t>
            </a:r>
          </a:p>
          <a:p>
            <a:pPr>
              <a:spcAft>
                <a:spcPts val="600"/>
              </a:spcAft>
            </a:pPr>
            <a:endParaRPr lang="en-US" dirty="0">
              <a:solidFill>
                <a:srgbClr val="002060"/>
              </a:solidFill>
              <a:latin typeface="Gentona Book"/>
            </a:endParaRP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002060"/>
              </a:solidFill>
              <a:latin typeface="Gentona Book"/>
            </a:endParaRPr>
          </a:p>
          <a:p>
            <a:pPr>
              <a:spcAft>
                <a:spcPts val="600"/>
              </a:spcAft>
            </a:pPr>
            <a:endParaRPr lang="en-US" sz="2100" b="1" dirty="0">
              <a:solidFill>
                <a:srgbClr val="F37021"/>
              </a:solidFill>
              <a:latin typeface="Gentona SemiBold" charset="0"/>
              <a:ea typeface="Gentona SemiBold" charset="0"/>
              <a:cs typeface="Gentona SemiBold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272520E-BCEB-470E-9A82-8274706A3D48}"/>
              </a:ext>
            </a:extLst>
          </p:cNvPr>
          <p:cNvCxnSpPr>
            <a:cxnSpLocks/>
          </p:cNvCxnSpPr>
          <p:nvPr/>
        </p:nvCxnSpPr>
        <p:spPr>
          <a:xfrm>
            <a:off x="485117" y="971651"/>
            <a:ext cx="8321040" cy="0"/>
          </a:xfrm>
          <a:prstGeom prst="line">
            <a:avLst/>
          </a:prstGeom>
          <a:ln w="12700">
            <a:solidFill>
              <a:srgbClr val="F37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3719115E-4D6E-2961-0122-F52B421E3A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0374" y="3087085"/>
            <a:ext cx="6094206" cy="36514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13D962E-3380-4A15-3EFD-9F3BC70D99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30066" y="3087085"/>
            <a:ext cx="2909025" cy="36514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337808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9C96EFB-06EB-496C-8A13-FCE73C471E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6476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70771" y="56476"/>
            <a:ext cx="785045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spc="340" dirty="0">
                <a:solidFill>
                  <a:srgbClr val="0021A5"/>
                </a:solidFill>
                <a:latin typeface="Gentona SemiBold" charset="0"/>
                <a:ea typeface="Gentona SemiBold" charset="0"/>
                <a:cs typeface="Gentona SemiBold" charset="0"/>
              </a:rPr>
              <a:t>EXPORTING REPORTS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4632" y="518676"/>
            <a:ext cx="1017054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100" b="1" dirty="0">
                <a:solidFill>
                  <a:srgbClr val="F37021"/>
                </a:solidFill>
                <a:latin typeface="Gentona SemiBold" charset="0"/>
              </a:rPr>
              <a:t>Payroll Distribution and Salary Related Reports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856069" y="-55123"/>
            <a:ext cx="486383" cy="547992"/>
          </a:xfrm>
          <a:prstGeom prst="rect">
            <a:avLst/>
          </a:prstGeom>
          <a:solidFill>
            <a:srgbClr val="F37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5817" y="176621"/>
            <a:ext cx="294100" cy="19882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00332" y="1138157"/>
            <a:ext cx="11536157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rgbClr val="002060"/>
                </a:solidFill>
                <a:latin typeface="Gentona Book"/>
              </a:rPr>
              <a:t>Team content &gt; Human Resources Information &gt; Pay Information &gt; Current Pay Cycle &gt; Prompted Cost Distribution Reports &gt;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Gentona Book"/>
              </a:rPr>
              <a:t>Department Budget Tables Sequences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i="1" dirty="0">
                <a:solidFill>
                  <a:srgbClr val="002060"/>
                </a:solidFill>
                <a:latin typeface="Gentona Book"/>
              </a:rPr>
              <a:t>Prompt options include Fiscal Year, Job Dept or Employee UFID</a:t>
            </a:r>
            <a:endParaRPr lang="en-US" dirty="0">
              <a:solidFill>
                <a:srgbClr val="002060"/>
              </a:solidFill>
              <a:latin typeface="Gentona Book"/>
            </a:endParaRP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002060"/>
              </a:solidFill>
              <a:latin typeface="Gentona Book"/>
            </a:endParaRP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002060"/>
              </a:solidFill>
              <a:latin typeface="Gentona Book"/>
            </a:endParaRP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002060"/>
              </a:solidFill>
              <a:latin typeface="Gentona Book"/>
            </a:endParaRP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002060"/>
              </a:solidFill>
              <a:latin typeface="Gentona Book"/>
            </a:endParaRP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002060"/>
              </a:solidFill>
              <a:latin typeface="Gentona Book"/>
            </a:endParaRP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002060"/>
              </a:solidFill>
              <a:latin typeface="Gentona Book"/>
            </a:endParaRP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rgbClr val="002060"/>
                </a:solidFill>
                <a:latin typeface="Gentona Book"/>
              </a:rPr>
              <a:t>Team content &gt; Human Resources Information &gt; Pay Information &gt; Current Pay Cycle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Gentona Book"/>
              </a:rPr>
              <a:t>PY / HR Payroll Time and Labor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i="1" dirty="0">
                <a:solidFill>
                  <a:srgbClr val="002060"/>
                </a:solidFill>
                <a:latin typeface="Gentona Book"/>
              </a:rPr>
              <a:t>Prompt options include Date Ran</a:t>
            </a:r>
            <a:r>
              <a:rPr lang="en-US" i="1" dirty="0">
                <a:solidFill>
                  <a:srgbClr val="002060"/>
                </a:solidFill>
                <a:latin typeface="Gentona Book"/>
              </a:rPr>
              <a:t>ge, DeptID(s), Supervisor UFID, Time and Labor Group, Exception Status, Approval Status, Employee UFID</a:t>
            </a:r>
            <a:endParaRPr lang="en-US" dirty="0">
              <a:solidFill>
                <a:srgbClr val="002060"/>
              </a:solidFill>
              <a:latin typeface="Gentona Book"/>
            </a:endParaRP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002060"/>
              </a:solidFill>
              <a:latin typeface="Gentona Book"/>
            </a:endParaRPr>
          </a:p>
          <a:p>
            <a:pPr>
              <a:spcAft>
                <a:spcPts val="600"/>
              </a:spcAft>
            </a:pPr>
            <a:endParaRPr lang="en-US" sz="2100" b="1" dirty="0">
              <a:solidFill>
                <a:srgbClr val="F37021"/>
              </a:solidFill>
              <a:latin typeface="Gentona SemiBold" charset="0"/>
              <a:ea typeface="Gentona SemiBold" charset="0"/>
              <a:cs typeface="Gentona SemiBold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272520E-BCEB-470E-9A82-8274706A3D48}"/>
              </a:ext>
            </a:extLst>
          </p:cNvPr>
          <p:cNvCxnSpPr>
            <a:cxnSpLocks/>
          </p:cNvCxnSpPr>
          <p:nvPr/>
        </p:nvCxnSpPr>
        <p:spPr>
          <a:xfrm>
            <a:off x="485117" y="971651"/>
            <a:ext cx="8321040" cy="0"/>
          </a:xfrm>
          <a:prstGeom prst="line">
            <a:avLst/>
          </a:prstGeom>
          <a:ln w="12700">
            <a:solidFill>
              <a:srgbClr val="F37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D71523D9-9E8E-5C73-EEA8-E2521A35AF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4362" y="1543497"/>
            <a:ext cx="2480605" cy="29531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315928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9C96EFB-06EB-496C-8A13-FCE73C471E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9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70771" y="56476"/>
            <a:ext cx="785045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spc="340" dirty="0">
                <a:solidFill>
                  <a:srgbClr val="0021A5"/>
                </a:solidFill>
                <a:latin typeface="Gentona SemiBold" charset="0"/>
                <a:ea typeface="Gentona SemiBold" charset="0"/>
                <a:cs typeface="Gentona SemiBold" charset="0"/>
              </a:rPr>
              <a:t>EXPORTING REPORTS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4632" y="518676"/>
            <a:ext cx="1017054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100" b="1" dirty="0">
                <a:solidFill>
                  <a:srgbClr val="F37021"/>
                </a:solidFill>
                <a:latin typeface="Gentona SemiBold" charset="0"/>
              </a:rPr>
              <a:t>Leave Accruals and Usage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856069" y="-55123"/>
            <a:ext cx="486383" cy="547992"/>
          </a:xfrm>
          <a:prstGeom prst="rect">
            <a:avLst/>
          </a:prstGeom>
          <a:solidFill>
            <a:srgbClr val="F37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5817" y="176621"/>
            <a:ext cx="294100" cy="19882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00332" y="1138157"/>
            <a:ext cx="1153615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rgbClr val="002060"/>
                </a:solidFill>
                <a:latin typeface="Gentona Book"/>
              </a:rPr>
              <a:t>Team content &gt; Human Resources Information &gt; Benefit Information &gt; Leave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Gentona Book"/>
              </a:rPr>
              <a:t>Reported Time and Leave by Department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Gentona Book"/>
              </a:rPr>
              <a:t>Leave Accruals, Usage, and Balances By PPE, </a:t>
            </a:r>
            <a:r>
              <a:rPr lang="en-US" dirty="0" err="1">
                <a:solidFill>
                  <a:srgbClr val="002060"/>
                </a:solidFill>
                <a:latin typeface="Gentona Book"/>
              </a:rPr>
              <a:t>EmpID</a:t>
            </a:r>
            <a:endParaRPr lang="en-US" dirty="0">
              <a:solidFill>
                <a:srgbClr val="002060"/>
              </a:solidFill>
              <a:latin typeface="Gentona Book"/>
            </a:endParaRP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Gentona Book"/>
              </a:rPr>
              <a:t>Leave Accruals, Usage, and Balances By PPE and Dept Listing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Gentona Book"/>
              </a:rPr>
              <a:t>Leave Accruals, Usage, and Balances By Pay Period, Department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Gentona Book"/>
              </a:rPr>
              <a:t>Leave Accruals, Usage, and Balances By Pay Period, Department – COMP Only</a:t>
            </a:r>
          </a:p>
          <a:p>
            <a:pPr>
              <a:spcAft>
                <a:spcPts val="600"/>
              </a:spcAft>
            </a:pPr>
            <a:r>
              <a:rPr lang="en-US" sz="1600" i="1" dirty="0">
                <a:solidFill>
                  <a:srgbClr val="002060"/>
                </a:solidFill>
                <a:latin typeface="Gentona Book"/>
              </a:rPr>
              <a:t>**** Must have one of the following to access: UF_BN_BENEFITS_ADMINISTRATOR, </a:t>
            </a:r>
          </a:p>
          <a:p>
            <a:pPr>
              <a:spcAft>
                <a:spcPts val="600"/>
              </a:spcAft>
            </a:pPr>
            <a:r>
              <a:rPr lang="en-US" sz="1600" i="1" dirty="0">
                <a:solidFill>
                  <a:srgbClr val="002060"/>
                </a:solidFill>
                <a:latin typeface="Gentona Book"/>
              </a:rPr>
              <a:t>UF_BN_BENEFITS_COORDINATOR, UF_BN_BENEFITS_ENROLLER, UF_BN_BENEFITS_INQUIRY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002060"/>
              </a:solidFill>
              <a:latin typeface="Gentona Book"/>
            </a:endParaRPr>
          </a:p>
          <a:p>
            <a:pPr>
              <a:spcAft>
                <a:spcPts val="600"/>
              </a:spcAft>
            </a:pPr>
            <a:endParaRPr lang="en-US" sz="2100" b="1" dirty="0">
              <a:solidFill>
                <a:srgbClr val="F37021"/>
              </a:solidFill>
              <a:latin typeface="Gentona SemiBold" charset="0"/>
              <a:ea typeface="Gentona SemiBold" charset="0"/>
              <a:cs typeface="Gentona SemiBold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272520E-BCEB-470E-9A82-8274706A3D48}"/>
              </a:ext>
            </a:extLst>
          </p:cNvPr>
          <p:cNvCxnSpPr>
            <a:cxnSpLocks/>
          </p:cNvCxnSpPr>
          <p:nvPr/>
        </p:nvCxnSpPr>
        <p:spPr>
          <a:xfrm>
            <a:off x="485117" y="971651"/>
            <a:ext cx="8321040" cy="0"/>
          </a:xfrm>
          <a:prstGeom prst="line">
            <a:avLst/>
          </a:prstGeom>
          <a:ln w="12700">
            <a:solidFill>
              <a:srgbClr val="F37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287A6E42-2DF2-A098-2681-0B9D031E25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2505" y="4044265"/>
            <a:ext cx="4371809" cy="23540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B5BFADE-036E-457E-4132-C4752FDB47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9024" y="4098897"/>
            <a:ext cx="3275906" cy="22959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CCF208B-FF9B-C265-AE44-7CDCB30C4C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86271" y="1210318"/>
            <a:ext cx="3202736" cy="55229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102605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9C96EFB-06EB-496C-8A13-FCE73C471E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6476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70771" y="56476"/>
            <a:ext cx="785045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spc="340" dirty="0">
                <a:solidFill>
                  <a:srgbClr val="0021A5"/>
                </a:solidFill>
                <a:latin typeface="Gentona SemiBold" charset="0"/>
                <a:ea typeface="Gentona SemiBold" charset="0"/>
                <a:cs typeface="Gentona SemiBold" charset="0"/>
              </a:rPr>
              <a:t>EXPORTING REPORTS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4632" y="518676"/>
            <a:ext cx="1017054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100" b="1" dirty="0">
                <a:solidFill>
                  <a:srgbClr val="F37021"/>
                </a:solidFill>
                <a:latin typeface="Gentona SemiBold" charset="0"/>
              </a:rPr>
              <a:t>Other Well-Used HR Reports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856069" y="-55123"/>
            <a:ext cx="486383" cy="547992"/>
          </a:xfrm>
          <a:prstGeom prst="rect">
            <a:avLst/>
          </a:prstGeom>
          <a:solidFill>
            <a:srgbClr val="F37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5817" y="176621"/>
            <a:ext cx="294100" cy="19882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00332" y="1138157"/>
            <a:ext cx="11536157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rgbClr val="002060"/>
                </a:solidFill>
                <a:latin typeface="Gentona Book"/>
              </a:rPr>
              <a:t>Team content &gt; Human Resources Information &gt; Workforce Information: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Gentona Book"/>
              </a:rPr>
              <a:t>Current Employee Details </a:t>
            </a:r>
            <a:r>
              <a:rPr lang="en-US" sz="1400" b="1" i="1" dirty="0">
                <a:solidFill>
                  <a:srgbClr val="002060"/>
                </a:solidFill>
                <a:latin typeface="Gentona Book"/>
              </a:rPr>
              <a:t>** New Report! </a:t>
            </a:r>
          </a:p>
          <a:p>
            <a:pPr marL="12001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rgbClr val="002060"/>
                </a:solidFill>
                <a:latin typeface="Gentona Book"/>
              </a:rPr>
              <a:t>based on current employees as of midnight, Job Data Department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Gentona Book"/>
              </a:rPr>
              <a:t>Employees Assigned to a Department </a:t>
            </a:r>
          </a:p>
          <a:p>
            <a:pPr marL="12001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rgbClr val="002060"/>
                </a:solidFill>
                <a:latin typeface="Gentona Book"/>
              </a:rPr>
              <a:t>Department based on Payable Time Department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Gentona Book"/>
              </a:rPr>
              <a:t>Staff List with Supervisor Info by Department  </a:t>
            </a:r>
          </a:p>
          <a:p>
            <a:pPr marL="12001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rgbClr val="002060"/>
                </a:solidFill>
                <a:latin typeface="Gentona Book"/>
              </a:rPr>
              <a:t>Based on Job Data Department</a:t>
            </a:r>
            <a:endParaRPr lang="en-US" dirty="0">
              <a:solidFill>
                <a:srgbClr val="002060"/>
              </a:solidFill>
              <a:latin typeface="Gentona Book"/>
            </a:endParaRP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Gentona Book"/>
              </a:rPr>
              <a:t>Historical Employee Details </a:t>
            </a:r>
            <a:r>
              <a:rPr lang="en-US" sz="1400" b="1" i="1" dirty="0">
                <a:solidFill>
                  <a:srgbClr val="002060"/>
                </a:solidFill>
                <a:latin typeface="Gentona Book"/>
              </a:rPr>
              <a:t>** New Report! </a:t>
            </a:r>
          </a:p>
          <a:p>
            <a:pPr marL="12001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rgbClr val="002060"/>
                </a:solidFill>
                <a:latin typeface="Gentona Book"/>
              </a:rPr>
              <a:t>Based on Job Data Department, Snapshots taken </a:t>
            </a:r>
          </a:p>
          <a:p>
            <a:pPr>
              <a:spcAft>
                <a:spcPts val="600"/>
              </a:spcAft>
            </a:pPr>
            <a:endParaRPr lang="en-US" dirty="0">
              <a:solidFill>
                <a:srgbClr val="002060"/>
              </a:solidFill>
              <a:latin typeface="Gentona Book"/>
            </a:endParaRPr>
          </a:p>
          <a:p>
            <a:pPr>
              <a:spcAft>
                <a:spcPts val="600"/>
              </a:spcAft>
            </a:pPr>
            <a:endParaRPr lang="en-US" sz="2100" b="1" dirty="0">
              <a:solidFill>
                <a:srgbClr val="F37021"/>
              </a:solidFill>
              <a:latin typeface="Gentona SemiBold" charset="0"/>
              <a:ea typeface="Gentona SemiBold" charset="0"/>
              <a:cs typeface="Gentona SemiBold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272520E-BCEB-470E-9A82-8274706A3D48}"/>
              </a:ext>
            </a:extLst>
          </p:cNvPr>
          <p:cNvCxnSpPr>
            <a:cxnSpLocks/>
          </p:cNvCxnSpPr>
          <p:nvPr/>
        </p:nvCxnSpPr>
        <p:spPr>
          <a:xfrm>
            <a:off x="485117" y="971651"/>
            <a:ext cx="8321040" cy="0"/>
          </a:xfrm>
          <a:prstGeom prst="line">
            <a:avLst/>
          </a:prstGeom>
          <a:ln w="12700">
            <a:solidFill>
              <a:srgbClr val="F37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015F38F3-1D2A-6673-6368-8A209D513D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1725" y="2465928"/>
            <a:ext cx="2894096" cy="34198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783641C-C88B-6B0F-8394-CC23FD88A4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7919" y="4726928"/>
            <a:ext cx="3619529" cy="11588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D0CDF4C-56DA-15CB-8836-E99E851221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9372" y="1733352"/>
            <a:ext cx="2894095" cy="41523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710405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9C96EFB-06EB-496C-8A13-FCE73C471E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6476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70771" y="56476"/>
            <a:ext cx="785045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spc="340" dirty="0">
                <a:solidFill>
                  <a:srgbClr val="0021A5"/>
                </a:solidFill>
                <a:latin typeface="Gentona SemiBold" charset="0"/>
                <a:ea typeface="Gentona SemiBold" charset="0"/>
                <a:cs typeface="Gentona SemiBold" charset="0"/>
              </a:rPr>
              <a:t>EXPORTING REPORTS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4632" y="518676"/>
            <a:ext cx="1017054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100" b="1" dirty="0">
                <a:solidFill>
                  <a:srgbClr val="F37021"/>
                </a:solidFill>
                <a:latin typeface="Gentona SemiBold" charset="0"/>
              </a:rPr>
              <a:t>Other Well-Used HR Reports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856069" y="-55123"/>
            <a:ext cx="486383" cy="547992"/>
          </a:xfrm>
          <a:prstGeom prst="rect">
            <a:avLst/>
          </a:prstGeom>
          <a:solidFill>
            <a:srgbClr val="F37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5817" y="176621"/>
            <a:ext cx="294100" cy="19882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00332" y="1138157"/>
            <a:ext cx="1153615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rgbClr val="002060"/>
                </a:solidFill>
                <a:latin typeface="Gentona Book"/>
              </a:rPr>
              <a:t>Team content &gt; Human Resources Information &gt; Workforce Information: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Gentona Book"/>
              </a:rPr>
              <a:t>New Hires By Department with Salary / New Hired by Salary Admin Plan </a:t>
            </a:r>
          </a:p>
          <a:p>
            <a:pPr marL="12001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rgbClr val="002060"/>
                </a:solidFill>
                <a:latin typeface="Gentona Book"/>
              </a:rPr>
              <a:t>Prompts for college and date range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Gentona Book"/>
              </a:rPr>
              <a:t>Terminations or Retirement By Department </a:t>
            </a:r>
            <a:endParaRPr lang="en-US" sz="1600" i="1" dirty="0">
              <a:solidFill>
                <a:srgbClr val="002060"/>
              </a:solidFill>
              <a:latin typeface="Gentona Book"/>
            </a:endParaRPr>
          </a:p>
          <a:p>
            <a:pPr marL="12001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rgbClr val="002060"/>
                </a:solidFill>
                <a:latin typeface="Gentona Book"/>
              </a:rPr>
              <a:t>Prompts for college and date range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Gentona Book"/>
              </a:rPr>
              <a:t>Remote Work Location Agreements</a:t>
            </a:r>
          </a:p>
          <a:p>
            <a:pPr marL="12001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rgbClr val="002060"/>
                </a:solidFill>
                <a:latin typeface="Gentona Book"/>
              </a:rPr>
              <a:t>Prompts for College or Depts, Approval Status, </a:t>
            </a:r>
          </a:p>
          <a:p>
            <a:pPr lvl="2">
              <a:spcAft>
                <a:spcPts val="600"/>
              </a:spcAft>
            </a:pPr>
            <a:r>
              <a:rPr lang="en-US" sz="1600" i="1" dirty="0">
                <a:solidFill>
                  <a:srgbClr val="002060"/>
                </a:solidFill>
                <a:latin typeface="Gentona Book"/>
              </a:rPr>
              <a:t>Begin/End Date Range, Include Terminated or Transferred Empl?</a:t>
            </a:r>
          </a:p>
          <a:p>
            <a:pPr>
              <a:spcAft>
                <a:spcPts val="600"/>
              </a:spcAft>
            </a:pPr>
            <a:endParaRPr lang="en-US" dirty="0">
              <a:solidFill>
                <a:srgbClr val="002060"/>
              </a:solidFill>
              <a:latin typeface="Gentona Book"/>
            </a:endParaRPr>
          </a:p>
          <a:p>
            <a:pPr>
              <a:spcAft>
                <a:spcPts val="600"/>
              </a:spcAft>
            </a:pPr>
            <a:endParaRPr lang="en-US" sz="2100" b="1" dirty="0">
              <a:solidFill>
                <a:srgbClr val="F37021"/>
              </a:solidFill>
              <a:latin typeface="Gentona SemiBold" charset="0"/>
              <a:ea typeface="Gentona SemiBold" charset="0"/>
              <a:cs typeface="Gentona SemiBold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272520E-BCEB-470E-9A82-8274706A3D48}"/>
              </a:ext>
            </a:extLst>
          </p:cNvPr>
          <p:cNvCxnSpPr>
            <a:cxnSpLocks/>
          </p:cNvCxnSpPr>
          <p:nvPr/>
        </p:nvCxnSpPr>
        <p:spPr>
          <a:xfrm>
            <a:off x="485117" y="971651"/>
            <a:ext cx="8321040" cy="0"/>
          </a:xfrm>
          <a:prstGeom prst="line">
            <a:avLst/>
          </a:prstGeom>
          <a:ln w="12700">
            <a:solidFill>
              <a:srgbClr val="F37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9312B495-0102-76A5-4B53-688D78D461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1030" y="2330061"/>
            <a:ext cx="3698230" cy="15117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67064CC-5269-6E2B-1D73-E1C82327FE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05084" y="4045777"/>
            <a:ext cx="3694176" cy="1397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638150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9C96EFB-06EB-496C-8A13-FCE73C471E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6476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70771" y="56476"/>
            <a:ext cx="785045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spc="340" dirty="0">
                <a:solidFill>
                  <a:srgbClr val="0021A5"/>
                </a:solidFill>
                <a:latin typeface="Gentona SemiBold" charset="0"/>
                <a:ea typeface="Gentona SemiBold" charset="0"/>
                <a:cs typeface="Gentona SemiBold" charset="0"/>
              </a:rPr>
              <a:t>EXPORTING REPORTS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4632" y="518676"/>
            <a:ext cx="1017054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100" b="1" dirty="0">
                <a:solidFill>
                  <a:srgbClr val="F37021"/>
                </a:solidFill>
                <a:latin typeface="Gentona SemiBold" charset="0"/>
              </a:rPr>
              <a:t>Reporting Scenario Discussion – Still Under Development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856069" y="-55123"/>
            <a:ext cx="486383" cy="547992"/>
          </a:xfrm>
          <a:prstGeom prst="rect">
            <a:avLst/>
          </a:prstGeom>
          <a:solidFill>
            <a:srgbClr val="F37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5817" y="176621"/>
            <a:ext cx="294100" cy="19882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00332" y="1138157"/>
            <a:ext cx="11536157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rgbClr val="002060"/>
                </a:solidFill>
                <a:latin typeface="Gentona Book"/>
              </a:rPr>
              <a:t>Scenario – pulling a list of current employees, hires and terminations for a given timeframe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rgbClr val="002060"/>
                </a:solidFill>
                <a:latin typeface="Gentona Book"/>
              </a:rPr>
              <a:t>Team content &gt; Human Resources Information &gt; Workforce Information: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Gentona Book"/>
              </a:rPr>
              <a:t>New Hires By Department with Salary / New Hired by Salary Admin Plan 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Gentona Book"/>
              </a:rPr>
              <a:t>Terminations or Retirement By Department </a:t>
            </a:r>
            <a:endParaRPr lang="en-US" sz="1600" i="1" dirty="0">
              <a:solidFill>
                <a:srgbClr val="002060"/>
              </a:solidFill>
              <a:latin typeface="Gentona Book"/>
            </a:endParaRP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Gentona Book"/>
              </a:rPr>
              <a:t>Job Data Change by Department – not public at this time but will discuss with HR Core Office </a:t>
            </a:r>
          </a:p>
          <a:p>
            <a:pPr marL="12001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Gentona Book"/>
              </a:rPr>
              <a:t>pulls all job data changes for DeptID(s) and date ranges entered on prompt page</a:t>
            </a:r>
          </a:p>
          <a:p>
            <a:pPr>
              <a:spcAft>
                <a:spcPts val="600"/>
              </a:spcAft>
            </a:pPr>
            <a:endParaRPr lang="en-US" dirty="0">
              <a:solidFill>
                <a:srgbClr val="002060"/>
              </a:solidFill>
              <a:latin typeface="Gentona Book"/>
            </a:endParaRPr>
          </a:p>
          <a:p>
            <a:pPr>
              <a:spcAft>
                <a:spcPts val="600"/>
              </a:spcAft>
            </a:pPr>
            <a:endParaRPr lang="en-US" dirty="0">
              <a:solidFill>
                <a:srgbClr val="002060"/>
              </a:solidFill>
              <a:latin typeface="Gentona Book"/>
            </a:endParaRPr>
          </a:p>
          <a:p>
            <a:pPr>
              <a:spcAft>
                <a:spcPts val="600"/>
              </a:spcAft>
            </a:pPr>
            <a:endParaRPr lang="en-US" sz="2100" b="1" dirty="0">
              <a:solidFill>
                <a:srgbClr val="F37021"/>
              </a:solidFill>
              <a:latin typeface="Gentona SemiBold" charset="0"/>
              <a:ea typeface="Gentona SemiBold" charset="0"/>
              <a:cs typeface="Gentona SemiBold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272520E-BCEB-470E-9A82-8274706A3D48}"/>
              </a:ext>
            </a:extLst>
          </p:cNvPr>
          <p:cNvCxnSpPr>
            <a:cxnSpLocks/>
          </p:cNvCxnSpPr>
          <p:nvPr/>
        </p:nvCxnSpPr>
        <p:spPr>
          <a:xfrm>
            <a:off x="485117" y="971651"/>
            <a:ext cx="8321040" cy="0"/>
          </a:xfrm>
          <a:prstGeom prst="line">
            <a:avLst/>
          </a:prstGeom>
          <a:ln w="12700">
            <a:solidFill>
              <a:srgbClr val="F37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B1281B67-EA09-15AF-952E-2D30D385AE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0771" y="3382369"/>
            <a:ext cx="4136968" cy="2935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0711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1786"/>
            <a:ext cx="12192000" cy="69695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70771" y="56476"/>
            <a:ext cx="785045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spc="340" dirty="0">
                <a:solidFill>
                  <a:srgbClr val="0021A5"/>
                </a:solidFill>
                <a:latin typeface="Gentona SemiBold" charset="0"/>
                <a:ea typeface="Gentona SemiBold" charset="0"/>
                <a:cs typeface="Gentona SemiBold" charset="0"/>
              </a:rPr>
              <a:t>AGENDA</a:t>
            </a:r>
          </a:p>
        </p:txBody>
      </p:sp>
      <p:sp>
        <p:nvSpPr>
          <p:cNvPr id="4" name="Rectangle 3"/>
          <p:cNvSpPr/>
          <p:nvPr/>
        </p:nvSpPr>
        <p:spPr>
          <a:xfrm>
            <a:off x="10856069" y="-55123"/>
            <a:ext cx="486383" cy="547992"/>
          </a:xfrm>
          <a:prstGeom prst="rect">
            <a:avLst/>
          </a:prstGeom>
          <a:solidFill>
            <a:srgbClr val="F37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5817" y="176621"/>
            <a:ext cx="294100" cy="19882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51163" y="78290"/>
            <a:ext cx="11540837" cy="4815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 spc="340" dirty="0">
              <a:solidFill>
                <a:srgbClr val="002060"/>
              </a:solidFill>
              <a:latin typeface="Gentona Book"/>
              <a:ea typeface="Gentona SemiBold" charset="0"/>
              <a:cs typeface="Gentona SemiBold" charset="0"/>
            </a:endParaRP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spc="340" dirty="0">
                <a:solidFill>
                  <a:srgbClr val="002060"/>
                </a:solidFill>
                <a:latin typeface="Gentona Book"/>
                <a:ea typeface="Gentona SemiBold" charset="0"/>
                <a:cs typeface="Gentona SemiBold" charset="0"/>
              </a:rPr>
              <a:t>Introduction</a:t>
            </a:r>
          </a:p>
          <a:p>
            <a:pPr marL="285750" lvl="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spc="300" dirty="0">
                <a:solidFill>
                  <a:srgbClr val="002060"/>
                </a:solidFill>
                <a:latin typeface="Gentona Book"/>
              </a:rPr>
              <a:t>Data Warehouse Overview </a:t>
            </a:r>
          </a:p>
          <a:p>
            <a:pPr marL="285750" lvl="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spc="300" dirty="0">
                <a:solidFill>
                  <a:srgbClr val="002060"/>
                </a:solidFill>
                <a:latin typeface="Gentona Book"/>
              </a:rPr>
              <a:t>Permissions/Security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spc="300" dirty="0">
                <a:solidFill>
                  <a:srgbClr val="002060"/>
                </a:solidFill>
                <a:latin typeface="Gentona Book"/>
              </a:rPr>
              <a:t>Review Enterprise Analytics Interface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spc="300" dirty="0">
                <a:solidFill>
                  <a:srgbClr val="002060"/>
                </a:solidFill>
                <a:latin typeface="Gentona Book"/>
              </a:rPr>
              <a:t>Running a Report in Enterprise Analytics</a:t>
            </a:r>
          </a:p>
          <a:p>
            <a:pPr marL="285750" lvl="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spc="300" dirty="0">
                <a:solidFill>
                  <a:srgbClr val="002060"/>
                </a:solidFill>
                <a:latin typeface="Gentona Book"/>
              </a:rPr>
              <a:t>Additional Resources</a:t>
            </a:r>
          </a:p>
          <a:p>
            <a:pPr marL="285750" lvl="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spc="300" dirty="0">
                <a:solidFill>
                  <a:srgbClr val="002060"/>
                </a:solidFill>
                <a:latin typeface="Gentona Book"/>
              </a:rPr>
              <a:t>Q&amp;A</a:t>
            </a:r>
          </a:p>
          <a:p>
            <a:pPr marL="742950" lvl="1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 spc="300" dirty="0">
              <a:solidFill>
                <a:srgbClr val="002060"/>
              </a:solidFill>
              <a:latin typeface="Gentona Book"/>
            </a:endParaRPr>
          </a:p>
        </p:txBody>
      </p:sp>
    </p:spTree>
    <p:extLst>
      <p:ext uri="{BB962C8B-B14F-4D97-AF65-F5344CB8AC3E}">
        <p14:creationId xmlns:p14="http://schemas.microsoft.com/office/powerpoint/2010/main" val="23947777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731938" y="2991200"/>
            <a:ext cx="4728122" cy="496461"/>
          </a:xfrm>
          <a:prstGeom prst="rect">
            <a:avLst/>
          </a:prstGeom>
          <a:solidFill>
            <a:srgbClr val="F37021">
              <a:alpha val="50196"/>
            </a:srgbClr>
          </a:solidFill>
          <a:ln w="38100">
            <a:solidFill>
              <a:srgbClr val="0021A5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70771" y="3013502"/>
            <a:ext cx="785045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spc="340" dirty="0">
                <a:solidFill>
                  <a:schemeClr val="bg1"/>
                </a:solidFill>
                <a:latin typeface="Gentona SemiBold" charset="0"/>
                <a:ea typeface="Gentona SemiBold" charset="0"/>
                <a:cs typeface="Gentona SemiBold" charset="0"/>
              </a:rPr>
              <a:t>ADDITIONAL RESOURCES</a:t>
            </a:r>
          </a:p>
        </p:txBody>
      </p:sp>
      <p:sp>
        <p:nvSpPr>
          <p:cNvPr id="7" name="Rectangle 6"/>
          <p:cNvSpPr/>
          <p:nvPr/>
        </p:nvSpPr>
        <p:spPr>
          <a:xfrm>
            <a:off x="10856069" y="-55123"/>
            <a:ext cx="486383" cy="547992"/>
          </a:xfrm>
          <a:prstGeom prst="rect">
            <a:avLst/>
          </a:prstGeom>
          <a:solidFill>
            <a:srgbClr val="0021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5817" y="176621"/>
            <a:ext cx="294100" cy="198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6120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4C5B913-C745-4824-A9C8-09B9555CA8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1599"/>
            <a:ext cx="12192000" cy="69695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70771" y="56476"/>
            <a:ext cx="785045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spc="340" dirty="0">
                <a:solidFill>
                  <a:srgbClr val="0021A5"/>
                </a:solidFill>
                <a:latin typeface="Gentona SemiBold" charset="0"/>
                <a:ea typeface="Gentona SemiBold" charset="0"/>
                <a:cs typeface="Gentona SemiBold" charset="0"/>
              </a:rPr>
              <a:t>ADDITIONAL RESOURCES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348864"/>
            <a:ext cx="11963400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>
              <a:solidFill>
                <a:srgbClr val="002060"/>
              </a:solidFill>
              <a:latin typeface="Gentona Book"/>
            </a:endParaRPr>
          </a:p>
          <a:p>
            <a:r>
              <a:rPr lang="en-US" sz="2800" b="1" dirty="0">
                <a:solidFill>
                  <a:srgbClr val="002060"/>
                </a:solidFill>
                <a:latin typeface="Gentona Book"/>
              </a:rPr>
              <a:t>HR Reports:</a:t>
            </a:r>
          </a:p>
          <a:p>
            <a:r>
              <a:rPr lang="en-US" sz="2800" b="1" dirty="0">
                <a:solidFill>
                  <a:srgbClr val="002060"/>
                </a:solidFill>
                <a:latin typeface="Gentona Book"/>
              </a:rPr>
              <a:t>	</a:t>
            </a:r>
            <a:r>
              <a:rPr lang="en-US" sz="2200" b="1" dirty="0">
                <a:solidFill>
                  <a:srgbClr val="002060"/>
                </a:solidFill>
                <a:latin typeface="Gentona Book"/>
                <a:hlinkClick r:id="rId3"/>
              </a:rPr>
              <a:t>https://hr.ufl.edu/manager-resources/hr-data-services-people-analytics/data-reports/</a:t>
            </a:r>
            <a:endParaRPr lang="en-US" sz="2200" b="1" dirty="0">
              <a:solidFill>
                <a:srgbClr val="002060"/>
              </a:solidFill>
              <a:latin typeface="Gentona Book"/>
            </a:endParaRPr>
          </a:p>
          <a:p>
            <a:r>
              <a:rPr lang="en-US" sz="2400" b="1" dirty="0">
                <a:solidFill>
                  <a:srgbClr val="002060"/>
                </a:solidFill>
                <a:latin typeface="Gentona Book"/>
              </a:rPr>
              <a:t>  </a:t>
            </a:r>
          </a:p>
          <a:p>
            <a:r>
              <a:rPr lang="en-US" sz="2800" b="1" dirty="0">
                <a:solidFill>
                  <a:srgbClr val="002060"/>
                </a:solidFill>
                <a:latin typeface="Gentona Book"/>
              </a:rPr>
              <a:t>FI Reports: </a:t>
            </a:r>
          </a:p>
          <a:p>
            <a:r>
              <a:rPr lang="en-US" sz="2400" b="1" dirty="0">
                <a:solidFill>
                  <a:srgbClr val="002060"/>
                </a:solidFill>
                <a:latin typeface="Gentona Book"/>
              </a:rPr>
              <a:t>	</a:t>
            </a:r>
            <a:r>
              <a:rPr lang="en-US" sz="2200" b="1" dirty="0">
                <a:solidFill>
                  <a:srgbClr val="002060"/>
                </a:solidFill>
                <a:latin typeface="Gentona Book"/>
                <a:hlinkClick r:id="rId4"/>
              </a:rPr>
              <a:t>https://www.fa.ufl.edu/directives/updated-reporting-tools/</a:t>
            </a:r>
            <a:endParaRPr lang="en-US" sz="2200" b="1" dirty="0">
              <a:solidFill>
                <a:srgbClr val="002060"/>
              </a:solidFill>
              <a:latin typeface="Gentona Book"/>
            </a:endParaRPr>
          </a:p>
          <a:p>
            <a:r>
              <a:rPr lang="en-US" sz="2200" b="1" dirty="0">
                <a:solidFill>
                  <a:srgbClr val="002060"/>
                </a:solidFill>
                <a:latin typeface="Gentona Book"/>
              </a:rPr>
              <a:t>	Enterprise-Analytics-Basic-user-guide is available on the site under ‘Attachments’ section</a:t>
            </a:r>
          </a:p>
          <a:p>
            <a:r>
              <a:rPr lang="en-US" sz="2400" b="1" dirty="0">
                <a:solidFill>
                  <a:srgbClr val="002060"/>
                </a:solidFill>
                <a:latin typeface="Gentona Book"/>
              </a:rPr>
              <a:t> </a:t>
            </a:r>
          </a:p>
          <a:p>
            <a:r>
              <a:rPr lang="en-US" sz="2800" b="1" dirty="0">
                <a:solidFill>
                  <a:srgbClr val="002060"/>
                </a:solidFill>
                <a:latin typeface="Gentona Book"/>
              </a:rPr>
              <a:t>HR Toolkits</a:t>
            </a:r>
            <a:endParaRPr lang="en-US" sz="2400" b="1" dirty="0">
              <a:solidFill>
                <a:srgbClr val="002060"/>
              </a:solidFill>
              <a:latin typeface="Gentona Book"/>
            </a:endParaRPr>
          </a:p>
          <a:p>
            <a:r>
              <a:rPr lang="en-US" sz="2400" b="1" dirty="0">
                <a:solidFill>
                  <a:srgbClr val="002060"/>
                </a:solidFill>
                <a:latin typeface="Gentona Book"/>
              </a:rPr>
              <a:t>	</a:t>
            </a:r>
            <a:r>
              <a:rPr lang="en-US" sz="2200" b="1" dirty="0">
                <a:solidFill>
                  <a:srgbClr val="002060"/>
                </a:solidFill>
                <a:latin typeface="Gentona Book"/>
                <a:hlinkClick r:id="rId5"/>
              </a:rPr>
              <a:t>https://learn-and-grow.hr.ufl.edu/toolkits-resource-center/enterprise-analytics/</a:t>
            </a:r>
            <a:r>
              <a:rPr lang="en-US" sz="2200" b="1" dirty="0">
                <a:solidFill>
                  <a:srgbClr val="002060"/>
                </a:solidFill>
                <a:latin typeface="Gentona Book"/>
              </a:rPr>
              <a:t> </a:t>
            </a:r>
          </a:p>
          <a:p>
            <a:r>
              <a:rPr lang="en-US" sz="2800" b="1" dirty="0">
                <a:solidFill>
                  <a:srgbClr val="002060"/>
                </a:solidFill>
                <a:latin typeface="Gentona Book"/>
              </a:rPr>
              <a:t> </a:t>
            </a:r>
            <a:endParaRPr lang="en-US" sz="2000" b="1" dirty="0">
              <a:solidFill>
                <a:srgbClr val="002060"/>
              </a:solidFill>
              <a:latin typeface="Gentona Book"/>
            </a:endParaRPr>
          </a:p>
          <a:p>
            <a:r>
              <a:rPr lang="en-US" sz="2800" b="1" dirty="0">
                <a:solidFill>
                  <a:srgbClr val="002060"/>
                </a:solidFill>
                <a:latin typeface="Gentona Book"/>
              </a:rPr>
              <a:t>HR Data Literacy Training – launching in MyTraining</a:t>
            </a:r>
            <a:endParaRPr lang="en-US" u="sng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843452" y="375449"/>
            <a:ext cx="4505093" cy="0"/>
          </a:xfrm>
          <a:prstGeom prst="line">
            <a:avLst/>
          </a:prstGeom>
          <a:ln w="12700">
            <a:solidFill>
              <a:srgbClr val="F37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0856069" y="-55123"/>
            <a:ext cx="486383" cy="547992"/>
          </a:xfrm>
          <a:prstGeom prst="rect">
            <a:avLst/>
          </a:prstGeom>
          <a:solidFill>
            <a:srgbClr val="F37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5817" y="176621"/>
            <a:ext cx="294100" cy="198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385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731938" y="2991200"/>
            <a:ext cx="4728122" cy="496461"/>
          </a:xfrm>
          <a:prstGeom prst="rect">
            <a:avLst/>
          </a:prstGeom>
          <a:solidFill>
            <a:srgbClr val="0021A5">
              <a:alpha val="25098"/>
            </a:srgbClr>
          </a:solidFill>
          <a:ln w="38100">
            <a:solidFill>
              <a:srgbClr val="F3702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70771" y="3013502"/>
            <a:ext cx="785045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spc="340" dirty="0">
                <a:solidFill>
                  <a:schemeClr val="bg1"/>
                </a:solidFill>
                <a:latin typeface="Gentona SemiBold" charset="0"/>
                <a:ea typeface="Gentona SemiBold" charset="0"/>
                <a:cs typeface="Gentona SemiBold" charset="0"/>
              </a:rPr>
              <a:t>INTRODUCTIONS</a:t>
            </a:r>
          </a:p>
        </p:txBody>
      </p:sp>
      <p:sp>
        <p:nvSpPr>
          <p:cNvPr id="7" name="Rectangle 6"/>
          <p:cNvSpPr/>
          <p:nvPr/>
        </p:nvSpPr>
        <p:spPr>
          <a:xfrm>
            <a:off x="10856069" y="-55123"/>
            <a:ext cx="486383" cy="547992"/>
          </a:xfrm>
          <a:prstGeom prst="rect">
            <a:avLst/>
          </a:prstGeom>
          <a:solidFill>
            <a:srgbClr val="F37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5817" y="176621"/>
            <a:ext cx="294100" cy="198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927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564096" y="2980148"/>
            <a:ext cx="6896432" cy="496461"/>
          </a:xfrm>
          <a:prstGeom prst="rect">
            <a:avLst/>
          </a:prstGeom>
          <a:solidFill>
            <a:srgbClr val="F37021">
              <a:alpha val="50196"/>
            </a:srgbClr>
          </a:solidFill>
          <a:ln w="38100">
            <a:solidFill>
              <a:srgbClr val="0021A5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564096" y="3002450"/>
            <a:ext cx="699993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spc="340" dirty="0">
                <a:solidFill>
                  <a:schemeClr val="bg1"/>
                </a:solidFill>
                <a:latin typeface="Gentona SemiBold" charset="0"/>
                <a:ea typeface="Gentona SemiBold" charset="0"/>
                <a:cs typeface="Gentona SemiBold" charset="0"/>
              </a:rPr>
              <a:t>Data Warehouse Overview</a:t>
            </a:r>
          </a:p>
        </p:txBody>
      </p:sp>
      <p:sp>
        <p:nvSpPr>
          <p:cNvPr id="7" name="Rectangle 6"/>
          <p:cNvSpPr/>
          <p:nvPr/>
        </p:nvSpPr>
        <p:spPr>
          <a:xfrm>
            <a:off x="10856069" y="-55123"/>
            <a:ext cx="486383" cy="547992"/>
          </a:xfrm>
          <a:prstGeom prst="rect">
            <a:avLst/>
          </a:prstGeom>
          <a:solidFill>
            <a:srgbClr val="0021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5817" y="176621"/>
            <a:ext cx="294100" cy="198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147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856069" y="-55123"/>
            <a:ext cx="486383" cy="547992"/>
          </a:xfrm>
          <a:prstGeom prst="rect">
            <a:avLst/>
          </a:prstGeom>
          <a:solidFill>
            <a:srgbClr val="F37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18616" y="1178907"/>
            <a:ext cx="665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5817" y="176621"/>
            <a:ext cx="294100" cy="1988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124"/>
            <a:ext cx="12192000" cy="6913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260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564096" y="2980148"/>
            <a:ext cx="6896432" cy="496461"/>
          </a:xfrm>
          <a:prstGeom prst="rect">
            <a:avLst/>
          </a:prstGeom>
          <a:solidFill>
            <a:srgbClr val="F37021">
              <a:alpha val="50196"/>
            </a:srgbClr>
          </a:solidFill>
          <a:ln w="38100">
            <a:solidFill>
              <a:srgbClr val="0021A5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564096" y="3002450"/>
            <a:ext cx="699993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spc="340" dirty="0">
                <a:solidFill>
                  <a:schemeClr val="bg1"/>
                </a:solidFill>
                <a:latin typeface="Gentona SemiBold" charset="0"/>
                <a:ea typeface="Gentona SemiBold" charset="0"/>
                <a:cs typeface="Gentona SemiBold" charset="0"/>
              </a:rPr>
              <a:t>Permissions</a:t>
            </a:r>
          </a:p>
        </p:txBody>
      </p:sp>
      <p:sp>
        <p:nvSpPr>
          <p:cNvPr id="7" name="Rectangle 6"/>
          <p:cNvSpPr/>
          <p:nvPr/>
        </p:nvSpPr>
        <p:spPr>
          <a:xfrm>
            <a:off x="10856069" y="-55123"/>
            <a:ext cx="486383" cy="547992"/>
          </a:xfrm>
          <a:prstGeom prst="rect">
            <a:avLst/>
          </a:prstGeom>
          <a:solidFill>
            <a:srgbClr val="0021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5817" y="176621"/>
            <a:ext cx="294100" cy="198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30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70771" y="56476"/>
            <a:ext cx="785045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spc="340" dirty="0">
                <a:solidFill>
                  <a:srgbClr val="0021A5"/>
                </a:solidFill>
                <a:latin typeface="Gentona SemiBold" charset="0"/>
                <a:ea typeface="Gentona SemiBold" charset="0"/>
                <a:cs typeface="Gentona SemiBold" charset="0"/>
              </a:rPr>
              <a:t>Permissions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10856069" y="-55123"/>
            <a:ext cx="486383" cy="547992"/>
          </a:xfrm>
          <a:prstGeom prst="rect">
            <a:avLst/>
          </a:prstGeom>
          <a:solidFill>
            <a:srgbClr val="F37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18616" y="1178907"/>
            <a:ext cx="900388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Same roles from People Soft!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Some examples include (but not limited to):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UF_HR_VIEWINQUIRY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UF_EPAF_PAYROLL_OFFICE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UF_EPAF_EMPLOYMENT_OFFICE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UF_BN_BENEFITS_INQUIRY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UF_TL_DEPT_APPROVER/PROCESSOR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UF_PY_PAYROLL_INQUIRY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UF_PY_PAYROLL_SERVICES_STAFF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UF_PY_PAYROLL_SERVICES_ADMIN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UF_PY_PAYROLL_GARNISHMENTS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UF_LOA_VIEW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UF_KA_DEPT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UF_KA_DEPT_BUDGETING_ADMIN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….hundreds of ARS roles provide access to reports in Enterprise Analytics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206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5817" y="176621"/>
            <a:ext cx="294100" cy="19882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F5426B1-E5FE-49CC-8DCD-1EE4FC9B030D}"/>
              </a:ext>
            </a:extLst>
          </p:cNvPr>
          <p:cNvSpPr txBox="1"/>
          <p:nvPr/>
        </p:nvSpPr>
        <p:spPr>
          <a:xfrm>
            <a:off x="485117" y="616815"/>
            <a:ext cx="4579251" cy="4154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100" b="1" dirty="0">
                <a:solidFill>
                  <a:srgbClr val="F37021"/>
                </a:solidFill>
                <a:latin typeface="Gentona SemiBold" charset="0"/>
                <a:ea typeface="Gentona SemiBold" charset="0"/>
                <a:cs typeface="Gentona SemiBold" charset="0"/>
              </a:rPr>
              <a:t>Report Permissions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8434D02-C2F2-4556-8637-9FBE43554484}"/>
              </a:ext>
            </a:extLst>
          </p:cNvPr>
          <p:cNvCxnSpPr/>
          <p:nvPr/>
        </p:nvCxnSpPr>
        <p:spPr>
          <a:xfrm>
            <a:off x="485117" y="1020551"/>
            <a:ext cx="4082625" cy="0"/>
          </a:xfrm>
          <a:prstGeom prst="line">
            <a:avLst/>
          </a:prstGeom>
          <a:ln w="12700">
            <a:solidFill>
              <a:srgbClr val="F37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9440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6621"/>
            <a:ext cx="12192000" cy="6858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883159" y="2991201"/>
            <a:ext cx="6438123" cy="853012"/>
          </a:xfrm>
          <a:prstGeom prst="rect">
            <a:avLst/>
          </a:prstGeom>
          <a:solidFill>
            <a:srgbClr val="0021A5">
              <a:alpha val="25098"/>
            </a:srgbClr>
          </a:solidFill>
          <a:ln w="38100">
            <a:solidFill>
              <a:srgbClr val="F3702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726024" y="3013502"/>
            <a:ext cx="47399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spc="340" dirty="0">
                <a:solidFill>
                  <a:schemeClr val="bg1"/>
                </a:solidFill>
                <a:latin typeface="Gentona SemiBold" charset="0"/>
                <a:ea typeface="Gentona SemiBold" charset="0"/>
                <a:cs typeface="Gentona SemiBold" charset="0"/>
              </a:rPr>
              <a:t>Enterprise Reporting Navigation and Interface</a:t>
            </a:r>
          </a:p>
        </p:txBody>
      </p:sp>
      <p:sp>
        <p:nvSpPr>
          <p:cNvPr id="7" name="Rectangle 6"/>
          <p:cNvSpPr/>
          <p:nvPr/>
        </p:nvSpPr>
        <p:spPr>
          <a:xfrm>
            <a:off x="10856069" y="-55123"/>
            <a:ext cx="486383" cy="547992"/>
          </a:xfrm>
          <a:prstGeom prst="rect">
            <a:avLst/>
          </a:prstGeom>
          <a:solidFill>
            <a:srgbClr val="F37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5817" y="176621"/>
            <a:ext cx="294100" cy="198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102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8168"/>
            <a:ext cx="12173964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70771" y="56476"/>
            <a:ext cx="785045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spc="340" dirty="0">
                <a:solidFill>
                  <a:srgbClr val="0021A5"/>
                </a:solidFill>
                <a:latin typeface="Gentona SemiBold" charset="0"/>
                <a:ea typeface="Gentona SemiBold" charset="0"/>
                <a:cs typeface="Gentona SemiBold" charset="0"/>
              </a:rPr>
              <a:t>Review Report Author Interface</a:t>
            </a:r>
          </a:p>
          <a:p>
            <a:pPr algn="ctr"/>
            <a:endParaRPr lang="en-US" sz="1300" b="1" spc="340" dirty="0">
              <a:solidFill>
                <a:srgbClr val="0021A5"/>
              </a:solidFill>
              <a:latin typeface="Gentona SemiBold" charset="0"/>
              <a:ea typeface="Gentona SemiBold" charset="0"/>
              <a:cs typeface="Gentona SemiBold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396" y="518676"/>
            <a:ext cx="9975657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rgbClr val="002060"/>
                </a:solidFill>
                <a:latin typeface="Gentona SemiBold" charset="0"/>
                <a:ea typeface="Gentona SemiBold" charset="0"/>
                <a:cs typeface="Gentona SemiBold" charset="0"/>
              </a:rPr>
              <a:t>Accessing Enterprise Analytics</a:t>
            </a:r>
          </a:p>
          <a:p>
            <a:endParaRPr lang="en-US" b="1" u="sng" dirty="0">
              <a:solidFill>
                <a:srgbClr val="002060"/>
              </a:solidFill>
              <a:latin typeface="Gentona SemiBold" charset="0"/>
              <a:ea typeface="Gentona SemiBold" charset="0"/>
              <a:cs typeface="Gentona SemiBold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  <a:latin typeface="Gentona SemiBold" charset="0"/>
              </a:rPr>
              <a:t>Login to myUFL with your Gatorlink username/password.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  <a:latin typeface="Gentona SemiBold" charset="0"/>
              </a:rPr>
              <a:t>Navigate to: Main Menu &gt;&gt; Enterprise Analytics &gt;&gt; Access Enterprise Analytics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2060"/>
              </a:solidFill>
              <a:latin typeface="Gentona SemiBold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2060"/>
              </a:solidFill>
              <a:latin typeface="Gentona SemiBold" charset="0"/>
            </a:endParaRPr>
          </a:p>
          <a:p>
            <a:pPr>
              <a:spcAft>
                <a:spcPts val="600"/>
              </a:spcAft>
            </a:pPr>
            <a:endParaRPr lang="en-US" sz="2100" b="1" dirty="0">
              <a:solidFill>
                <a:srgbClr val="F37021"/>
              </a:solidFill>
              <a:latin typeface="Gentona SemiBold" charset="0"/>
              <a:ea typeface="Gentona SemiBold" charset="0"/>
              <a:cs typeface="Gentona SemiBold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843452" y="375449"/>
            <a:ext cx="4505093" cy="0"/>
          </a:xfrm>
          <a:prstGeom prst="line">
            <a:avLst/>
          </a:prstGeom>
          <a:ln w="12700">
            <a:solidFill>
              <a:srgbClr val="F37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0856069" y="-55123"/>
            <a:ext cx="486383" cy="547992"/>
          </a:xfrm>
          <a:prstGeom prst="rect">
            <a:avLst/>
          </a:prstGeom>
          <a:solidFill>
            <a:srgbClr val="F37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5817" y="176621"/>
            <a:ext cx="294100" cy="1988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0FD8398-9CFF-1FA0-458F-B0269BC7C9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7318" y="1750914"/>
            <a:ext cx="3172268" cy="29055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869537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mments xmlns="6cd9ad15-97a3-4da2-a032-89e2457cdc24" xsi:nil="true"/>
    <lcf76f155ced4ddcb4097134ff3c332f xmlns="6cd9ad15-97a3-4da2-a032-89e2457cdc24">
      <Terms xmlns="http://schemas.microsoft.com/office/infopath/2007/PartnerControls"/>
    </lcf76f155ced4ddcb4097134ff3c332f>
    <TaxCatchAll xmlns="42072fb4-f5e9-4f35-8aca-cf74bc705fd0" xsi:nil="true"/>
    <SharedWithUsers xmlns="42072fb4-f5e9-4f35-8aca-cf74bc705fd0">
      <UserInfo>
        <DisplayName/>
        <AccountId xsi:nil="true"/>
        <AccountType/>
      </UserInfo>
    </SharedWithUsers>
    <MediaLengthInSeconds xmlns="6cd9ad15-97a3-4da2-a032-89e2457cdc2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149B34E74E7544F82707C01A12E932A" ma:contentTypeVersion="17" ma:contentTypeDescription="Create a new document." ma:contentTypeScope="" ma:versionID="989fb7fc4ca485ffad09ac582fe5096d">
  <xsd:schema xmlns:xsd="http://www.w3.org/2001/XMLSchema" xmlns:xs="http://www.w3.org/2001/XMLSchema" xmlns:p="http://schemas.microsoft.com/office/2006/metadata/properties" xmlns:ns2="6cd9ad15-97a3-4da2-a032-89e2457cdc24" xmlns:ns3="42072fb4-f5e9-4f35-8aca-cf74bc705fd0" targetNamespace="http://schemas.microsoft.com/office/2006/metadata/properties" ma:root="true" ma:fieldsID="811e46f34aea1805f38d7802ffb639a6" ns2:_="" ns3:_="">
    <xsd:import namespace="6cd9ad15-97a3-4da2-a032-89e2457cdc24"/>
    <xsd:import namespace="42072fb4-f5e9-4f35-8aca-cf74bc705fd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Comment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d9ad15-97a3-4da2-a032-89e2457cdc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Comments" ma:index="20" nillable="true" ma:displayName="Comments" ma:description="optional comments or description of the item." ma:format="Dropdown" ma:internalName="Comments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a0c477a-f09e-4137-8c49-77869fdcca9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072fb4-f5e9-4f35-8aca-cf74bc705fd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65f4b9e-e61c-4ef4-94d5-375ab4df5d2c}" ma:internalName="TaxCatchAll" ma:showField="CatchAllData" ma:web="42072fb4-f5e9-4f35-8aca-cf74bc705fd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A531FA9-5C13-4D96-BCDB-1C7E99FAD9C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C486B09-95A6-4014-A99C-C6776866489D}">
  <ds:schemaRefs>
    <ds:schemaRef ds:uri="http://schemas.microsoft.com/office/2006/metadata/properties"/>
    <ds:schemaRef ds:uri="http://schemas.microsoft.com/office/infopath/2007/PartnerControls"/>
    <ds:schemaRef ds:uri="6cd9ad15-97a3-4da2-a032-89e2457cdc24"/>
    <ds:schemaRef ds:uri="42072fb4-f5e9-4f35-8aca-cf74bc705fd0"/>
  </ds:schemaRefs>
</ds:datastoreItem>
</file>

<file path=customXml/itemProps3.xml><?xml version="1.0" encoding="utf-8"?>
<ds:datastoreItem xmlns:ds="http://schemas.openxmlformats.org/officeDocument/2006/customXml" ds:itemID="{1344065D-6C2D-49A2-B879-7E46DBE874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cd9ad15-97a3-4da2-a032-89e2457cdc24"/>
    <ds:schemaRef ds:uri="42072fb4-f5e9-4f35-8aca-cf74bc705fd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3292</TotalTime>
  <Words>1133</Words>
  <Application>Microsoft Office PowerPoint</Application>
  <PresentationFormat>Widescreen</PresentationFormat>
  <Paragraphs>155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Gentona Book</vt:lpstr>
      <vt:lpstr>Gentona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Microsoft Office User</dc:creator>
  <cp:keywords/>
  <dc:description/>
  <cp:lastModifiedBy>Long,Melissa M</cp:lastModifiedBy>
  <cp:revision>105</cp:revision>
  <dcterms:created xsi:type="dcterms:W3CDTF">2018-03-15T14:48:50Z</dcterms:created>
  <dcterms:modified xsi:type="dcterms:W3CDTF">2023-12-04T05:55:06Z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0x010100A149B34E74E7544F82707C01A12E932A</vt:lpwstr>
  </property>
  <property fmtid="{D5CDD505-2E9C-101B-9397-08002B2CF9AE}" pid="3" name="Order">
    <vt:r8>12814200</vt:r8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TriggerFlowInfo">
    <vt:lpwstr/>
  </property>
  <property fmtid="{D5CDD505-2E9C-101B-9397-08002B2CF9AE}" pid="7" name="MediaServiceImageTags">
    <vt:lpwstr/>
  </property>
</Properties>
</file>