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8" r:id="rId2"/>
    <p:sldId id="288" r:id="rId3"/>
    <p:sldId id="266" r:id="rId4"/>
    <p:sldId id="335" r:id="rId5"/>
    <p:sldId id="336" r:id="rId6"/>
    <p:sldId id="337" r:id="rId7"/>
    <p:sldId id="353" r:id="rId8"/>
    <p:sldId id="316" r:id="rId9"/>
    <p:sldId id="296" r:id="rId10"/>
    <p:sldId id="269" r:id="rId11"/>
    <p:sldId id="309" r:id="rId12"/>
    <p:sldId id="313" r:id="rId13"/>
    <p:sldId id="294" r:id="rId14"/>
    <p:sldId id="352" r:id="rId15"/>
    <p:sldId id="265" r:id="rId16"/>
  </p:sldIdLst>
  <p:sldSz cx="12192000" cy="6858000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elcome and Intro" id="{56EE41B3-22EB-6947-96DB-C40A46CCB3A4}">
          <p14:sldIdLst>
            <p14:sldId id="258"/>
            <p14:sldId id="288"/>
          </p14:sldIdLst>
        </p14:section>
        <p14:section name="Background Screening" id="{C984D1FC-3E18-724E-B619-E7A828CFFC78}">
          <p14:sldIdLst>
            <p14:sldId id="266"/>
            <p14:sldId id="335"/>
            <p14:sldId id="336"/>
            <p14:sldId id="337"/>
            <p14:sldId id="353"/>
          </p14:sldIdLst>
        </p14:section>
        <p14:section name="Gatorlink &amp; Email" id="{4E7DF4C3-11E7-9C44-9040-6CB734609B98}">
          <p14:sldIdLst>
            <p14:sldId id="316"/>
          </p14:sldIdLst>
        </p14:section>
        <p14:section name="TAPS" id="{7B00AC7F-37B2-BC42-B300-555C5B37897F}">
          <p14:sldIdLst>
            <p14:sldId id="296"/>
            <p14:sldId id="269"/>
          </p14:sldIdLst>
        </p14:section>
        <p14:section name="Gator1 Cards" id="{EE200B71-5EB6-DC4F-9CC7-D379CB230E5C}">
          <p14:sldIdLst>
            <p14:sldId id="309"/>
          </p14:sldIdLst>
        </p14:section>
        <p14:section name="Welcome/Toolkit" id="{902ED3F1-2B79-5544-BF1B-AA3D43021B68}">
          <p14:sldIdLst>
            <p14:sldId id="313"/>
            <p14:sldId id="294"/>
            <p14:sldId id="352"/>
          </p14:sldIdLst>
        </p14:section>
        <p14:section name="Closing" id="{41596284-10F5-1F43-8004-57C55F51626C}">
          <p14:sldIdLst>
            <p14:sldId id="26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594"/>
    <a:srgbClr val="0066FF"/>
    <a:srgbClr val="66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68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132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76B09B1A-E837-4D0A-86AD-313486F25F87}" type="datetimeFigureOut">
              <a:rPr lang="en-US" smtClean="0"/>
              <a:t>8/12/2019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992F7683-6248-4623-BFFC-E6B657684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2788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D635CA56-475C-427E-93E9-F58BC1673BD9}" type="datetimeFigureOut">
              <a:rPr lang="en-US" smtClean="0"/>
              <a:t>8/12/2019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53D50B06-66E7-4785-92A1-844724134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00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50B06-66E7-4785-92A1-8447241347B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4479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50B06-66E7-4785-92A1-8447241347B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758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5493CD-A0B1-1141-B6EF-9A663F96668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42950" y="1343030"/>
            <a:ext cx="10758488" cy="30289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2B18416-8C1D-B948-9061-AB6A912141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2942" y="351626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rgbClr val="00559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E3157D5-7FD7-7646-A13C-497437BBC08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18976" y="2997021"/>
            <a:ext cx="11473428" cy="604595"/>
          </a:xfrm>
          <a:prstGeom prst="rect">
            <a:avLst/>
          </a:prstGeom>
        </p:spPr>
        <p:txBody>
          <a:bodyPr>
            <a:no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marL="0" indent="0" algn="ctr">
              <a:buNone/>
            </a:pPr>
            <a:r>
              <a:rPr lang="en-US" sz="4800" b="1" cap="all" dirty="0">
                <a:solidFill>
                  <a:schemeClr val="bg1">
                    <a:lumMod val="50000"/>
                    <a:lumOff val="50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SECTION TITLE</a:t>
            </a:r>
            <a:endParaRPr lang="en-US" sz="4800" cap="all" dirty="0">
              <a:solidFill>
                <a:schemeClr val="bg1">
                  <a:lumMod val="50000"/>
                  <a:lumOff val="50000"/>
                </a:schemeClr>
              </a:solidFill>
              <a:latin typeface="Arial Black" panose="020B0A04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Spli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D7C3A3F-F847-AA46-AC95-0DEC8378406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99312" y="505748"/>
            <a:ext cx="5267006" cy="931165"/>
          </a:xfrm>
          <a:prstGeom prst="rect">
            <a:avLst/>
          </a:prstGeom>
        </p:spPr>
        <p:txBody>
          <a:bodyPr>
            <a:norm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marL="0" indent="0">
              <a:buNone/>
            </a:pPr>
            <a:r>
              <a:rPr lang="en-US" sz="3600" b="1" cap="all" dirty="0">
                <a:solidFill>
                  <a:srgbClr val="005594"/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SPLIT SECTION (L)</a:t>
            </a:r>
            <a:endParaRPr lang="en-US" sz="3600" cap="all" dirty="0">
              <a:solidFill>
                <a:srgbClr val="005594"/>
              </a:solidFill>
              <a:latin typeface="Arial Black" panose="020B0A04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0C0C0FA-4156-FB4F-95C2-55611E766F13}"/>
              </a:ext>
            </a:extLst>
          </p:cNvPr>
          <p:cNvSpPr txBox="1">
            <a:spLocks/>
          </p:cNvSpPr>
          <p:nvPr userDrawn="1"/>
        </p:nvSpPr>
        <p:spPr>
          <a:xfrm>
            <a:off x="499312" y="1800808"/>
            <a:ext cx="3923399" cy="2939143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>
                <a:rot lat="0" lon="0" rev="0"/>
              </a:camera>
              <a:lightRig rig="threePt" dir="t"/>
            </a:scene3d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solidFill>
                  <a:schemeClr val="bg1">
                    <a:lumMod val="50000"/>
                    <a:lumOff val="50000"/>
                  </a:schemeClr>
                </a:solidFill>
              </a:rPr>
              <a:t>Body Heading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1">
                    <a:lumMod val="65000"/>
                  </a:schemeClr>
                </a:solidFill>
              </a:rPr>
              <a:t>Lorem ipsum dolor sit </a:t>
            </a:r>
            <a:r>
              <a:rPr lang="en-US" sz="1800" dirty="0" err="1">
                <a:solidFill>
                  <a:schemeClr val="tx1">
                    <a:lumMod val="65000"/>
                  </a:schemeClr>
                </a:solidFill>
              </a:rPr>
              <a:t>amet</a:t>
            </a:r>
            <a:r>
              <a:rPr lang="en-US" sz="1800" dirty="0">
                <a:solidFill>
                  <a:schemeClr val="tx1">
                    <a:lumMod val="65000"/>
                  </a:schemeClr>
                </a:solidFill>
              </a:rPr>
              <a:t>, </a:t>
            </a:r>
            <a:r>
              <a:rPr lang="en-US" sz="1800" dirty="0" err="1">
                <a:solidFill>
                  <a:schemeClr val="tx1">
                    <a:lumMod val="65000"/>
                  </a:schemeClr>
                </a:solidFill>
              </a:rPr>
              <a:t>consectetur</a:t>
            </a:r>
            <a:r>
              <a:rPr lang="en-US" sz="1800" dirty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</a:schemeClr>
                </a:solidFill>
              </a:rPr>
              <a:t>adipiscing</a:t>
            </a:r>
            <a:r>
              <a:rPr lang="en-US" sz="1800" dirty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</a:schemeClr>
                </a:solidFill>
              </a:rPr>
              <a:t>elit</a:t>
            </a:r>
            <a:r>
              <a:rPr lang="en-US" sz="1800" dirty="0">
                <a:solidFill>
                  <a:schemeClr val="tx1">
                    <a:lumMod val="65000"/>
                  </a:schemeClr>
                </a:solidFill>
              </a:rPr>
              <a:t>, </a:t>
            </a:r>
            <a:r>
              <a:rPr lang="en-US" sz="1800" dirty="0" err="1">
                <a:solidFill>
                  <a:schemeClr val="tx1">
                    <a:lumMod val="65000"/>
                  </a:schemeClr>
                </a:solidFill>
              </a:rPr>
              <a:t>sed</a:t>
            </a:r>
            <a:r>
              <a:rPr lang="en-US" sz="1800" dirty="0">
                <a:solidFill>
                  <a:schemeClr val="tx1">
                    <a:lumMod val="65000"/>
                  </a:schemeClr>
                </a:solidFill>
              </a:rPr>
              <a:t> do </a:t>
            </a:r>
            <a:r>
              <a:rPr lang="en-US" sz="1800" dirty="0" err="1">
                <a:solidFill>
                  <a:schemeClr val="tx1">
                    <a:lumMod val="65000"/>
                  </a:schemeClr>
                </a:solidFill>
              </a:rPr>
              <a:t>eiusmod</a:t>
            </a:r>
            <a:r>
              <a:rPr lang="en-US" sz="1800" dirty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</a:schemeClr>
                </a:solidFill>
              </a:rPr>
              <a:t>tempor</a:t>
            </a:r>
            <a:r>
              <a:rPr lang="en-US" sz="1800" dirty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</a:schemeClr>
                </a:solidFill>
              </a:rPr>
              <a:t>incididunt</a:t>
            </a:r>
            <a:r>
              <a:rPr lang="en-US" sz="1800" dirty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</a:schemeClr>
                </a:solidFill>
              </a:rPr>
              <a:t>ut</a:t>
            </a:r>
            <a:r>
              <a:rPr lang="en-US" sz="1800" dirty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</a:schemeClr>
                </a:solidFill>
              </a:rPr>
              <a:t>labore</a:t>
            </a:r>
            <a:r>
              <a:rPr lang="en-US" sz="1800" dirty="0">
                <a:solidFill>
                  <a:schemeClr val="tx1">
                    <a:lumMod val="65000"/>
                  </a:schemeClr>
                </a:solidFill>
              </a:rPr>
              <a:t> et </a:t>
            </a:r>
            <a:r>
              <a:rPr lang="en-US" sz="1800" dirty="0" err="1">
                <a:solidFill>
                  <a:schemeClr val="tx1">
                    <a:lumMod val="65000"/>
                  </a:schemeClr>
                </a:solidFill>
              </a:rPr>
              <a:t>dolore</a:t>
            </a:r>
            <a:r>
              <a:rPr lang="en-US" sz="1800" dirty="0">
                <a:solidFill>
                  <a:schemeClr val="tx1">
                    <a:lumMod val="65000"/>
                  </a:schemeClr>
                </a:solidFill>
              </a:rPr>
              <a:t> magna </a:t>
            </a:r>
            <a:r>
              <a:rPr lang="en-US" sz="1800" dirty="0" err="1">
                <a:solidFill>
                  <a:schemeClr val="tx1">
                    <a:lumMod val="65000"/>
                  </a:schemeClr>
                </a:solidFill>
              </a:rPr>
              <a:t>aliqua</a:t>
            </a:r>
            <a:r>
              <a:rPr lang="en-US" sz="1800" dirty="0">
                <a:solidFill>
                  <a:schemeClr val="tx1">
                    <a:lumMod val="65000"/>
                  </a:schemeClr>
                </a:solidFill>
              </a:rPr>
              <a:t>. </a:t>
            </a:r>
            <a:r>
              <a:rPr lang="en-US" sz="1800" dirty="0" err="1">
                <a:solidFill>
                  <a:schemeClr val="tx1">
                    <a:lumMod val="65000"/>
                  </a:schemeClr>
                </a:solidFill>
              </a:rPr>
              <a:t>Ut</a:t>
            </a:r>
            <a:r>
              <a:rPr lang="en-US" sz="1800" dirty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</a:schemeClr>
                </a:solidFill>
              </a:rPr>
              <a:t>enim</a:t>
            </a:r>
            <a:r>
              <a:rPr lang="en-US" sz="1800" dirty="0">
                <a:solidFill>
                  <a:schemeClr val="tx1">
                    <a:lumMod val="65000"/>
                  </a:schemeClr>
                </a:solidFill>
              </a:rPr>
              <a:t> ad minim </a:t>
            </a:r>
            <a:r>
              <a:rPr lang="en-US" sz="1800" dirty="0" err="1">
                <a:solidFill>
                  <a:schemeClr val="tx1">
                    <a:lumMod val="65000"/>
                  </a:schemeClr>
                </a:solidFill>
              </a:rPr>
              <a:t>veniam</a:t>
            </a:r>
            <a:r>
              <a:rPr lang="en-US" sz="1800" dirty="0">
                <a:solidFill>
                  <a:schemeClr val="tx1">
                    <a:lumMod val="65000"/>
                  </a:schemeClr>
                </a:solidFill>
              </a:rPr>
              <a:t>, </a:t>
            </a:r>
            <a:r>
              <a:rPr lang="en-US" sz="1800" dirty="0" err="1">
                <a:solidFill>
                  <a:schemeClr val="tx1">
                    <a:lumMod val="65000"/>
                  </a:schemeClr>
                </a:solidFill>
              </a:rPr>
              <a:t>quis</a:t>
            </a:r>
            <a:r>
              <a:rPr lang="en-US" sz="1800" dirty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</a:schemeClr>
                </a:solidFill>
              </a:rPr>
              <a:t>nostrud</a:t>
            </a:r>
            <a:r>
              <a:rPr lang="en-US" sz="1800" dirty="0">
                <a:solidFill>
                  <a:schemeClr val="tx1">
                    <a:lumMod val="65000"/>
                  </a:schemeClr>
                </a:solidFill>
              </a:rPr>
              <a:t> exercitation </a:t>
            </a:r>
            <a:r>
              <a:rPr lang="en-US" sz="1800" dirty="0" err="1">
                <a:solidFill>
                  <a:schemeClr val="tx1">
                    <a:lumMod val="65000"/>
                  </a:schemeClr>
                </a:solidFill>
              </a:rPr>
              <a:t>ullamco</a:t>
            </a:r>
            <a:r>
              <a:rPr lang="en-US" sz="1800" dirty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</a:schemeClr>
                </a:solidFill>
              </a:rPr>
              <a:t>laboris</a:t>
            </a:r>
            <a:r>
              <a:rPr lang="en-US" sz="1800" dirty="0">
                <a:solidFill>
                  <a:schemeClr val="tx1">
                    <a:lumMod val="65000"/>
                  </a:schemeClr>
                </a:solidFill>
              </a:rPr>
              <a:t> nisi </a:t>
            </a:r>
            <a:r>
              <a:rPr lang="en-US" sz="1800" dirty="0" err="1">
                <a:solidFill>
                  <a:schemeClr val="tx1">
                    <a:lumMod val="65000"/>
                  </a:schemeClr>
                </a:solidFill>
              </a:rPr>
              <a:t>ut</a:t>
            </a:r>
            <a:r>
              <a:rPr lang="en-US" sz="1800" dirty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</a:schemeClr>
                </a:solidFill>
              </a:rPr>
              <a:t>aliquip</a:t>
            </a:r>
            <a:r>
              <a:rPr lang="en-US" sz="1800" dirty="0">
                <a:solidFill>
                  <a:schemeClr val="tx1">
                    <a:lumMod val="65000"/>
                  </a:schemeClr>
                </a:solidFill>
              </a:rPr>
              <a:t> ex </a:t>
            </a:r>
            <a:r>
              <a:rPr lang="en-US" sz="1800" dirty="0" err="1">
                <a:solidFill>
                  <a:schemeClr val="tx1">
                    <a:lumMod val="65000"/>
                  </a:schemeClr>
                </a:solidFill>
              </a:rPr>
              <a:t>ea</a:t>
            </a:r>
            <a:r>
              <a:rPr lang="en-US" sz="1800" dirty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</a:schemeClr>
                </a:solidFill>
              </a:rPr>
              <a:t>commodo</a:t>
            </a:r>
            <a:r>
              <a:rPr lang="en-US" sz="1800" dirty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</a:schemeClr>
                </a:solidFill>
              </a:rPr>
              <a:t>consequat</a:t>
            </a:r>
            <a:r>
              <a:rPr lang="en-US" sz="1800" dirty="0">
                <a:solidFill>
                  <a:schemeClr val="tx1">
                    <a:lumMod val="65000"/>
                  </a:schemeClr>
                </a:solidFill>
              </a:rPr>
              <a:t>. </a:t>
            </a:r>
            <a:r>
              <a:rPr lang="en-US" sz="1800" dirty="0" err="1">
                <a:solidFill>
                  <a:schemeClr val="tx1">
                    <a:lumMod val="65000"/>
                  </a:schemeClr>
                </a:solidFill>
              </a:rPr>
              <a:t>Duis</a:t>
            </a:r>
            <a:r>
              <a:rPr lang="en-US" sz="1800" dirty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</a:schemeClr>
                </a:solidFill>
              </a:rPr>
              <a:t>aute</a:t>
            </a:r>
            <a:r>
              <a:rPr lang="en-US" sz="1800" dirty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</a:schemeClr>
                </a:solidFill>
              </a:rPr>
              <a:t>irure</a:t>
            </a:r>
            <a:r>
              <a:rPr lang="en-US" sz="1800" dirty="0">
                <a:solidFill>
                  <a:schemeClr val="tx1">
                    <a:lumMod val="65000"/>
                  </a:schemeClr>
                </a:solidFill>
              </a:rPr>
              <a:t> dolor in.</a:t>
            </a:r>
            <a:endParaRPr lang="en-US" sz="1800" dirty="0">
              <a:solidFill>
                <a:schemeClr val="tx1">
                  <a:lumMod val="6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Spli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08988FC-50AD-E24F-91E1-B2026A06B5A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498896" y="505748"/>
            <a:ext cx="5267006" cy="931165"/>
          </a:xfrm>
          <a:prstGeom prst="rect">
            <a:avLst/>
          </a:prstGeom>
        </p:spPr>
        <p:txBody>
          <a:bodyPr>
            <a:norm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marL="0" indent="0" algn="r">
              <a:buNone/>
            </a:pPr>
            <a:r>
              <a:rPr lang="en-US" sz="3600" b="1" cap="all" dirty="0">
                <a:solidFill>
                  <a:srgbClr val="005594"/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SPLIT SECTION (R)</a:t>
            </a:r>
            <a:endParaRPr lang="en-US" sz="3600" cap="all" dirty="0">
              <a:solidFill>
                <a:srgbClr val="005594"/>
              </a:solidFill>
              <a:latin typeface="Arial Black" panose="020B0A04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9A5D514-2E02-034C-94A3-39BD5FC1F8CD}"/>
              </a:ext>
            </a:extLst>
          </p:cNvPr>
          <p:cNvSpPr txBox="1">
            <a:spLocks/>
          </p:cNvSpPr>
          <p:nvPr userDrawn="1"/>
        </p:nvSpPr>
        <p:spPr>
          <a:xfrm>
            <a:off x="7842503" y="1800808"/>
            <a:ext cx="3923399" cy="2939143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>
                <a:rot lat="0" lon="0" rev="0"/>
              </a:camera>
              <a:lightRig rig="threePt" dir="t"/>
            </a:scene3d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r">
              <a:buNone/>
            </a:pPr>
            <a:r>
              <a:rPr lang="en-US" sz="1800" b="1" dirty="0">
                <a:solidFill>
                  <a:schemeClr val="bg1">
                    <a:lumMod val="50000"/>
                    <a:lumOff val="50000"/>
                  </a:schemeClr>
                </a:solidFill>
              </a:rPr>
              <a:t>Body Heading</a:t>
            </a:r>
          </a:p>
          <a:p>
            <a:pPr marL="0" indent="0" algn="r">
              <a:buNone/>
            </a:pPr>
            <a:r>
              <a:rPr lang="en-US" sz="1800" dirty="0">
                <a:solidFill>
                  <a:schemeClr val="tx1">
                    <a:lumMod val="65000"/>
                  </a:schemeClr>
                </a:solidFill>
              </a:rPr>
              <a:t>Lorem ipsum dolor sit </a:t>
            </a:r>
            <a:r>
              <a:rPr lang="en-US" sz="1800" dirty="0" err="1">
                <a:solidFill>
                  <a:schemeClr val="tx1">
                    <a:lumMod val="65000"/>
                  </a:schemeClr>
                </a:solidFill>
              </a:rPr>
              <a:t>amet</a:t>
            </a:r>
            <a:r>
              <a:rPr lang="en-US" sz="1800" dirty="0">
                <a:solidFill>
                  <a:schemeClr val="tx1">
                    <a:lumMod val="65000"/>
                  </a:schemeClr>
                </a:solidFill>
              </a:rPr>
              <a:t>, </a:t>
            </a:r>
            <a:r>
              <a:rPr lang="en-US" sz="1800" dirty="0" err="1">
                <a:solidFill>
                  <a:schemeClr val="tx1">
                    <a:lumMod val="65000"/>
                  </a:schemeClr>
                </a:solidFill>
              </a:rPr>
              <a:t>consectetur</a:t>
            </a:r>
            <a:r>
              <a:rPr lang="en-US" sz="1800" dirty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</a:schemeClr>
                </a:solidFill>
              </a:rPr>
              <a:t>adipiscing</a:t>
            </a:r>
            <a:r>
              <a:rPr lang="en-US" sz="1800" dirty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</a:schemeClr>
                </a:solidFill>
              </a:rPr>
              <a:t>elit</a:t>
            </a:r>
            <a:r>
              <a:rPr lang="en-US" sz="1800" dirty="0">
                <a:solidFill>
                  <a:schemeClr val="tx1">
                    <a:lumMod val="65000"/>
                  </a:schemeClr>
                </a:solidFill>
              </a:rPr>
              <a:t>, </a:t>
            </a:r>
            <a:r>
              <a:rPr lang="en-US" sz="1800" dirty="0" err="1">
                <a:solidFill>
                  <a:schemeClr val="tx1">
                    <a:lumMod val="65000"/>
                  </a:schemeClr>
                </a:solidFill>
              </a:rPr>
              <a:t>sed</a:t>
            </a:r>
            <a:r>
              <a:rPr lang="en-US" sz="1800" dirty="0">
                <a:solidFill>
                  <a:schemeClr val="tx1">
                    <a:lumMod val="65000"/>
                  </a:schemeClr>
                </a:solidFill>
              </a:rPr>
              <a:t> do </a:t>
            </a:r>
            <a:r>
              <a:rPr lang="en-US" sz="1800" dirty="0" err="1">
                <a:solidFill>
                  <a:schemeClr val="tx1">
                    <a:lumMod val="65000"/>
                  </a:schemeClr>
                </a:solidFill>
              </a:rPr>
              <a:t>eiusmod</a:t>
            </a:r>
            <a:r>
              <a:rPr lang="en-US" sz="1800" dirty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</a:schemeClr>
                </a:solidFill>
              </a:rPr>
              <a:t>tempor</a:t>
            </a:r>
            <a:r>
              <a:rPr lang="en-US" sz="1800" dirty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</a:schemeClr>
                </a:solidFill>
              </a:rPr>
              <a:t>incididunt</a:t>
            </a:r>
            <a:r>
              <a:rPr lang="en-US" sz="1800" dirty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</a:schemeClr>
                </a:solidFill>
              </a:rPr>
              <a:t>ut</a:t>
            </a:r>
            <a:r>
              <a:rPr lang="en-US" sz="1800" dirty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</a:schemeClr>
                </a:solidFill>
              </a:rPr>
              <a:t>labore</a:t>
            </a:r>
            <a:r>
              <a:rPr lang="en-US" sz="1800" dirty="0">
                <a:solidFill>
                  <a:schemeClr val="tx1">
                    <a:lumMod val="65000"/>
                  </a:schemeClr>
                </a:solidFill>
              </a:rPr>
              <a:t> et </a:t>
            </a:r>
            <a:r>
              <a:rPr lang="en-US" sz="1800" dirty="0" err="1">
                <a:solidFill>
                  <a:schemeClr val="tx1">
                    <a:lumMod val="65000"/>
                  </a:schemeClr>
                </a:solidFill>
              </a:rPr>
              <a:t>dolore</a:t>
            </a:r>
            <a:r>
              <a:rPr lang="en-US" sz="1800" dirty="0">
                <a:solidFill>
                  <a:schemeClr val="tx1">
                    <a:lumMod val="65000"/>
                  </a:schemeClr>
                </a:solidFill>
              </a:rPr>
              <a:t> magna </a:t>
            </a:r>
            <a:r>
              <a:rPr lang="en-US" sz="1800" dirty="0" err="1">
                <a:solidFill>
                  <a:schemeClr val="tx1">
                    <a:lumMod val="65000"/>
                  </a:schemeClr>
                </a:solidFill>
              </a:rPr>
              <a:t>aliqua</a:t>
            </a:r>
            <a:r>
              <a:rPr lang="en-US" sz="1800" dirty="0">
                <a:solidFill>
                  <a:schemeClr val="tx1">
                    <a:lumMod val="65000"/>
                  </a:schemeClr>
                </a:solidFill>
              </a:rPr>
              <a:t>. </a:t>
            </a:r>
            <a:r>
              <a:rPr lang="en-US" sz="1800" dirty="0" err="1">
                <a:solidFill>
                  <a:schemeClr val="tx1">
                    <a:lumMod val="65000"/>
                  </a:schemeClr>
                </a:solidFill>
              </a:rPr>
              <a:t>Ut</a:t>
            </a:r>
            <a:r>
              <a:rPr lang="en-US" sz="1800" dirty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</a:schemeClr>
                </a:solidFill>
              </a:rPr>
              <a:t>enim</a:t>
            </a:r>
            <a:r>
              <a:rPr lang="en-US" sz="1800" dirty="0">
                <a:solidFill>
                  <a:schemeClr val="tx1">
                    <a:lumMod val="65000"/>
                  </a:schemeClr>
                </a:solidFill>
              </a:rPr>
              <a:t> ad minim </a:t>
            </a:r>
            <a:r>
              <a:rPr lang="en-US" sz="1800" dirty="0" err="1">
                <a:solidFill>
                  <a:schemeClr val="tx1">
                    <a:lumMod val="65000"/>
                  </a:schemeClr>
                </a:solidFill>
              </a:rPr>
              <a:t>veniam</a:t>
            </a:r>
            <a:r>
              <a:rPr lang="en-US" sz="1800" dirty="0">
                <a:solidFill>
                  <a:schemeClr val="tx1">
                    <a:lumMod val="65000"/>
                  </a:schemeClr>
                </a:solidFill>
              </a:rPr>
              <a:t>, </a:t>
            </a:r>
            <a:r>
              <a:rPr lang="en-US" sz="1800" dirty="0" err="1">
                <a:solidFill>
                  <a:schemeClr val="tx1">
                    <a:lumMod val="65000"/>
                  </a:schemeClr>
                </a:solidFill>
              </a:rPr>
              <a:t>quis</a:t>
            </a:r>
            <a:r>
              <a:rPr lang="en-US" sz="1800" dirty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</a:schemeClr>
                </a:solidFill>
              </a:rPr>
              <a:t>nostrud</a:t>
            </a:r>
            <a:r>
              <a:rPr lang="en-US" sz="1800" dirty="0">
                <a:solidFill>
                  <a:schemeClr val="tx1">
                    <a:lumMod val="65000"/>
                  </a:schemeClr>
                </a:solidFill>
              </a:rPr>
              <a:t> exercitation </a:t>
            </a:r>
            <a:r>
              <a:rPr lang="en-US" sz="1800" dirty="0" err="1">
                <a:solidFill>
                  <a:schemeClr val="tx1">
                    <a:lumMod val="65000"/>
                  </a:schemeClr>
                </a:solidFill>
              </a:rPr>
              <a:t>ullamco</a:t>
            </a:r>
            <a:r>
              <a:rPr lang="en-US" sz="1800" dirty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</a:schemeClr>
                </a:solidFill>
              </a:rPr>
              <a:t>laboris</a:t>
            </a:r>
            <a:r>
              <a:rPr lang="en-US" sz="1800" dirty="0">
                <a:solidFill>
                  <a:schemeClr val="tx1">
                    <a:lumMod val="65000"/>
                  </a:schemeClr>
                </a:solidFill>
              </a:rPr>
              <a:t> nisi </a:t>
            </a:r>
            <a:r>
              <a:rPr lang="en-US" sz="1800" dirty="0" err="1">
                <a:solidFill>
                  <a:schemeClr val="tx1">
                    <a:lumMod val="65000"/>
                  </a:schemeClr>
                </a:solidFill>
              </a:rPr>
              <a:t>ut</a:t>
            </a:r>
            <a:r>
              <a:rPr lang="en-US" sz="1800" dirty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</a:schemeClr>
                </a:solidFill>
              </a:rPr>
              <a:t>aliquip</a:t>
            </a:r>
            <a:r>
              <a:rPr lang="en-US" sz="1800" dirty="0">
                <a:solidFill>
                  <a:schemeClr val="tx1">
                    <a:lumMod val="65000"/>
                  </a:schemeClr>
                </a:solidFill>
              </a:rPr>
              <a:t> ex </a:t>
            </a:r>
            <a:r>
              <a:rPr lang="en-US" sz="1800" dirty="0" err="1">
                <a:solidFill>
                  <a:schemeClr val="tx1">
                    <a:lumMod val="65000"/>
                  </a:schemeClr>
                </a:solidFill>
              </a:rPr>
              <a:t>ea</a:t>
            </a:r>
            <a:r>
              <a:rPr lang="en-US" sz="1800" dirty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</a:schemeClr>
                </a:solidFill>
              </a:rPr>
              <a:t>commodo</a:t>
            </a:r>
            <a:r>
              <a:rPr lang="en-US" sz="1800" dirty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</a:schemeClr>
                </a:solidFill>
              </a:rPr>
              <a:t>consequat</a:t>
            </a:r>
            <a:r>
              <a:rPr lang="en-US" sz="1800" dirty="0">
                <a:solidFill>
                  <a:schemeClr val="tx1">
                    <a:lumMod val="65000"/>
                  </a:schemeClr>
                </a:solidFill>
              </a:rPr>
              <a:t>. </a:t>
            </a:r>
            <a:r>
              <a:rPr lang="en-US" sz="1800" dirty="0" err="1">
                <a:solidFill>
                  <a:schemeClr val="tx1">
                    <a:lumMod val="65000"/>
                  </a:schemeClr>
                </a:solidFill>
              </a:rPr>
              <a:t>Duis</a:t>
            </a:r>
            <a:r>
              <a:rPr lang="en-US" sz="1800" dirty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</a:schemeClr>
                </a:solidFill>
              </a:rPr>
              <a:t>aute</a:t>
            </a:r>
            <a:r>
              <a:rPr lang="en-US" sz="1800" dirty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</a:schemeClr>
                </a:solidFill>
              </a:rPr>
              <a:t>irure</a:t>
            </a:r>
            <a:r>
              <a:rPr lang="en-US" sz="1800" dirty="0">
                <a:solidFill>
                  <a:schemeClr val="tx1">
                    <a:lumMod val="65000"/>
                  </a:schemeClr>
                </a:solidFill>
              </a:rPr>
              <a:t> dolor in.</a:t>
            </a:r>
            <a:endParaRPr lang="en-US" sz="1800" dirty="0">
              <a:solidFill>
                <a:schemeClr val="tx1">
                  <a:lumMod val="6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5" Type="http://schemas.openxmlformats.org/officeDocument/2006/relationships/theme" Target="../theme/theme1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elcome.hr.ufl.edu/" TargetMode="Externa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hyperlink" Target="https://hr.ufl.edu/manager-resources/recruitment-staffing/hiring-center/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employment@ufl.edu" TargetMode="External"/><Relationship Id="rId2" Type="http://schemas.openxmlformats.org/officeDocument/2006/relationships/hyperlink" Target="https://hr.ufl.edu/manager-resources/recruitment-staffing/hiring-center/preparing-an-offer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7442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4037" y="958581"/>
            <a:ext cx="4162615" cy="5378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FAEB75-0A19-7A49-AD93-2452AD524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PARKING PERMITS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60567" y="1274323"/>
            <a:ext cx="5455407" cy="4970834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>
                <a:rot lat="0" lon="0" rev="0"/>
              </a:camera>
              <a:lightRig rig="threePt" dir="t"/>
            </a:scene3d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solidFill>
                  <a:schemeClr val="bg1">
                    <a:lumMod val="50000"/>
                    <a:lumOff val="50000"/>
                  </a:schemeClr>
                </a:solidFill>
              </a:rPr>
              <a:t>Body Heading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31385" y="1157592"/>
            <a:ext cx="6068250" cy="1313182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>
                <a:rot lat="0" lon="0" rev="0"/>
              </a:camera>
              <a:lightRig rig="threePt" dir="t"/>
            </a:scene3d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solidFill>
                  <a:schemeClr val="bg1">
                    <a:lumMod val="50000"/>
                    <a:lumOff val="50000"/>
                  </a:schemeClr>
                </a:solidFill>
              </a:rPr>
              <a:t>Body Heading</a:t>
            </a:r>
          </a:p>
          <a:p>
            <a:pPr marL="0" indent="0">
              <a:buNone/>
            </a:pPr>
            <a:r>
              <a:rPr lang="en-US" sz="3200" b="1" dirty="0">
                <a:solidFill>
                  <a:schemeClr val="tx1">
                    <a:lumMod val="65000"/>
                  </a:schemeClr>
                </a:solidFill>
              </a:rPr>
              <a:t>The Email and Permit</a:t>
            </a:r>
          </a:p>
          <a:p>
            <a:pPr marL="0" indent="0">
              <a:buNone/>
            </a:pPr>
            <a:endParaRPr lang="en-US" sz="2800" b="1" dirty="0">
              <a:solidFill>
                <a:schemeClr val="tx1">
                  <a:lumMod val="65000"/>
                </a:schemeClr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chemeClr val="tx1">
                  <a:lumMod val="6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800" dirty="0">
              <a:solidFill>
                <a:schemeClr val="tx1">
                  <a:lumMod val="6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510" y="2601999"/>
            <a:ext cx="7752190" cy="2801274"/>
          </a:xfrm>
          <a:prstGeom prst="rect">
            <a:avLst/>
          </a:prstGeom>
          <a:ln w="28575">
            <a:solidFill>
              <a:srgbClr val="04549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462427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9053B68-F314-4878-A1AF-B203CE5FC35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42951" y="1343030"/>
            <a:ext cx="5593114" cy="3028950"/>
          </a:xfrm>
        </p:spPr>
        <p:txBody>
          <a:bodyPr/>
          <a:lstStyle/>
          <a:p>
            <a:r>
              <a:rPr lang="en-US" dirty="0"/>
              <a:t>College/unit HR administrators request photo from new hire</a:t>
            </a:r>
          </a:p>
          <a:p>
            <a:r>
              <a:rPr lang="en-US" dirty="0"/>
              <a:t>College/unit HR administrators upload photo to Gator1 Central</a:t>
            </a:r>
          </a:p>
          <a:p>
            <a:r>
              <a:rPr lang="en-US" dirty="0"/>
              <a:t>Gator1 Card is printed and sent to the requestor (or other specified individual) via campus mail or regular mail if new hire is not in Gainesville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42E925C-D490-784C-B71F-064259121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GATOR1 CARD</a:t>
            </a:r>
          </a:p>
        </p:txBody>
      </p:sp>
      <p:pic>
        <p:nvPicPr>
          <p:cNvPr id="1026" name="Picture 2" descr="Image result for gator 1 card">
            <a:extLst>
              <a:ext uri="{FF2B5EF4-FFF2-40B4-BE49-F238E27FC236}">
                <a16:creationId xmlns:a16="http://schemas.microsoft.com/office/drawing/2014/main" id="{003F7944-464D-41BC-A6E2-C3D6F357B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694" y="1677189"/>
            <a:ext cx="3393218" cy="20631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37625353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21BAA-2491-1B4A-8EDA-A84E6CC10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42" y="351626"/>
            <a:ext cx="10985996" cy="1325563"/>
          </a:xfrm>
        </p:spPr>
        <p:txBody>
          <a:bodyPr/>
          <a:lstStyle/>
          <a:p>
            <a:r>
              <a:rPr lang="en-US" sz="3200" cap="all" dirty="0"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UFHR Welcome email and website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322" y="1014407"/>
            <a:ext cx="3374889" cy="53364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3874" y="1014407"/>
            <a:ext cx="5477411" cy="28601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3874" y="3874563"/>
            <a:ext cx="5477411" cy="2071146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4531540" y="3252998"/>
            <a:ext cx="108433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549869" y="6021448"/>
            <a:ext cx="2370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linkClick r:id="rId5"/>
              </a:rPr>
              <a:t>welcome.hr.ufl.edu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610694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40432-E906-AB4E-939A-6C3D763E9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42" y="351627"/>
            <a:ext cx="10515600" cy="991404"/>
          </a:xfrm>
        </p:spPr>
        <p:txBody>
          <a:bodyPr/>
          <a:lstStyle/>
          <a:p>
            <a:r>
              <a:rPr lang="en-US" cap="all" dirty="0"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Onboarding 101 Toolkit</a:t>
            </a:r>
            <a:br>
              <a:rPr lang="en-US" cap="all" dirty="0"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60567" y="1581912"/>
            <a:ext cx="10590245" cy="4768968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>
                <a:rot lat="0" lon="0" rev="0"/>
              </a:camera>
              <a:lightRig rig="threePt" dir="t"/>
            </a:scene3d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sz="1800" dirty="0">
                <a:solidFill>
                  <a:schemeClr val="tx1">
                    <a:lumMod val="65000"/>
                  </a:schemeClr>
                </a:solidFill>
              </a:rPr>
              <a:t>Visit the UFHR Hiring Center: </a:t>
            </a:r>
            <a:br>
              <a:rPr lang="en-US" sz="1800" dirty="0">
                <a:solidFill>
                  <a:schemeClr val="tx1">
                    <a:lumMod val="65000"/>
                  </a:schemeClr>
                </a:solidFill>
              </a:rPr>
            </a:br>
            <a:r>
              <a:rPr lang="en-US" sz="1800" dirty="0">
                <a:solidFill>
                  <a:schemeClr val="tx1">
                    <a:lumMod val="65000"/>
                  </a:schemeClr>
                </a:solidFill>
              </a:rPr>
              <a:t>		</a:t>
            </a:r>
            <a:r>
              <a:rPr lang="en-US" sz="1800" b="1" dirty="0">
                <a:solidFill>
                  <a:schemeClr val="accent6">
                    <a:lumMod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hr.ufl.edu/manager-resources/recruitment-staffing/hiring-center</a:t>
            </a:r>
            <a:endParaRPr lang="en-US" sz="1800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1800" dirty="0">
                <a:solidFill>
                  <a:schemeClr val="tx1">
                    <a:lumMod val="65000"/>
                  </a:schemeClr>
                </a:solidFill>
              </a:rPr>
              <a:t>Communication templates</a:t>
            </a:r>
          </a:p>
          <a:p>
            <a:r>
              <a:rPr lang="en-US" sz="1800" dirty="0">
                <a:solidFill>
                  <a:schemeClr val="tx1">
                    <a:lumMod val="65000"/>
                  </a:schemeClr>
                </a:solidFill>
              </a:rPr>
              <a:t>Links to resources</a:t>
            </a:r>
          </a:p>
          <a:p>
            <a:r>
              <a:rPr lang="en-US" sz="1800" dirty="0">
                <a:solidFill>
                  <a:schemeClr val="tx1">
                    <a:lumMod val="65000"/>
                  </a:schemeClr>
                </a:solidFill>
              </a:rPr>
              <a:t>Onboarding 101 PowerPoint</a:t>
            </a:r>
          </a:p>
          <a:p>
            <a:pPr marL="0" indent="0">
              <a:buNone/>
            </a:pPr>
            <a:endParaRPr lang="en-US" sz="1800" dirty="0">
              <a:solidFill>
                <a:schemeClr val="tx1">
                  <a:lumMod val="65000"/>
                </a:schemeClr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chemeClr val="tx1">
                  <a:lumMod val="65000"/>
                </a:schemeClr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chemeClr val="tx1">
                  <a:lumMod val="6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775" y="4205287"/>
            <a:ext cx="6953250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8090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21BAA-2491-1B4A-8EDA-A84E6CC10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42" y="351626"/>
            <a:ext cx="10985996" cy="1325563"/>
          </a:xfrm>
        </p:spPr>
        <p:txBody>
          <a:bodyPr/>
          <a:lstStyle/>
          <a:p>
            <a:r>
              <a:rPr lang="en-US" sz="3200" cap="all" dirty="0">
                <a:latin typeface="Arial Black" panose="020B0A04020102020204" pitchFamily="34" charset="0"/>
                <a:ea typeface="Verdana" panose="020B0604030504040204" pitchFamily="34" charset="0"/>
              </a:rPr>
              <a:t>resources now available to download</a:t>
            </a:r>
            <a:endParaRPr lang="en-US" sz="32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60567" y="1581912"/>
            <a:ext cx="10590245" cy="4768968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>
                <a:rot lat="0" lon="0" rev="0"/>
              </a:camera>
              <a:lightRig rig="threePt" dir="t"/>
            </a:scene3d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endParaRPr lang="en-US" sz="1800" dirty="0">
              <a:solidFill>
                <a:schemeClr val="tx1">
                  <a:lumMod val="6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42" y="1103340"/>
            <a:ext cx="5625769" cy="48685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8456" y="1103341"/>
            <a:ext cx="2344468" cy="30240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2415" y="1190124"/>
            <a:ext cx="2192729" cy="28948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7351146" y="4571330"/>
            <a:ext cx="4377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5594"/>
                </a:solidFill>
              </a:rPr>
              <a:t>Download these and more from the </a:t>
            </a:r>
            <a:r>
              <a:rPr lang="en-US" b="1" dirty="0">
                <a:solidFill>
                  <a:srgbClr val="005594"/>
                </a:solidFill>
              </a:rPr>
              <a:t>Onboarding 101 Toolkit</a:t>
            </a:r>
            <a:r>
              <a:rPr lang="en-US" dirty="0">
                <a:solidFill>
                  <a:srgbClr val="005594"/>
                </a:solidFill>
              </a:rPr>
              <a:t>. More details at the end of today’s session…</a:t>
            </a:r>
          </a:p>
        </p:txBody>
      </p:sp>
    </p:spTree>
    <p:extLst>
      <p:ext uri="{BB962C8B-B14F-4D97-AF65-F5344CB8AC3E}">
        <p14:creationId xmlns:p14="http://schemas.microsoft.com/office/powerpoint/2010/main" val="24535572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18976" y="2753770"/>
            <a:ext cx="11473428" cy="922159"/>
          </a:xfrm>
          <a:prstGeom prst="rect">
            <a:avLst/>
          </a:prstGeom>
        </p:spPr>
        <p:txBody>
          <a:bodyPr>
            <a:norm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marL="0" indent="0" algn="ctr">
              <a:buNone/>
            </a:pPr>
            <a:r>
              <a:rPr lang="en-US" sz="4800" b="1" cap="all" dirty="0">
                <a:solidFill>
                  <a:schemeClr val="bg1"/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THANK YOU</a:t>
            </a:r>
            <a:endParaRPr lang="en-US" sz="4800" cap="all" dirty="0">
              <a:solidFill>
                <a:schemeClr val="bg1"/>
              </a:solidFill>
              <a:latin typeface="Arial Black" panose="020B0A04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44" y="5637105"/>
            <a:ext cx="2444658" cy="706295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390511" y="5839951"/>
            <a:ext cx="11473428" cy="5314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>
                <a:rot lat="0" lon="0" rev="0"/>
              </a:camera>
              <a:lightRig rig="threePt" dir="t"/>
            </a:scene3d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r">
              <a:buFont typeface="Wingdings 3" charset="2"/>
              <a:buNone/>
            </a:pP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WWW.HR.UFL.EDU</a:t>
            </a:r>
          </a:p>
        </p:txBody>
      </p:sp>
    </p:spTree>
    <p:extLst>
      <p:ext uri="{BB962C8B-B14F-4D97-AF65-F5344CB8AC3E}">
        <p14:creationId xmlns:p14="http://schemas.microsoft.com/office/powerpoint/2010/main" val="2164769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7D47CD9-839C-3D4F-AFBD-0B5E06501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UFHR Strategic commitment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60567" y="1581912"/>
            <a:ext cx="10590245" cy="2880827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>
                <a:rot lat="0" lon="0" rev="0"/>
              </a:camera>
              <a:lightRig rig="threePt" dir="t"/>
            </a:scene3d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buClr>
                <a:srgbClr val="ACD433"/>
              </a:buClr>
            </a:pPr>
            <a:r>
              <a:rPr lang="en-US" sz="2800" dirty="0"/>
              <a:t>Help bring the strongest talent to UF via best practices and strategies … and improve the overall experience of candidates, new hires, and hiring authorities</a:t>
            </a:r>
          </a:p>
          <a:p>
            <a:pPr lvl="1">
              <a:buClr>
                <a:srgbClr val="ACD433"/>
              </a:buClr>
            </a:pPr>
            <a:r>
              <a:rPr lang="en-US" sz="2400" dirty="0"/>
              <a:t>Design targeted onboarding approaches to help position new hires—both faculty and staff—for success</a:t>
            </a:r>
          </a:p>
          <a:p>
            <a:pPr lvl="2">
              <a:buClr>
                <a:srgbClr val="ACD433"/>
              </a:buClr>
            </a:pPr>
            <a:r>
              <a:rPr lang="en-US" sz="2200" dirty="0"/>
              <a:t>Technology and readiness</a:t>
            </a:r>
          </a:p>
          <a:p>
            <a:pPr lvl="2">
              <a:buClr>
                <a:srgbClr val="ACD433"/>
              </a:buClr>
            </a:pPr>
            <a:r>
              <a:rPr lang="en-US" sz="2200" dirty="0"/>
              <a:t>Welcome</a:t>
            </a:r>
          </a:p>
          <a:p>
            <a:pPr lvl="2">
              <a:buClr>
                <a:srgbClr val="ACD433"/>
              </a:buClr>
            </a:pPr>
            <a:r>
              <a:rPr lang="en-US" sz="2200" dirty="0"/>
              <a:t>Sense of belonging</a:t>
            </a:r>
          </a:p>
          <a:p>
            <a:pPr lvl="1">
              <a:buClr>
                <a:srgbClr val="ACD433"/>
              </a:buClr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75772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18976" y="421772"/>
            <a:ext cx="11473428" cy="604595"/>
          </a:xfrm>
          <a:prstGeom prst="rect">
            <a:avLst/>
          </a:prstGeom>
        </p:spPr>
        <p:txBody>
          <a:bodyPr>
            <a:normAutofit lnSpcReduction="10000"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marL="0" indent="0" algn="ctr">
              <a:buNone/>
            </a:pPr>
            <a:r>
              <a:rPr lang="en-US" sz="3600" b="1" cap="all">
                <a:solidFill>
                  <a:srgbClr val="005594"/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ONBOARDING TIMELINE</a:t>
            </a:r>
            <a:endParaRPr lang="en-US" sz="3600" cap="all" dirty="0">
              <a:solidFill>
                <a:srgbClr val="005594"/>
              </a:solidFill>
              <a:latin typeface="Arial Black" panose="020B0A04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C43B73E-3D08-BD44-A0D0-2757449DE2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55" y="2045679"/>
            <a:ext cx="12125764" cy="3212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105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01538-9838-1E4B-A03C-7DF68D785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SCREENING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60567" y="1169218"/>
            <a:ext cx="10590245" cy="4929447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>
                <a:rot lat="0" lon="0" rev="0"/>
              </a:camera>
              <a:lightRig rig="threePt" dir="t"/>
            </a:scene3d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CD433"/>
              </a:buClr>
              <a:buSzPct val="8000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</a:prstClr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UF is partnering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65000"/>
                  </a:prstClr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 with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</a:prstClr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First Advantage to streamline the background screening process,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65000"/>
                  </a:prstClr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 which, in return, saves time for hiring departments when hiring a new </a:t>
            </a:r>
            <a:r>
              <a:rPr lang="en-US" sz="1800" dirty="0">
                <a:solidFill>
                  <a:prstClr val="black">
                    <a:lumMod val="65000"/>
                  </a:prstClr>
                </a:solidFill>
                <a:latin typeface="Century Gothic" panose="020B0502020202020204"/>
              </a:rPr>
              <a:t>employee.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CD433"/>
              </a:buClr>
              <a:buSzPct val="80000"/>
              <a:buNone/>
              <a:tabLst/>
              <a:defRPr/>
            </a:pPr>
            <a:r>
              <a:rPr lang="en-US" sz="1800" noProof="0" dirty="0">
                <a:solidFill>
                  <a:prstClr val="black">
                    <a:lumMod val="65000"/>
                  </a:prstClr>
                </a:solidFill>
                <a:latin typeface="Century Gothic" panose="020B0502020202020204"/>
              </a:rPr>
              <a:t>Additional benefits include:</a:t>
            </a:r>
          </a:p>
          <a:p>
            <a:pPr>
              <a:buClr>
                <a:srgbClr val="ACD433"/>
              </a:buClr>
            </a:pPr>
            <a:r>
              <a:rPr lang="en-US" sz="1800" dirty="0">
                <a:solidFill>
                  <a:prstClr val="black">
                    <a:lumMod val="65000"/>
                  </a:prstClr>
                </a:solidFill>
                <a:latin typeface="Century Gothic" panose="020B0502020202020204"/>
              </a:rPr>
              <a:t>Hiring department </a:t>
            </a:r>
            <a:r>
              <a:rPr lang="en-US" sz="1800" dirty="0" smtClean="0">
                <a:solidFill>
                  <a:prstClr val="black">
                    <a:lumMod val="65000"/>
                  </a:prstClr>
                </a:solidFill>
                <a:latin typeface="Century Gothic" panose="020B0502020202020204"/>
              </a:rPr>
              <a:t>will </a:t>
            </a:r>
            <a:r>
              <a:rPr lang="en-US" sz="1800" dirty="0">
                <a:solidFill>
                  <a:prstClr val="black">
                    <a:lumMod val="65000"/>
                  </a:prstClr>
                </a:solidFill>
                <a:latin typeface="Century Gothic" panose="020B0502020202020204"/>
              </a:rPr>
              <a:t>directly initiate the screening.</a:t>
            </a:r>
          </a:p>
          <a:p>
            <a:pPr>
              <a:buClr>
                <a:srgbClr val="ACD433"/>
              </a:buClr>
            </a:pPr>
            <a:r>
              <a:rPr lang="en-US" sz="1800" dirty="0">
                <a:solidFill>
                  <a:prstClr val="black">
                    <a:lumMod val="65000"/>
                  </a:prstClr>
                </a:solidFill>
                <a:latin typeface="Century Gothic" panose="020B0502020202020204"/>
              </a:rPr>
              <a:t>The requestor will receive a notification when:</a:t>
            </a:r>
          </a:p>
          <a:p>
            <a:pPr lvl="1">
              <a:buClr>
                <a:srgbClr val="ACD433"/>
              </a:buClr>
            </a:pPr>
            <a:r>
              <a:rPr lang="en-US" sz="1600" dirty="0">
                <a:solidFill>
                  <a:prstClr val="black">
                    <a:lumMod val="65000"/>
                  </a:prstClr>
                </a:solidFill>
                <a:latin typeface="Century Gothic" panose="020B0502020202020204"/>
              </a:rPr>
              <a:t>the invitation email is sent out</a:t>
            </a:r>
          </a:p>
          <a:p>
            <a:pPr lvl="1">
              <a:buClr>
                <a:srgbClr val="ACD433"/>
              </a:buClr>
            </a:pPr>
            <a:r>
              <a:rPr lang="en-US" sz="1600" dirty="0">
                <a:solidFill>
                  <a:prstClr val="black">
                    <a:lumMod val="65000"/>
                  </a:prstClr>
                </a:solidFill>
                <a:latin typeface="Century Gothic" panose="020B0502020202020204"/>
              </a:rPr>
              <a:t>a reminder email is sent out</a:t>
            </a:r>
          </a:p>
          <a:p>
            <a:pPr lvl="1">
              <a:buClr>
                <a:srgbClr val="ACD433"/>
              </a:buClr>
            </a:pPr>
            <a:r>
              <a:rPr lang="en-US" sz="1600" dirty="0">
                <a:solidFill>
                  <a:prstClr val="black">
                    <a:lumMod val="65000"/>
                  </a:prstClr>
                </a:solidFill>
                <a:latin typeface="Century Gothic" panose="020B0502020202020204"/>
              </a:rPr>
              <a:t>the screening is completed by First Advantage</a:t>
            </a:r>
          </a:p>
          <a:p>
            <a:pPr>
              <a:buClr>
                <a:srgbClr val="ACD433"/>
              </a:buClr>
            </a:pPr>
            <a:r>
              <a:rPr lang="en-US" sz="1800" dirty="0">
                <a:solidFill>
                  <a:prstClr val="black">
                    <a:lumMod val="65000"/>
                  </a:prstClr>
                </a:solidFill>
                <a:latin typeface="Century Gothic" panose="020B0502020202020204"/>
              </a:rPr>
              <a:t>All requestors can search for requests initiated by others to prevent duplication </a:t>
            </a:r>
            <a:br>
              <a:rPr lang="en-US" sz="1800" dirty="0">
                <a:solidFill>
                  <a:prstClr val="black">
                    <a:lumMod val="65000"/>
                  </a:prstClr>
                </a:solidFill>
                <a:latin typeface="Century Gothic" panose="020B0502020202020204"/>
              </a:rPr>
            </a:br>
            <a:r>
              <a:rPr lang="en-US" sz="1800" dirty="0">
                <a:solidFill>
                  <a:prstClr val="black">
                    <a:lumMod val="65000"/>
                  </a:prstClr>
                </a:solidFill>
                <a:latin typeface="Century Gothic" panose="020B0502020202020204"/>
              </a:rPr>
              <a:t>(only see status).</a:t>
            </a:r>
          </a:p>
          <a:p>
            <a:pPr>
              <a:buClr>
                <a:srgbClr val="ACD433"/>
              </a:buClr>
            </a:pPr>
            <a:r>
              <a:rPr lang="en-US" sz="1800" dirty="0" smtClean="0">
                <a:solidFill>
                  <a:prstClr val="black">
                    <a:lumMod val="65000"/>
                  </a:prstClr>
                </a:solidFill>
                <a:latin typeface="Century Gothic" panose="020B0502020202020204"/>
              </a:rPr>
              <a:t>Hiring department will be able to monitor the progress of the screening and view details of education and experience.</a:t>
            </a:r>
          </a:p>
          <a:p>
            <a:pPr lvl="1">
              <a:buClr>
                <a:srgbClr val="ACD433"/>
              </a:buClr>
            </a:pPr>
            <a:r>
              <a:rPr lang="en-US" sz="1600" dirty="0" smtClean="0">
                <a:solidFill>
                  <a:prstClr val="black">
                    <a:lumMod val="65000"/>
                  </a:prstClr>
                </a:solidFill>
                <a:latin typeface="Century Gothic" panose="020B0502020202020204"/>
              </a:rPr>
              <a:t>Only Core HR will have the ability to review criminal background records.</a:t>
            </a:r>
            <a:endParaRPr lang="en-US" sz="1600" dirty="0">
              <a:solidFill>
                <a:prstClr val="black">
                  <a:lumMod val="65000"/>
                </a:prstClr>
              </a:solidFill>
              <a:latin typeface="Century Gothic" panose="020B0502020202020204"/>
            </a:endParaRPr>
          </a:p>
          <a:p>
            <a:pPr lvl="1">
              <a:buClr>
                <a:srgbClr val="ACD433"/>
              </a:buClr>
              <a:buFont typeface="Wingdings" panose="05000000000000000000" pitchFamily="2" charset="2"/>
              <a:buChar char="Ø"/>
            </a:pPr>
            <a:endParaRPr lang="en-US" sz="1600" baseline="0" dirty="0">
              <a:solidFill>
                <a:prstClr val="black">
                  <a:lumMod val="65000"/>
                </a:prstClr>
              </a:solidFill>
              <a:latin typeface="Century Gothic" panose="020B0502020202020204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57200" lvl="1" indent="0">
              <a:buClr>
                <a:srgbClr val="ACD433"/>
              </a:buClr>
              <a:buNone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</a:prstClr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0" y="2669514"/>
            <a:ext cx="3121212" cy="73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851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20BEDEE-5CDA-4646-9130-94A8A718D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SCREENING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60567" y="1581912"/>
            <a:ext cx="10590245" cy="4929447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>
                <a:rot lat="0" lon="0" rev="0"/>
              </a:camera>
              <a:lightRig rig="threePt" dir="t"/>
            </a:scene3d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buClr>
                <a:srgbClr val="ACD433"/>
              </a:buClr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</a:prstClr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Screenings First Advantage will conduct:</a:t>
            </a:r>
          </a:p>
          <a:p>
            <a:pPr marL="685800" lvl="1">
              <a:buClr>
                <a:srgbClr val="ACD433"/>
              </a:buClr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</a:prstClr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Criminal Background Check</a:t>
            </a:r>
          </a:p>
          <a:p>
            <a:pPr marL="1085850" lvl="2">
              <a:buClr>
                <a:srgbClr val="ACD433"/>
              </a:buClr>
            </a:pPr>
            <a:r>
              <a:rPr lang="en-US" sz="1400" noProof="0" dirty="0">
                <a:solidFill>
                  <a:prstClr val="black">
                    <a:lumMod val="65000"/>
                  </a:prstClr>
                </a:solidFill>
                <a:latin typeface="Century Gothic" panose="020B0502020202020204"/>
              </a:rPr>
              <a:t>Local county check for past 10 years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</a:prstClr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  <a:p>
            <a:pPr marL="685800" lvl="1">
              <a:buClr>
                <a:srgbClr val="ACD433"/>
              </a:buClr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</a:prstClr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Education Verification</a:t>
            </a:r>
          </a:p>
          <a:p>
            <a:pPr marL="1085850" lvl="2">
              <a:buClr>
                <a:srgbClr val="ACD433"/>
              </a:buClr>
            </a:pPr>
            <a:r>
              <a:rPr lang="en-US" sz="1400" noProof="0" dirty="0">
                <a:solidFill>
                  <a:prstClr val="black">
                    <a:lumMod val="65000"/>
                  </a:prstClr>
                </a:solidFill>
                <a:latin typeface="Century Gothic" panose="020B0502020202020204"/>
              </a:rPr>
              <a:t>Highest level of education (including High School Diploma)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</a:prstClr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  <a:p>
            <a:pPr marL="685800" lvl="1">
              <a:buClr>
                <a:srgbClr val="ACD433"/>
              </a:buClr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</a:prstClr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Experience Verification</a:t>
            </a:r>
          </a:p>
          <a:p>
            <a:pPr marL="1085850" lvl="2">
              <a:buClr>
                <a:srgbClr val="ACD433"/>
              </a:buClr>
            </a:pPr>
            <a:r>
              <a:rPr lang="en-US" sz="1400" dirty="0">
                <a:solidFill>
                  <a:prstClr val="black">
                    <a:lumMod val="65000"/>
                  </a:prstClr>
                </a:solidFill>
                <a:latin typeface="Century Gothic" panose="020B0502020202020204"/>
              </a:rPr>
              <a:t>7 years of service</a:t>
            </a:r>
          </a:p>
          <a:p>
            <a:pPr marL="685800" lvl="1">
              <a:buClr>
                <a:srgbClr val="ACD433"/>
              </a:buClr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</a:prstClr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Global</a:t>
            </a:r>
            <a:r>
              <a:rPr kumimoji="0" lang="en-US" sz="16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65000"/>
                  </a:prstClr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 Sanction (</a:t>
            </a:r>
            <a:r>
              <a:rPr kumimoji="0" lang="en-US" sz="16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65000"/>
                  </a:prstClr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BASIC+Edu+Exp</a:t>
            </a:r>
            <a:r>
              <a:rPr kumimoji="0" lang="en-US" sz="16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65000"/>
                  </a:prstClr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 </a:t>
            </a:r>
            <a:r>
              <a:rPr kumimoji="0" lang="en-US" sz="16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65000"/>
                  </a:prstClr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Verf</a:t>
            </a:r>
            <a:r>
              <a:rPr kumimoji="0" lang="en-US" sz="16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65000"/>
                  </a:prstClr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 Package)</a:t>
            </a:r>
          </a:p>
          <a:p>
            <a:pPr marL="1085850" lvl="2">
              <a:buClr>
                <a:srgbClr val="ACD433"/>
              </a:buClr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</a:prstClr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  <a:p>
            <a:pPr>
              <a:buClr>
                <a:srgbClr val="ACD433"/>
              </a:buClr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</a:prstClr>
                </a:solidFill>
                <a:effectLst/>
                <a:uLnTx/>
                <a:uFillTx/>
                <a:latin typeface="Century Gothic" panose="020B0502020202020204"/>
                <a:ea typeface="Verdana" panose="020B0604030504040204" pitchFamily="34" charset="0"/>
                <a:cs typeface="Arial" panose="020B0604020202020204" pitchFamily="34" charset="0"/>
              </a:rPr>
              <a:t>The system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</a:prstClr>
                </a:solidFill>
                <a:effectLst/>
                <a:uLnTx/>
                <a:uFillTx/>
                <a:latin typeface="Century Gothic" panose="020B0502020202020204"/>
                <a:ea typeface="Verdana" panose="020B0604030504040204" pitchFamily="34" charset="0"/>
                <a:cs typeface="Arial" panose="020B0604020202020204" pitchFamily="34" charset="0"/>
              </a:rPr>
              <a:t>will go live August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lumMod val="65000"/>
                  </a:prstClr>
                </a:solidFill>
                <a:effectLst/>
                <a:uLnTx/>
                <a:uFillTx/>
                <a:latin typeface="Century Gothic" panose="020B0502020202020204"/>
                <a:ea typeface="Verdana" panose="020B0604030504040204" pitchFamily="34" charset="0"/>
                <a:cs typeface="Arial" panose="020B0604020202020204" pitchFamily="34" charset="0"/>
              </a:rPr>
              <a:t> 19</a:t>
            </a:r>
            <a:r>
              <a:rPr kumimoji="0" lang="en-US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>
                    <a:lumMod val="65000"/>
                  </a:prstClr>
                </a:solidFill>
                <a:effectLst/>
                <a:uLnTx/>
                <a:uFillTx/>
                <a:latin typeface="Century Gothic" panose="020B0502020202020204"/>
                <a:ea typeface="Verdana" panose="020B0604030504040204" pitchFamily="34" charset="0"/>
                <a:cs typeface="Arial" panose="020B0604020202020204" pitchFamily="34" charset="0"/>
              </a:rPr>
              <a:t>th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</a:prstClr>
                </a:solidFill>
                <a:effectLst/>
                <a:uLnTx/>
                <a:uFillTx/>
                <a:latin typeface="Century Gothic" panose="020B0502020202020204"/>
                <a:ea typeface="Verdana" panose="020B0604030504040204" pitchFamily="34" charset="0"/>
                <a:cs typeface="Arial" panose="020B0604020202020204" pitchFamily="34" charset="0"/>
              </a:rPr>
              <a:t>. 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</a:prstClr>
              </a:solidFill>
              <a:effectLst/>
              <a:uLnTx/>
              <a:uFillTx/>
              <a:latin typeface="Century Gothic" panose="020B0502020202020204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ACD433"/>
              </a:buClr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</a:prstClr>
              </a:solidFill>
              <a:effectLst/>
              <a:uLnTx/>
              <a:uFillTx/>
              <a:latin typeface="Century Gothic" panose="020B0502020202020204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ACD433"/>
              </a:buClr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</a:prstClr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7414" y="2255195"/>
            <a:ext cx="2297350" cy="229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086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B9BBF-7602-1A49-A025-A1012ECB5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42" y="84589"/>
            <a:ext cx="10515600" cy="534371"/>
          </a:xfrm>
        </p:spPr>
        <p:txBody>
          <a:bodyPr/>
          <a:lstStyle/>
          <a:p>
            <a:r>
              <a:rPr lang="en-US" dirty="0"/>
              <a:t>BACKGROUND SCREENING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17867" y="894089"/>
            <a:ext cx="10765749" cy="6073154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>
                <a:rot lat="0" lon="0" rev="0"/>
              </a:camera>
              <a:lightRig rig="threePt" dir="t"/>
            </a:scene3d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buClr>
                <a:srgbClr val="ACD433"/>
              </a:buClr>
            </a:pPr>
            <a:r>
              <a:rPr lang="en-US" sz="1600" dirty="0">
                <a:solidFill>
                  <a:prstClr val="black">
                    <a:lumMod val="65000"/>
                  </a:prstClr>
                </a:solidFill>
              </a:rPr>
              <a:t>Hiring department users who have either one of the following </a:t>
            </a:r>
            <a:r>
              <a:rPr lang="en-US" sz="1600" dirty="0" err="1">
                <a:solidFill>
                  <a:prstClr val="black">
                    <a:lumMod val="65000"/>
                  </a:prstClr>
                </a:solidFill>
              </a:rPr>
              <a:t>ePAF</a:t>
            </a:r>
            <a:r>
              <a:rPr lang="en-US" sz="1600" dirty="0">
                <a:solidFill>
                  <a:prstClr val="black">
                    <a:lumMod val="65000"/>
                  </a:prstClr>
                </a:solidFill>
              </a:rPr>
              <a:t> roles will be able to initiate a check in First Advantage.</a:t>
            </a:r>
          </a:p>
          <a:p>
            <a:pPr lvl="1">
              <a:buClr>
                <a:srgbClr val="ACD433"/>
              </a:buClr>
            </a:pPr>
            <a:r>
              <a:rPr lang="en-US" sz="1400" dirty="0" err="1">
                <a:solidFill>
                  <a:prstClr val="black">
                    <a:lumMod val="65000"/>
                  </a:prstClr>
                </a:solidFill>
                <a:ea typeface="Verdana" panose="020B0604030504040204" pitchFamily="34" charset="0"/>
                <a:cs typeface="Arial" panose="020B0604020202020204" pitchFamily="34" charset="0"/>
              </a:rPr>
              <a:t>ePAF</a:t>
            </a:r>
            <a:r>
              <a:rPr lang="en-US" sz="1400" dirty="0">
                <a:solidFill>
                  <a:prstClr val="black">
                    <a:lumMod val="65000"/>
                  </a:prstClr>
                </a:solidFill>
                <a:ea typeface="Verdana" panose="020B0604030504040204" pitchFamily="34" charset="0"/>
                <a:cs typeface="Arial" panose="020B0604020202020204" pitchFamily="34" charset="0"/>
              </a:rPr>
              <a:t> Originator</a:t>
            </a:r>
          </a:p>
          <a:p>
            <a:pPr lvl="1">
              <a:buClr>
                <a:srgbClr val="ACD433"/>
              </a:buClr>
            </a:pPr>
            <a:r>
              <a:rPr lang="en-US" sz="1400" dirty="0" err="1">
                <a:solidFill>
                  <a:prstClr val="black">
                    <a:lumMod val="65000"/>
                  </a:prstClr>
                </a:solidFill>
                <a:ea typeface="Verdana" panose="020B0604030504040204" pitchFamily="34" charset="0"/>
                <a:cs typeface="Arial" panose="020B0604020202020204" pitchFamily="34" charset="0"/>
              </a:rPr>
              <a:t>ePAF</a:t>
            </a:r>
            <a:r>
              <a:rPr lang="en-US" sz="1400" dirty="0">
                <a:solidFill>
                  <a:prstClr val="black">
                    <a:lumMod val="65000"/>
                  </a:prstClr>
                </a:solidFill>
                <a:ea typeface="Verdana" panose="020B0604030504040204" pitchFamily="34" charset="0"/>
                <a:cs typeface="Arial" panose="020B0604020202020204" pitchFamily="34" charset="0"/>
              </a:rPr>
              <a:t> Level 1 Approver</a:t>
            </a:r>
          </a:p>
          <a:p>
            <a:r>
              <a:rPr lang="en-US" sz="1600" dirty="0">
                <a:solidFill>
                  <a:schemeClr val="tx1">
                    <a:lumMod val="65000"/>
                  </a:schemeClr>
                </a:solidFill>
              </a:rPr>
              <a:t>Navigation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  <a:t>Background Screening</a:t>
            </a:r>
            <a:r>
              <a:rPr lang="en-US" sz="1600" dirty="0">
                <a:solidFill>
                  <a:schemeClr val="tx1">
                    <a:lumMod val="65000"/>
                  </a:schemeClr>
                </a:solidFill>
              </a:rPr>
              <a:t> can be found under UF Department Admin and Recruiting</a:t>
            </a:r>
          </a:p>
          <a:p>
            <a:pPr marL="0" indent="0">
              <a:buNone/>
            </a:pPr>
            <a:r>
              <a:rPr lang="en-US" sz="1600" b="1" dirty="0" smtClean="0">
                <a:solidFill>
                  <a:schemeClr val="tx1">
                    <a:lumMod val="65000"/>
                  </a:schemeClr>
                </a:solidFill>
              </a:rPr>
              <a:t>Three packages</a:t>
            </a:r>
          </a:p>
          <a:p>
            <a:pPr lvl="1"/>
            <a:r>
              <a:rPr lang="en-US" sz="1400" dirty="0" err="1" smtClean="0">
                <a:solidFill>
                  <a:schemeClr val="tx1">
                    <a:lumMod val="65000"/>
                  </a:schemeClr>
                </a:solidFill>
              </a:rPr>
              <a:t>Edu+Exp</a:t>
            </a:r>
            <a:r>
              <a:rPr lang="en-US" sz="1400" dirty="0" smtClean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tx1">
                    <a:lumMod val="65000"/>
                  </a:schemeClr>
                </a:solidFill>
              </a:rPr>
              <a:t>Verf</a:t>
            </a:r>
            <a:endParaRPr lang="en-US" sz="1400" dirty="0" smtClean="0">
              <a:solidFill>
                <a:schemeClr val="tx1">
                  <a:lumMod val="65000"/>
                </a:schemeClr>
              </a:solidFill>
            </a:endParaRPr>
          </a:p>
          <a:p>
            <a:pPr lvl="2"/>
            <a:r>
              <a:rPr lang="en-US" sz="1200" dirty="0" smtClean="0">
                <a:solidFill>
                  <a:schemeClr val="tx1">
                    <a:lumMod val="65000"/>
                  </a:schemeClr>
                </a:solidFill>
              </a:rPr>
              <a:t>New or returning salary/regular faculty, TEAMS, Adjuncts and </a:t>
            </a:r>
            <a:r>
              <a:rPr lang="en-US" sz="1200" dirty="0" err="1" smtClean="0">
                <a:solidFill>
                  <a:schemeClr val="tx1">
                    <a:lumMod val="65000"/>
                  </a:schemeClr>
                </a:solidFill>
              </a:rPr>
              <a:t>PostDocs</a:t>
            </a:r>
            <a:r>
              <a:rPr lang="en-US" sz="1200" dirty="0" smtClean="0">
                <a:solidFill>
                  <a:schemeClr val="tx1">
                    <a:lumMod val="65000"/>
                  </a:schemeClr>
                </a:solidFill>
              </a:rPr>
              <a:t> who underwent FBI or 434 </a:t>
            </a:r>
            <a:r>
              <a:rPr lang="en-US" sz="1200" dirty="0" err="1" smtClean="0">
                <a:solidFill>
                  <a:schemeClr val="tx1">
                    <a:lumMod val="65000"/>
                  </a:schemeClr>
                </a:solidFill>
              </a:rPr>
              <a:t>Livescan</a:t>
            </a:r>
            <a:r>
              <a:rPr lang="en-US" sz="1200" dirty="0" smtClean="0">
                <a:solidFill>
                  <a:schemeClr val="tx1">
                    <a:lumMod val="65000"/>
                  </a:schemeClr>
                </a:solidFill>
              </a:rPr>
              <a:t> outside of First Advantage</a:t>
            </a:r>
          </a:p>
          <a:p>
            <a:pPr lvl="2"/>
            <a:r>
              <a:rPr lang="en-US" sz="1200" dirty="0" smtClean="0">
                <a:solidFill>
                  <a:schemeClr val="tx1">
                    <a:lumMod val="65000"/>
                  </a:schemeClr>
                </a:solidFill>
              </a:rPr>
              <a:t>OPS to Salary/Regular faculty, TEAMS, Adjuncts, and </a:t>
            </a:r>
            <a:r>
              <a:rPr lang="en-US" sz="1200" dirty="0" err="1" smtClean="0">
                <a:solidFill>
                  <a:schemeClr val="tx1">
                    <a:lumMod val="65000"/>
                  </a:schemeClr>
                </a:solidFill>
              </a:rPr>
              <a:t>PostDocs</a:t>
            </a:r>
            <a:endParaRPr lang="en-US" sz="1200" dirty="0">
              <a:solidFill>
                <a:schemeClr val="tx1">
                  <a:lumMod val="65000"/>
                </a:schemeClr>
              </a:solidFill>
            </a:endParaRPr>
          </a:p>
          <a:p>
            <a:pPr lvl="1"/>
            <a:r>
              <a:rPr lang="en-US" sz="1400" dirty="0" err="1">
                <a:solidFill>
                  <a:schemeClr val="tx1">
                    <a:lumMod val="65000"/>
                  </a:schemeClr>
                </a:solidFill>
              </a:rPr>
              <a:t>Basic+Edu+Exp</a:t>
            </a:r>
            <a:r>
              <a:rPr lang="en-US" sz="1400" dirty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</a:schemeClr>
                </a:solidFill>
              </a:rPr>
              <a:t>Verf</a:t>
            </a:r>
            <a:endParaRPr lang="en-US" sz="1400" dirty="0">
              <a:solidFill>
                <a:schemeClr val="tx1">
                  <a:lumMod val="65000"/>
                </a:schemeClr>
              </a:solidFill>
            </a:endParaRPr>
          </a:p>
          <a:p>
            <a:pPr lvl="2"/>
            <a:r>
              <a:rPr lang="en-US" sz="1200" dirty="0">
                <a:solidFill>
                  <a:schemeClr val="tx1">
                    <a:lumMod val="65000"/>
                  </a:schemeClr>
                </a:solidFill>
              </a:rPr>
              <a:t>Specifically for Salary/Regular Faculty, TEAMS, Adjuncts, and </a:t>
            </a:r>
            <a:r>
              <a:rPr lang="en-US" sz="1200" dirty="0" err="1">
                <a:solidFill>
                  <a:schemeClr val="tx1">
                    <a:lumMod val="65000"/>
                  </a:schemeClr>
                </a:solidFill>
              </a:rPr>
              <a:t>PostDoc</a:t>
            </a:r>
            <a:endParaRPr lang="en-US" sz="1200" dirty="0">
              <a:solidFill>
                <a:schemeClr val="tx1">
                  <a:lumMod val="65000"/>
                </a:schemeClr>
              </a:solidFill>
            </a:endParaRPr>
          </a:p>
          <a:p>
            <a:pPr lvl="2"/>
            <a:r>
              <a:rPr lang="en-US" sz="1200" dirty="0">
                <a:solidFill>
                  <a:schemeClr val="tx1">
                    <a:lumMod val="65000"/>
                  </a:schemeClr>
                </a:solidFill>
              </a:rPr>
              <a:t>Conducts criminal background check, global sanction lists, education verification, and experience verification</a:t>
            </a:r>
          </a:p>
          <a:p>
            <a:pPr lvl="1"/>
            <a:r>
              <a:rPr lang="en-US" sz="1400" dirty="0">
                <a:solidFill>
                  <a:schemeClr val="tx1">
                    <a:lumMod val="65000"/>
                  </a:schemeClr>
                </a:solidFill>
              </a:rPr>
              <a:t>Basic</a:t>
            </a:r>
          </a:p>
          <a:p>
            <a:pPr lvl="2"/>
            <a:r>
              <a:rPr lang="en-US" sz="1200" dirty="0">
                <a:solidFill>
                  <a:schemeClr val="tx1">
                    <a:lumMod val="65000"/>
                  </a:schemeClr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Specifically for OPS, Student employees, and graduate students</a:t>
            </a:r>
          </a:p>
          <a:p>
            <a:pPr lvl="2"/>
            <a:r>
              <a:rPr lang="en-US" sz="1200" dirty="0">
                <a:solidFill>
                  <a:schemeClr val="tx1">
                    <a:lumMod val="65000"/>
                  </a:schemeClr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Conducts criminal background check </a:t>
            </a:r>
            <a:r>
              <a:rPr lang="en-US" sz="1200" dirty="0" smtClean="0">
                <a:solidFill>
                  <a:schemeClr val="tx1">
                    <a:lumMod val="65000"/>
                  </a:schemeClr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only</a:t>
            </a:r>
          </a:p>
          <a:p>
            <a:pPr marL="914400" lvl="2" indent="0">
              <a:buNone/>
            </a:pPr>
            <a:endParaRPr lang="en-US" sz="1200" dirty="0">
              <a:solidFill>
                <a:schemeClr val="tx1">
                  <a:lumMod val="65000"/>
                </a:schemeClr>
              </a:solidFill>
              <a:latin typeface="+mn-lt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77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256221" y="1448475"/>
            <a:ext cx="6702929" cy="4175490"/>
          </a:xfrm>
        </p:spPr>
        <p:txBody>
          <a:bodyPr/>
          <a:lstStyle/>
          <a:p>
            <a:r>
              <a:rPr lang="en-US" dirty="0" smtClean="0"/>
              <a:t>An instruction guide is upcoming and will be placed in the Prepare an Offer section of the Hiring Center under, Manager Resources, </a:t>
            </a:r>
            <a:r>
              <a:rPr lang="en-US" dirty="0">
                <a:hlinkClick r:id="rId2"/>
              </a:rPr>
              <a:t>https://hr.ufl.edu/manager-resources/recruitment-staffing/hiring-center/preparing-an-offer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instruction guide will include the First Advantage Roadmap.</a:t>
            </a:r>
          </a:p>
          <a:p>
            <a:r>
              <a:rPr lang="en-US" dirty="0" smtClean="0"/>
              <a:t>Contact Talent Acquisition &amp; Onboarding at 352-392-2477 or </a:t>
            </a:r>
            <a:r>
              <a:rPr lang="en-US" dirty="0" smtClean="0">
                <a:hlinkClick r:id="rId3"/>
              </a:rPr>
              <a:t>employment@ufl.edu</a:t>
            </a:r>
            <a:r>
              <a:rPr lang="en-US" dirty="0" smtClean="0"/>
              <a:t> regarding questions.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6221" y="254522"/>
            <a:ext cx="6096027" cy="943099"/>
          </a:xfrm>
        </p:spPr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4692" y="351626"/>
            <a:ext cx="4554024" cy="5823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07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FCE6C-E203-5D44-9BDD-D75844DD1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GATORLINK &amp; EMAIL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60567" y="1581912"/>
            <a:ext cx="10590245" cy="4396636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>
                <a:rot lat="0" lon="0" rev="0"/>
              </a:camera>
              <a:lightRig rig="threePt" dir="t"/>
            </a:scene3d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sz="1800" dirty="0">
                <a:solidFill>
                  <a:schemeClr val="tx1">
                    <a:lumMod val="65000"/>
                  </a:schemeClr>
                </a:solidFill>
              </a:rPr>
              <a:t>To facilitate the creation of the </a:t>
            </a:r>
            <a:r>
              <a:rPr lang="en-US" sz="1800" dirty="0" err="1">
                <a:solidFill>
                  <a:schemeClr val="tx1">
                    <a:lumMod val="65000"/>
                  </a:schemeClr>
                </a:solidFill>
              </a:rPr>
              <a:t>Gatorlink</a:t>
            </a:r>
            <a:r>
              <a:rPr lang="en-US" sz="1800" dirty="0">
                <a:solidFill>
                  <a:schemeClr val="tx1">
                    <a:lumMod val="65000"/>
                  </a:schemeClr>
                </a:solidFill>
              </a:rPr>
              <a:t> and email, the affiliation of consultant-staff / consultant faculty is now automatically granted when a hire </a:t>
            </a:r>
            <a:r>
              <a:rPr lang="en-US" sz="1800" dirty="0" err="1">
                <a:solidFill>
                  <a:schemeClr val="tx1">
                    <a:lumMod val="65000"/>
                  </a:schemeClr>
                </a:solidFill>
              </a:rPr>
              <a:t>ePAF</a:t>
            </a:r>
            <a:r>
              <a:rPr lang="en-US" sz="1800" dirty="0">
                <a:solidFill>
                  <a:schemeClr val="tx1">
                    <a:lumMod val="65000"/>
                  </a:schemeClr>
                </a:solidFill>
              </a:rPr>
              <a:t> is initiated. </a:t>
            </a:r>
            <a:endParaRPr lang="en-US" sz="1800" dirty="0">
              <a:solidFill>
                <a:schemeClr val="tx1">
                  <a:lumMod val="6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tx1">
                    <a:lumMod val="65000"/>
                  </a:schemeClr>
                </a:solidFill>
              </a:rPr>
              <a:t>The benefits of this change include:</a:t>
            </a:r>
          </a:p>
          <a:p>
            <a:r>
              <a:rPr lang="en-US" sz="1800" dirty="0">
                <a:solidFill>
                  <a:schemeClr val="tx1">
                    <a:lumMod val="65000"/>
                  </a:schemeClr>
                </a:solidFill>
              </a:rPr>
              <a:t>A </a:t>
            </a:r>
            <a:r>
              <a:rPr lang="en-US" sz="1800" dirty="0" err="1">
                <a:solidFill>
                  <a:schemeClr val="tx1">
                    <a:lumMod val="65000"/>
                  </a:schemeClr>
                </a:solidFill>
              </a:rPr>
              <a:t>Gatorlink</a:t>
            </a:r>
            <a:r>
              <a:rPr lang="en-US" sz="1800" dirty="0">
                <a:solidFill>
                  <a:schemeClr val="tx1">
                    <a:lumMod val="65000"/>
                  </a:schemeClr>
                </a:solidFill>
              </a:rPr>
              <a:t> invitation email will automatically be sent once the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ePAF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is initiated</a:t>
            </a:r>
          </a:p>
          <a:p>
            <a:r>
              <a:rPr lang="en-US" sz="1800" dirty="0">
                <a:solidFill>
                  <a:schemeClr val="tx1">
                    <a:lumMod val="65000"/>
                  </a:schemeClr>
                </a:solidFill>
              </a:rPr>
              <a:t>HR department administrators will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no longer need </a:t>
            </a:r>
            <a:r>
              <a:rPr lang="en-US" sz="1800" dirty="0">
                <a:solidFill>
                  <a:schemeClr val="tx1">
                    <a:lumMod val="65000"/>
                  </a:schemeClr>
                </a:solidFill>
              </a:rPr>
              <a:t>to add an affiliation prior to the hire </a:t>
            </a:r>
            <a:r>
              <a:rPr lang="en-US" sz="1800" dirty="0" err="1">
                <a:solidFill>
                  <a:schemeClr val="tx1">
                    <a:lumMod val="65000"/>
                  </a:schemeClr>
                </a:solidFill>
              </a:rPr>
              <a:t>ePAF</a:t>
            </a:r>
            <a:r>
              <a:rPr lang="en-US" sz="1800" dirty="0">
                <a:solidFill>
                  <a:schemeClr val="tx1">
                    <a:lumMod val="65000"/>
                  </a:schemeClr>
                </a:solidFill>
              </a:rPr>
              <a:t> approval</a:t>
            </a:r>
          </a:p>
          <a:p>
            <a:r>
              <a:rPr lang="en-US" sz="1800" dirty="0">
                <a:solidFill>
                  <a:schemeClr val="tx1">
                    <a:lumMod val="65000"/>
                  </a:schemeClr>
                </a:solidFill>
              </a:rPr>
              <a:t>Once the </a:t>
            </a:r>
            <a:r>
              <a:rPr lang="en-US" sz="1800" dirty="0" err="1">
                <a:solidFill>
                  <a:schemeClr val="tx1">
                    <a:lumMod val="65000"/>
                  </a:schemeClr>
                </a:solidFill>
              </a:rPr>
              <a:t>Gatorlink</a:t>
            </a:r>
            <a:r>
              <a:rPr lang="en-US" sz="1800" dirty="0">
                <a:solidFill>
                  <a:schemeClr val="tx1">
                    <a:lumMod val="65000"/>
                  </a:schemeClr>
                </a:solidFill>
              </a:rPr>
              <a:t> is created by the new employee, the departmental IT will be able to set up the new employee’s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email inbox</a:t>
            </a:r>
          </a:p>
          <a:p>
            <a:pPr marL="0" indent="0">
              <a:buNone/>
            </a:pPr>
            <a:endParaRPr lang="en-US" sz="1800" dirty="0">
              <a:solidFill>
                <a:schemeClr val="tx1">
                  <a:lumMod val="6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6590A6-3D2A-464F-851D-2D7494C1F9B6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238" b="-463"/>
          <a:stretch/>
        </p:blipFill>
        <p:spPr bwMode="auto">
          <a:xfrm>
            <a:off x="760567" y="5348267"/>
            <a:ext cx="3702111" cy="4537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61644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164FE-A7CF-3446-8268-93B5DC51C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PARKING PERMITS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31384" y="1157592"/>
            <a:ext cx="4835935" cy="5009744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>
                <a:rot lat="0" lon="0" rev="0"/>
              </a:camera>
              <a:lightRig rig="threePt" dir="t"/>
            </a:scene3d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sz="1600" b="1" dirty="0">
                <a:solidFill>
                  <a:schemeClr val="bg1">
                    <a:lumMod val="50000"/>
                    <a:lumOff val="50000"/>
                  </a:schemeClr>
                </a:solidFill>
              </a:rPr>
              <a:t>Body Heading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tx1">
                    <a:lumMod val="65000"/>
                  </a:schemeClr>
                </a:solidFill>
              </a:rPr>
              <a:t>The Process</a:t>
            </a:r>
          </a:p>
          <a:p>
            <a:pPr>
              <a:buFont typeface="+mj-lt"/>
              <a:buAutoNum type="arabicPeriod"/>
            </a:pPr>
            <a:r>
              <a:rPr lang="en-US" sz="1800" dirty="0">
                <a:solidFill>
                  <a:schemeClr val="tx1">
                    <a:lumMod val="65000"/>
                  </a:schemeClr>
                </a:solidFill>
              </a:rPr>
              <a:t>TAPS will run a query for new hires 3 days prior to the employee start date.</a:t>
            </a:r>
          </a:p>
          <a:p>
            <a:pPr>
              <a:buFont typeface="+mj-lt"/>
              <a:buAutoNum type="arabicPeriod"/>
            </a:pPr>
            <a:r>
              <a:rPr lang="en-US" sz="1800" dirty="0">
                <a:solidFill>
                  <a:schemeClr val="tx1">
                    <a:lumMod val="65000"/>
                  </a:schemeClr>
                </a:solidFill>
              </a:rPr>
              <a:t>TAPS will email a welcome letter and temporary 2-week parking permit (attached as PDF) to each new hire.</a:t>
            </a:r>
          </a:p>
          <a:p>
            <a:pPr>
              <a:buFont typeface="+mj-lt"/>
              <a:buAutoNum type="arabicPeriod"/>
            </a:pPr>
            <a:r>
              <a:rPr lang="en-US" sz="1800" dirty="0">
                <a:solidFill>
                  <a:schemeClr val="tx1">
                    <a:lumMod val="65000"/>
                  </a:schemeClr>
                </a:solidFill>
              </a:rPr>
              <a:t>Employees unintentionally missed in this process (i.e. emergency/late hires) may have their HR Administrator reach out to TAPS for assistance.</a:t>
            </a:r>
          </a:p>
          <a:p>
            <a:pPr marL="228600" indent="-228600">
              <a:buFont typeface="+mj-lt"/>
              <a:buAutoNum type="arabicPeriod"/>
            </a:pPr>
            <a:endParaRPr lang="en-US" sz="1200" dirty="0">
              <a:solidFill>
                <a:schemeClr val="tx1">
                  <a:lumMod val="6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200" dirty="0">
              <a:solidFill>
                <a:schemeClr val="tx1">
                  <a:lumMod val="6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039B96B-71DB-44EA-9064-751C7AFB4690}"/>
              </a:ext>
            </a:extLst>
          </p:cNvPr>
          <p:cNvSpPr txBox="1">
            <a:spLocks/>
          </p:cNvSpPr>
          <p:nvPr/>
        </p:nvSpPr>
        <p:spPr>
          <a:xfrm>
            <a:off x="6198499" y="1157592"/>
            <a:ext cx="5123130" cy="5009744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>
                <a:rot lat="0" lon="0" rev="0"/>
              </a:camera>
              <a:lightRig rig="threePt" dir="t"/>
            </a:scene3d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solidFill>
                  <a:schemeClr val="bg1">
                    <a:lumMod val="50000"/>
                    <a:lumOff val="50000"/>
                  </a:schemeClr>
                </a:solidFill>
              </a:rPr>
              <a:t>Body Heading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tx1">
                    <a:lumMod val="65000"/>
                  </a:schemeClr>
                </a:solidFill>
              </a:rPr>
              <a:t>Notes</a:t>
            </a:r>
            <a:endParaRPr lang="en-US" sz="3200" b="1" dirty="0">
              <a:solidFill>
                <a:schemeClr val="tx1">
                  <a:lumMod val="65000"/>
                </a:schemeClr>
              </a:solidFill>
            </a:endParaRPr>
          </a:p>
          <a:p>
            <a:pPr>
              <a:buClr>
                <a:srgbClr val="92D050"/>
              </a:buClr>
            </a:pPr>
            <a:r>
              <a:rPr lang="en-US" sz="1800" dirty="0">
                <a:solidFill>
                  <a:schemeClr val="tx1">
                    <a:lumMod val="65000"/>
                  </a:schemeClr>
                </a:solidFill>
              </a:rPr>
              <a:t>Emails/Permits will be personalized with employee name</a:t>
            </a:r>
          </a:p>
          <a:p>
            <a:pPr>
              <a:buClr>
                <a:srgbClr val="92D050"/>
              </a:buClr>
            </a:pPr>
            <a:r>
              <a:rPr lang="en-US" sz="1800" dirty="0">
                <a:solidFill>
                  <a:schemeClr val="tx1">
                    <a:lumMod val="65000"/>
                  </a:schemeClr>
                </a:solidFill>
              </a:rPr>
              <a:t>Employees currently possessing an active decal will not be sent a welcome email</a:t>
            </a:r>
          </a:p>
          <a:p>
            <a:pPr>
              <a:buClr>
                <a:srgbClr val="92D050"/>
              </a:buClr>
            </a:pPr>
            <a:r>
              <a:rPr lang="en-US" sz="1800" dirty="0">
                <a:solidFill>
                  <a:schemeClr val="tx1">
                    <a:lumMod val="65000"/>
                  </a:schemeClr>
                </a:solidFill>
              </a:rPr>
              <a:t>Job will run daily after close of business (Tentatively around 7PM)</a:t>
            </a:r>
          </a:p>
          <a:p>
            <a:pPr>
              <a:buClr>
                <a:schemeClr val="tx2"/>
              </a:buClr>
            </a:pPr>
            <a:endParaRPr lang="en-US" sz="1800" dirty="0">
              <a:solidFill>
                <a:schemeClr val="tx1">
                  <a:lumMod val="65000"/>
                </a:schemeClr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chemeClr val="tx1">
                  <a:lumMod val="6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800" dirty="0">
              <a:solidFill>
                <a:schemeClr val="tx1">
                  <a:lumMod val="6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799E98C-D5D0-4C24-9909-34CF38251F19}"/>
              </a:ext>
            </a:extLst>
          </p:cNvPr>
          <p:cNvCxnSpPr/>
          <p:nvPr/>
        </p:nvCxnSpPr>
        <p:spPr>
          <a:xfrm>
            <a:off x="5753437" y="1399922"/>
            <a:ext cx="0" cy="425641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65548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nk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6445</TotalTime>
  <Words>655</Words>
  <Application>Microsoft Office PowerPoint</Application>
  <PresentationFormat>Widescreen</PresentationFormat>
  <Paragraphs>89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Arial Black</vt:lpstr>
      <vt:lpstr>Calibri</vt:lpstr>
      <vt:lpstr>Century Gothic</vt:lpstr>
      <vt:lpstr>Verdana</vt:lpstr>
      <vt:lpstr>Wingdings</vt:lpstr>
      <vt:lpstr>Wingdings 3</vt:lpstr>
      <vt:lpstr>Blank</vt:lpstr>
      <vt:lpstr>PowerPoint Presentation</vt:lpstr>
      <vt:lpstr>UFHR Strategic commitment</vt:lpstr>
      <vt:lpstr>PowerPoint Presentation</vt:lpstr>
      <vt:lpstr>BACKGROUND SCREENING</vt:lpstr>
      <vt:lpstr>BACKGROUND SCREENING</vt:lpstr>
      <vt:lpstr>BACKGROUND SCREENING</vt:lpstr>
      <vt:lpstr>Resources</vt:lpstr>
      <vt:lpstr>GATORLINK &amp; EMAIL</vt:lpstr>
      <vt:lpstr>PARKING PERMITS</vt:lpstr>
      <vt:lpstr>PARKING PERMITS</vt:lpstr>
      <vt:lpstr>GATOR1 CARD</vt:lpstr>
      <vt:lpstr>UFHR Welcome email and website</vt:lpstr>
      <vt:lpstr>Onboarding 101 Toolkit </vt:lpstr>
      <vt:lpstr>resources now available to download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Employee Relations</dc:title>
  <dc:creator>Mercier,Brook A</dc:creator>
  <cp:lastModifiedBy>Grundy,Ashlie K</cp:lastModifiedBy>
  <cp:revision>87</cp:revision>
  <cp:lastPrinted>2019-07-15T14:29:19Z</cp:lastPrinted>
  <dcterms:created xsi:type="dcterms:W3CDTF">2019-01-27T23:56:16Z</dcterms:created>
  <dcterms:modified xsi:type="dcterms:W3CDTF">2019-08-14T18:36:59Z</dcterms:modified>
</cp:coreProperties>
</file>