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8" autoAdjust="0"/>
    <p:restoredTop sz="86512"/>
  </p:normalViewPr>
  <p:slideViewPr>
    <p:cSldViewPr snapToGrid="0">
      <p:cViewPr varScale="1">
        <p:scale>
          <a:sx n="86" d="100"/>
          <a:sy n="86" d="100"/>
        </p:scale>
        <p:origin x="222" y="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3408"/>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idx="1"/>
          </p:nvPr>
        </p:nvSpPr>
        <p:spPr>
          <a:xfrm>
            <a:off x="3950256" y="0"/>
            <a:ext cx="3022018" cy="463408"/>
          </a:xfrm>
          <a:prstGeom prst="rect">
            <a:avLst/>
          </a:prstGeom>
        </p:spPr>
        <p:txBody>
          <a:bodyPr vert="horz" lIns="92620" tIns="46310" rIns="92620" bIns="46310" rtlCol="0"/>
          <a:lstStyle>
            <a:lvl1pPr algn="r">
              <a:defRPr sz="1200"/>
            </a:lvl1pPr>
          </a:lstStyle>
          <a:p>
            <a:fld id="{736691A9-E81C-4478-858D-0B0D2CC6F616}" type="datetimeFigureOut">
              <a:rPr lang="en-US" smtClean="0"/>
              <a:t>4/5/2019</a:t>
            </a:fld>
            <a:endParaRPr lang="en-US" dirty="0"/>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20" tIns="46310" rIns="92620" bIns="46310" rtlCol="0" anchor="ctr"/>
          <a:lstStyle/>
          <a:p>
            <a:endParaRPr lang="en-US" dirty="0"/>
          </a:p>
        </p:txBody>
      </p:sp>
      <p:sp>
        <p:nvSpPr>
          <p:cNvPr id="5" name="Notes Placeholder 4"/>
          <p:cNvSpPr>
            <a:spLocks noGrp="1"/>
          </p:cNvSpPr>
          <p:nvPr>
            <p:ph type="body" sz="quarter" idx="3"/>
          </p:nvPr>
        </p:nvSpPr>
        <p:spPr>
          <a:xfrm>
            <a:off x="697389" y="4444861"/>
            <a:ext cx="5579110" cy="3636705"/>
          </a:xfrm>
          <a:prstGeom prst="rect">
            <a:avLst/>
          </a:prstGeom>
        </p:spPr>
        <p:txBody>
          <a:bodyPr vert="horz" lIns="92620" tIns="46310" rIns="92620" bIns="46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3407"/>
          </a:xfrm>
          <a:prstGeom prst="rect">
            <a:avLst/>
          </a:prstGeom>
        </p:spPr>
        <p:txBody>
          <a:bodyPr vert="horz" lIns="92620" tIns="46310" rIns="92620" bIns="463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0256" y="8772669"/>
            <a:ext cx="3022018" cy="463407"/>
          </a:xfrm>
          <a:prstGeom prst="rect">
            <a:avLst/>
          </a:prstGeom>
        </p:spPr>
        <p:txBody>
          <a:bodyPr vert="horz" lIns="92620" tIns="46310" rIns="92620" bIns="46310" rtlCol="0" anchor="b"/>
          <a:lstStyle>
            <a:lvl1pPr algn="r">
              <a:defRPr sz="1200"/>
            </a:lvl1pPr>
          </a:lstStyle>
          <a:p>
            <a:fld id="{BEFEEE0E-86C5-49FD-9EFB-A98D3C741E58}" type="slidenum">
              <a:rPr lang="en-US" smtClean="0"/>
              <a:t>‹#›</a:t>
            </a:fld>
            <a:endParaRPr lang="en-US" dirty="0"/>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dirty="0"/>
          </a:p>
        </p:txBody>
      </p:sp>
    </p:spTree>
    <p:extLst>
      <p:ext uri="{BB962C8B-B14F-4D97-AF65-F5344CB8AC3E}">
        <p14:creationId xmlns:p14="http://schemas.microsoft.com/office/powerpoint/2010/main" val="94732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4/5/2019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dirty="0"/>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82539" y="6202509"/>
            <a:ext cx="1485997" cy="492951"/>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jmmalph@ufl.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mailto:budget&amp;finance@ifas.ufl.edu?subject=FSSP%20For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22008" y="521778"/>
            <a:ext cx="9144000" cy="1593349"/>
          </a:xfrm>
          <a:prstGeom prst="rect">
            <a:avLst/>
          </a:prstGeom>
        </p:spPr>
        <p:txBody>
          <a:bodyPr/>
          <a:lstStyle/>
          <a:p>
            <a:br>
              <a:rPr lang="en-US" dirty="0">
                <a:latin typeface="Ink Free" panose="03080402000500000000" pitchFamily="66" charset="0"/>
              </a:rPr>
            </a:br>
            <a:r>
              <a:rPr lang="en-US" dirty="0">
                <a:latin typeface="Ink Free" panose="03080402000500000000" pitchFamily="66" charset="0"/>
              </a:rPr>
              <a:t>IFAS HR Liaison Roundtable </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1522008" y="2586182"/>
            <a:ext cx="9949556" cy="2671618"/>
          </a:xfrm>
          <a:prstGeom prst="rect">
            <a:avLst/>
          </a:prstGeom>
        </p:spPr>
        <p:txBody>
          <a:bodyPr/>
          <a:lstStyle/>
          <a:p>
            <a:r>
              <a:rPr lang="en-US" sz="4800" dirty="0">
                <a:solidFill>
                  <a:schemeClr val="accent6">
                    <a:lumMod val="75000"/>
                  </a:schemeClr>
                </a:solidFill>
                <a:latin typeface="Californian FB" panose="0207040306080B030204" pitchFamily="18" charset="0"/>
              </a:rPr>
              <a:t>Summer Nine-Month Appointments</a:t>
            </a:r>
          </a:p>
          <a:p>
            <a:endParaRPr lang="en-US" dirty="0"/>
          </a:p>
          <a:p>
            <a:endParaRPr lang="en-US" dirty="0"/>
          </a:p>
          <a:p>
            <a:r>
              <a:rPr lang="en-US" sz="2400" dirty="0">
                <a:latin typeface="Californian FB" panose="0207040306080B030204" pitchFamily="18" charset="0"/>
              </a:rPr>
              <a:t>Janet Malphurs, IFAS HR</a:t>
            </a:r>
          </a:p>
          <a:p>
            <a:r>
              <a:rPr lang="en-US" sz="2400" dirty="0">
                <a:latin typeface="Californian FB" panose="0207040306080B030204" pitchFamily="18" charset="0"/>
              </a:rPr>
              <a:t>Lisa DuVall, IFAS Budget</a:t>
            </a:r>
          </a:p>
        </p:txBody>
      </p:sp>
      <p:sp>
        <p:nvSpPr>
          <p:cNvPr id="2" name="Rectangle 1">
            <a:extLst>
              <a:ext uri="{FF2B5EF4-FFF2-40B4-BE49-F238E27FC236}">
                <a16:creationId xmlns:a16="http://schemas.microsoft.com/office/drawing/2014/main" id="{1B4593FA-59AC-4684-A0FF-28EE82673363}"/>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Tree>
    <p:extLst>
      <p:ext uri="{BB962C8B-B14F-4D97-AF65-F5344CB8AC3E}">
        <p14:creationId xmlns:p14="http://schemas.microsoft.com/office/powerpoint/2010/main" val="50948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68DF-9B69-4EAC-B2F0-68AF6B0A9917}"/>
              </a:ext>
            </a:extLst>
          </p:cNvPr>
          <p:cNvSpPr>
            <a:spLocks noGrp="1"/>
          </p:cNvSpPr>
          <p:nvPr>
            <p:ph type="title"/>
          </p:nvPr>
        </p:nvSpPr>
        <p:spPr/>
        <p:txBody>
          <a:bodyPr/>
          <a:lstStyle/>
          <a:p>
            <a:r>
              <a:rPr lang="en-US" dirty="0">
                <a:solidFill>
                  <a:schemeClr val="accent6">
                    <a:lumMod val="75000"/>
                  </a:schemeClr>
                </a:solidFill>
                <a:latin typeface="Californian FB" panose="0207040306080B030204" pitchFamily="18" charset="0"/>
              </a:rPr>
              <a:t>Summer Nine-Month Appointments</a:t>
            </a:r>
          </a:p>
        </p:txBody>
      </p:sp>
      <p:sp>
        <p:nvSpPr>
          <p:cNvPr id="3" name="Rectangle 2">
            <a:extLst>
              <a:ext uri="{FF2B5EF4-FFF2-40B4-BE49-F238E27FC236}">
                <a16:creationId xmlns:a16="http://schemas.microsoft.com/office/drawing/2014/main" id="{D4F2FC38-8E2F-4D5F-90E4-AF87F84B85E7}"/>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
        <p:nvSpPr>
          <p:cNvPr id="4" name="Rectangle 3">
            <a:extLst>
              <a:ext uri="{FF2B5EF4-FFF2-40B4-BE49-F238E27FC236}">
                <a16:creationId xmlns:a16="http://schemas.microsoft.com/office/drawing/2014/main" id="{BF676848-6F6C-4063-AE47-DB72DB7B80E1}"/>
              </a:ext>
            </a:extLst>
          </p:cNvPr>
          <p:cNvSpPr/>
          <p:nvPr/>
        </p:nvSpPr>
        <p:spPr>
          <a:xfrm>
            <a:off x="1085272" y="1480603"/>
            <a:ext cx="10021455" cy="4524315"/>
          </a:xfrm>
          <a:prstGeom prst="rect">
            <a:avLst/>
          </a:prstGeom>
        </p:spPr>
        <p:txBody>
          <a:bodyPr wrap="square">
            <a:spAutoFit/>
          </a:bodyPr>
          <a:lstStyle/>
          <a:p>
            <a:pPr marL="285750" indent="-285750">
              <a:buFont typeface="Arial" panose="020B0604020202020204" pitchFamily="34" charset="0"/>
              <a:buChar char="•"/>
            </a:pPr>
            <a:r>
              <a:rPr lang="en-US" dirty="0"/>
              <a:t>Summer Job File – used to appoint a faculty member for summer pay.</a:t>
            </a:r>
          </a:p>
          <a:p>
            <a:endParaRPr lang="en-US" dirty="0"/>
          </a:p>
          <a:p>
            <a:pPr marL="285750" indent="-285750">
              <a:buFont typeface="Arial" panose="020B0604020202020204" pitchFamily="34" charset="0"/>
              <a:buChar char="•"/>
            </a:pPr>
            <a:r>
              <a:rPr lang="en-US" dirty="0"/>
              <a:t>The summer job file will open April 15, 2019. </a:t>
            </a:r>
          </a:p>
          <a:p>
            <a:endParaRPr lang="en-US" dirty="0"/>
          </a:p>
          <a:p>
            <a:pPr marL="285750" indent="-285750">
              <a:buFont typeface="Arial" panose="020B0604020202020204" pitchFamily="34" charset="0"/>
              <a:buChar char="•"/>
            </a:pPr>
            <a:r>
              <a:rPr lang="en-US" dirty="0"/>
              <a:t>Instruction Guide will be available from UFHR.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Units will work with Janet Malphurs on the summer job file. Janet is setting up meetings now with the HR folks in the units.</a:t>
            </a:r>
          </a:p>
          <a:p>
            <a:endParaRPr lang="en-US" dirty="0"/>
          </a:p>
          <a:p>
            <a:pPr marL="285750" indent="-285750">
              <a:buFont typeface="Arial" panose="020B0604020202020204" pitchFamily="34" charset="0"/>
              <a:buChar char="•"/>
            </a:pPr>
            <a:r>
              <a:rPr lang="en-US" dirty="0"/>
              <a:t>Short Work Break – nine-month faculty will be inactive for summer on their regular faculty appointment. The process will happen in April.  </a:t>
            </a:r>
            <a:r>
              <a:rPr lang="en-US" b="1" dirty="0"/>
              <a:t>DO NOT PROCESS ANY EPAF’s TO PUT FACULTY ON THE SHORT WORK BREAK.</a:t>
            </a:r>
          </a:p>
          <a:p>
            <a:endParaRPr lang="en-US" dirty="0"/>
          </a:p>
          <a:p>
            <a:pPr marL="285750" indent="-285750">
              <a:buFont typeface="Arial" panose="020B0604020202020204" pitchFamily="34" charset="0"/>
              <a:buChar char="•"/>
            </a:pPr>
            <a:r>
              <a:rPr lang="en-US" dirty="0"/>
              <a:t>Added job row in PS with action/reason “short work break”.</a:t>
            </a:r>
          </a:p>
          <a:p>
            <a:endParaRPr lang="en-US" dirty="0"/>
          </a:p>
          <a:p>
            <a:pPr marL="285750" indent="-285750">
              <a:buFont typeface="Arial" panose="020B0604020202020204" pitchFamily="34" charset="0"/>
              <a:buChar char="•"/>
            </a:pPr>
            <a:r>
              <a:rPr lang="en-US" dirty="0"/>
              <a:t>Time and labor status will be inactive for the summer.</a:t>
            </a:r>
          </a:p>
        </p:txBody>
      </p:sp>
    </p:spTree>
    <p:extLst>
      <p:ext uri="{BB962C8B-B14F-4D97-AF65-F5344CB8AC3E}">
        <p14:creationId xmlns:p14="http://schemas.microsoft.com/office/powerpoint/2010/main" val="286685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E769-4924-4D7E-BDB9-5D56F3E4CDA7}"/>
              </a:ext>
            </a:extLst>
          </p:cNvPr>
          <p:cNvSpPr>
            <a:spLocks noGrp="1"/>
          </p:cNvSpPr>
          <p:nvPr>
            <p:ph type="title"/>
          </p:nvPr>
        </p:nvSpPr>
        <p:spPr/>
        <p:txBody>
          <a:bodyPr/>
          <a:lstStyle/>
          <a:p>
            <a:r>
              <a:rPr lang="en-US" dirty="0">
                <a:solidFill>
                  <a:schemeClr val="accent6">
                    <a:lumMod val="75000"/>
                  </a:schemeClr>
                </a:solidFill>
                <a:latin typeface="Californian FB" panose="0207040306080B030204" pitchFamily="18" charset="0"/>
              </a:rPr>
              <a:t>Summer Nine-Month Appointments</a:t>
            </a:r>
          </a:p>
        </p:txBody>
      </p:sp>
      <p:sp>
        <p:nvSpPr>
          <p:cNvPr id="3" name="Rectangle 2">
            <a:extLst>
              <a:ext uri="{FF2B5EF4-FFF2-40B4-BE49-F238E27FC236}">
                <a16:creationId xmlns:a16="http://schemas.microsoft.com/office/drawing/2014/main" id="{3EC20F93-BC3D-455E-9A0E-C9B0CD6DC0C4}"/>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
        <p:nvSpPr>
          <p:cNvPr id="4" name="Rectangle 3">
            <a:extLst>
              <a:ext uri="{FF2B5EF4-FFF2-40B4-BE49-F238E27FC236}">
                <a16:creationId xmlns:a16="http://schemas.microsoft.com/office/drawing/2014/main" id="{189837B8-2BDB-4261-A841-49B3018E07F4}"/>
              </a:ext>
            </a:extLst>
          </p:cNvPr>
          <p:cNvSpPr/>
          <p:nvPr/>
        </p:nvSpPr>
        <p:spPr>
          <a:xfrm>
            <a:off x="907473" y="1240595"/>
            <a:ext cx="10446327" cy="4708981"/>
          </a:xfrm>
          <a:prstGeom prst="rect">
            <a:avLst/>
          </a:prstGeom>
        </p:spPr>
        <p:txBody>
          <a:bodyPr wrap="square">
            <a:spAutoFit/>
          </a:bodyPr>
          <a:lstStyle/>
          <a:p>
            <a:pPr marL="285750" indent="-285750">
              <a:buFont typeface="Arial" panose="020B0604020202020204" pitchFamily="34" charset="0"/>
              <a:buChar char="•"/>
            </a:pPr>
            <a:r>
              <a:rPr lang="en-US" dirty="0"/>
              <a:t>Return from short work break – in mid summer nine-month faculty will be returned from short work break effective 8/16/19 – this is done by a process within PeopleSoft.</a:t>
            </a:r>
          </a:p>
          <a:p>
            <a:r>
              <a:rPr lang="en-US" dirty="0"/>
              <a:t> </a:t>
            </a:r>
          </a:p>
          <a:p>
            <a:pPr marL="285750" indent="-285750">
              <a:buFont typeface="Arial" panose="020B0604020202020204" pitchFamily="34" charset="0"/>
              <a:buChar char="•"/>
            </a:pPr>
            <a:r>
              <a:rPr lang="en-US" b="1" dirty="0"/>
              <a:t>DO NOT PROCESS ANY EPAF’s TO RETURN THESE FACULTY FROM SHORT WORK BREAK.</a:t>
            </a:r>
          </a:p>
          <a:p>
            <a:endParaRPr lang="en-US" b="1" dirty="0"/>
          </a:p>
          <a:p>
            <a:pPr marL="285750" indent="-285750">
              <a:buFont typeface="Arial" panose="020B0604020202020204" pitchFamily="34" charset="0"/>
              <a:buChar char="•"/>
            </a:pPr>
            <a:r>
              <a:rPr lang="en-US" dirty="0"/>
              <a:t>Added job row in PS with action/reason “return from short work break”.</a:t>
            </a:r>
          </a:p>
          <a:p>
            <a:endParaRPr lang="en-US" dirty="0"/>
          </a:p>
          <a:p>
            <a:pPr marL="285750" indent="-285750">
              <a:buFont typeface="Arial" panose="020B0604020202020204" pitchFamily="34" charset="0"/>
              <a:buChar char="•"/>
            </a:pPr>
            <a:r>
              <a:rPr lang="en-US" dirty="0"/>
              <a:t>Time and Labor status will be “Active” on 8/16/19.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Instruction Guide will be available from UFHR in April on the Short Work Break process.</a:t>
            </a:r>
          </a:p>
          <a:p>
            <a:endParaRPr lang="en-US" dirty="0"/>
          </a:p>
          <a:p>
            <a:pPr marL="285750" indent="-285750">
              <a:buFont typeface="Arial" panose="020B0604020202020204" pitchFamily="34" charset="0"/>
              <a:buChar char="•"/>
            </a:pPr>
            <a:r>
              <a:rPr lang="en-US" dirty="0"/>
              <a:t>Short Work Break Report can be found:  Main Menu&gt;Enterprise Reporting&gt;Access Reporting&gt;Human Resources Information&gt;Workforce Information&gt;Short Work Break – this report will show faculty in a unit who will be placed on short work </a:t>
            </a:r>
            <a:r>
              <a:rPr lang="en-US"/>
              <a:t>break effective 5/16/19. </a:t>
            </a:r>
            <a:endParaRPr lang="en-US" dirty="0"/>
          </a:p>
          <a:p>
            <a:pPr marL="285750" indent="-285750">
              <a:buFont typeface="Arial" panose="020B0604020202020204" pitchFamily="34" charset="0"/>
              <a:buChar char="•"/>
            </a:pPr>
            <a:r>
              <a:rPr lang="en-US" sz="2400" b="1" i="1" dirty="0"/>
              <a:t>Please contact Janet Malphurs with any questions/concerns at </a:t>
            </a:r>
            <a:r>
              <a:rPr lang="en-US" sz="2400" b="1" i="1" dirty="0">
                <a:hlinkClick r:id="rId2"/>
              </a:rPr>
              <a:t>jmmalph@ufl.edu</a:t>
            </a:r>
            <a:r>
              <a:rPr lang="en-US" sz="2400" b="1" i="1" dirty="0"/>
              <a:t>  or 352-273-4980</a:t>
            </a:r>
          </a:p>
        </p:txBody>
      </p:sp>
    </p:spTree>
    <p:extLst>
      <p:ext uri="{BB962C8B-B14F-4D97-AF65-F5344CB8AC3E}">
        <p14:creationId xmlns:p14="http://schemas.microsoft.com/office/powerpoint/2010/main" val="78841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D818-2FF2-42BB-97D8-9D10BE6DAB76}"/>
              </a:ext>
            </a:extLst>
          </p:cNvPr>
          <p:cNvSpPr>
            <a:spLocks noGrp="1"/>
          </p:cNvSpPr>
          <p:nvPr>
            <p:ph type="title"/>
          </p:nvPr>
        </p:nvSpPr>
        <p:spPr/>
        <p:txBody>
          <a:bodyPr/>
          <a:lstStyle/>
          <a:p>
            <a:r>
              <a:rPr lang="en-US" dirty="0">
                <a:solidFill>
                  <a:schemeClr val="accent6">
                    <a:lumMod val="75000"/>
                  </a:schemeClr>
                </a:solidFill>
                <a:latin typeface="Californian FB" panose="0207040306080B030204" pitchFamily="18" charset="0"/>
              </a:rPr>
              <a:t>Summer Nine-Month Appointments</a:t>
            </a:r>
          </a:p>
        </p:txBody>
      </p:sp>
      <p:sp>
        <p:nvSpPr>
          <p:cNvPr id="3" name="Rectangle 2">
            <a:extLst>
              <a:ext uri="{FF2B5EF4-FFF2-40B4-BE49-F238E27FC236}">
                <a16:creationId xmlns:a16="http://schemas.microsoft.com/office/drawing/2014/main" id="{491A5ECC-5C31-4467-8008-A8FB3DAD9A22}"/>
              </a:ext>
            </a:extLst>
          </p:cNvPr>
          <p:cNvSpPr/>
          <p:nvPr/>
        </p:nvSpPr>
        <p:spPr>
          <a:xfrm>
            <a:off x="6980372" y="5865167"/>
            <a:ext cx="5324792" cy="92333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5">
                    <a:lumMod val="75000"/>
                  </a:schemeClr>
                </a:solidFill>
                <a:effectLst/>
                <a:latin typeface="Ink Free" panose="03080402000500000000" pitchFamily="66" charset="0"/>
              </a:rPr>
              <a:t>Human Resources</a:t>
            </a:r>
          </a:p>
        </p:txBody>
      </p:sp>
      <p:sp>
        <p:nvSpPr>
          <p:cNvPr id="4" name="Rectangle 3">
            <a:extLst>
              <a:ext uri="{FF2B5EF4-FFF2-40B4-BE49-F238E27FC236}">
                <a16:creationId xmlns:a16="http://schemas.microsoft.com/office/drawing/2014/main" id="{3278FD67-FB8F-46F0-8C9D-50937F06290F}"/>
              </a:ext>
            </a:extLst>
          </p:cNvPr>
          <p:cNvSpPr/>
          <p:nvPr/>
        </p:nvSpPr>
        <p:spPr>
          <a:xfrm>
            <a:off x="665018" y="1971732"/>
            <a:ext cx="10861964" cy="1754326"/>
          </a:xfrm>
          <a:prstGeom prst="rect">
            <a:avLst/>
          </a:prstGeom>
        </p:spPr>
        <p:txBody>
          <a:bodyPr wrap="square">
            <a:spAutoFit/>
          </a:bodyPr>
          <a:lstStyle/>
          <a:p>
            <a:pPr marL="285750" indent="-285750">
              <a:buFont typeface="Arial" panose="020B0604020202020204" pitchFamily="34" charset="0"/>
              <a:buChar char="•"/>
            </a:pPr>
            <a:r>
              <a:rPr lang="en-US" dirty="0"/>
              <a:t>Nine-month faculty should be discussing with their Chair or Center Director their plans for Summer during their evaluation period.</a:t>
            </a:r>
          </a:p>
          <a:p>
            <a:endParaRPr lang="en-US" dirty="0"/>
          </a:p>
          <a:p>
            <a:pPr marL="285750" indent="-285750">
              <a:buFont typeface="Arial" panose="020B0604020202020204" pitchFamily="34" charset="0"/>
              <a:buChar char="•"/>
            </a:pPr>
            <a:r>
              <a:rPr lang="en-US" dirty="0"/>
              <a:t>IFAS Budget Office has sent out the Summer Salary Savings estimates to the units.</a:t>
            </a:r>
          </a:p>
          <a:p>
            <a:endParaRPr lang="en-US" dirty="0"/>
          </a:p>
          <a:p>
            <a:pPr marL="285750" indent="-285750">
              <a:buFont typeface="Arial" panose="020B0604020202020204" pitchFamily="34" charset="0"/>
              <a:buChar char="•"/>
            </a:pPr>
            <a:r>
              <a:rPr lang="en-US" dirty="0"/>
              <a:t>FSSP forms should be sent to </a:t>
            </a:r>
            <a:r>
              <a:rPr lang="en-US" dirty="0">
                <a:hlinkClick r:id="rId2"/>
              </a:rPr>
              <a:t>budget&amp;finance@ifas.ufl.edu</a:t>
            </a:r>
            <a:endParaRPr lang="en-US" dirty="0"/>
          </a:p>
        </p:txBody>
      </p:sp>
    </p:spTree>
    <p:extLst>
      <p:ext uri="{BB962C8B-B14F-4D97-AF65-F5344CB8AC3E}">
        <p14:creationId xmlns:p14="http://schemas.microsoft.com/office/powerpoint/2010/main" val="244513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63EE-10D3-4019-89CC-24F3A4834232}"/>
              </a:ext>
            </a:extLst>
          </p:cNvPr>
          <p:cNvSpPr>
            <a:spLocks noGrp="1"/>
          </p:cNvSpPr>
          <p:nvPr>
            <p:ph type="title"/>
          </p:nvPr>
        </p:nvSpPr>
        <p:spPr>
          <a:xfrm>
            <a:off x="838200" y="516468"/>
            <a:ext cx="10515600" cy="841278"/>
          </a:xfrm>
        </p:spPr>
        <p:txBody>
          <a:bodyPr/>
          <a:lstStyle/>
          <a:p>
            <a:r>
              <a:rPr lang="en-US" dirty="0">
                <a:solidFill>
                  <a:schemeClr val="accent6">
                    <a:lumMod val="75000"/>
                  </a:schemeClr>
                </a:solidFill>
                <a:latin typeface="Californian FB" panose="0207040306080B030204" pitchFamily="18" charset="0"/>
              </a:rPr>
              <a:t>Summer Appointment Letter</a:t>
            </a:r>
            <a:br>
              <a:rPr lang="en-US" dirty="0"/>
            </a:b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A6D5CE48-5B60-4D87-9862-893AD5D4B4FB}"/>
              </a:ext>
            </a:extLst>
          </p:cNvPr>
          <p:cNvSpPr txBox="1"/>
          <p:nvPr/>
        </p:nvSpPr>
        <p:spPr>
          <a:xfrm>
            <a:off x="1648691" y="1699491"/>
            <a:ext cx="8894618"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t>Summer letter is available on the IFAS HR   page</a:t>
            </a:r>
          </a:p>
          <a:p>
            <a:pPr marL="571500" indent="-571500">
              <a:buFont typeface="Arial" panose="020B0604020202020204" pitchFamily="34" charset="0"/>
              <a:buChar char="•"/>
            </a:pPr>
            <a:r>
              <a:rPr lang="en-US" sz="3600" dirty="0"/>
              <a:t>To be used for 9-month faculty who will have a summer job.</a:t>
            </a:r>
          </a:p>
        </p:txBody>
      </p:sp>
    </p:spTree>
    <p:extLst>
      <p:ext uri="{BB962C8B-B14F-4D97-AF65-F5344CB8AC3E}">
        <p14:creationId xmlns:p14="http://schemas.microsoft.com/office/powerpoint/2010/main" val="178316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4EA4-895A-4EDA-9042-FF2DDA9B58E3}"/>
              </a:ext>
            </a:extLst>
          </p:cNvPr>
          <p:cNvSpPr>
            <a:spLocks noGrp="1"/>
          </p:cNvSpPr>
          <p:nvPr>
            <p:ph type="title"/>
          </p:nvPr>
        </p:nvSpPr>
        <p:spPr/>
        <p:txBody>
          <a:bodyPr/>
          <a:lstStyle/>
          <a:p>
            <a:r>
              <a:rPr lang="en-US" dirty="0">
                <a:solidFill>
                  <a:schemeClr val="accent6">
                    <a:lumMod val="75000"/>
                  </a:schemeClr>
                </a:solidFill>
                <a:latin typeface="Californian FB" panose="0207040306080B030204" pitchFamily="18" charset="0"/>
              </a:rPr>
              <a:t>Nine-Month Concerns/Questions:</a:t>
            </a:r>
          </a:p>
        </p:txBody>
      </p:sp>
      <p:sp>
        <p:nvSpPr>
          <p:cNvPr id="3" name="TextBox 2">
            <a:extLst>
              <a:ext uri="{FF2B5EF4-FFF2-40B4-BE49-F238E27FC236}">
                <a16:creationId xmlns:a16="http://schemas.microsoft.com/office/drawing/2014/main" id="{0F2A26FF-9F28-4149-814A-AD5AC208A838}"/>
              </a:ext>
            </a:extLst>
          </p:cNvPr>
          <p:cNvSpPr txBox="1"/>
          <p:nvPr/>
        </p:nvSpPr>
        <p:spPr>
          <a:xfrm>
            <a:off x="1708728" y="1690688"/>
            <a:ext cx="840509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Units should run the Cost Distribution Report (CDR) in Fall for faculty on projects amount equal to what was charged less anything self funded.</a:t>
            </a:r>
          </a:p>
          <a:p>
            <a:pPr marL="342900" indent="-342900">
              <a:buFont typeface="Arial" panose="020B0604020202020204" pitchFamily="34" charset="0"/>
              <a:buChar char="•"/>
            </a:pPr>
            <a:r>
              <a:rPr lang="en-US" sz="2400" dirty="0"/>
              <a:t>Units should run the CDR now to know what is on the budget</a:t>
            </a:r>
          </a:p>
          <a:p>
            <a:pPr marL="342900" indent="-342900">
              <a:buFont typeface="Arial" panose="020B0604020202020204" pitchFamily="34" charset="0"/>
              <a:buChar char="•"/>
            </a:pPr>
            <a:r>
              <a:rPr lang="en-US" sz="2400" dirty="0"/>
              <a:t>Final Calculations will be after the final pay period for end of Spring Semester – around the week of May 20-24</a:t>
            </a:r>
          </a:p>
          <a:p>
            <a:pPr marL="342900" indent="-342900">
              <a:buFont typeface="Arial" panose="020B0604020202020204" pitchFamily="34" charset="0"/>
              <a:buChar char="•"/>
            </a:pPr>
            <a:r>
              <a:rPr lang="en-US" sz="2400" dirty="0"/>
              <a:t>Faculty member can be paid from funds (state, IDC, SHARE, etc.) for travel if they are on a paid appointment in each semester – includes being paid on summer from salary savings program</a:t>
            </a:r>
          </a:p>
        </p:txBody>
      </p:sp>
    </p:spTree>
    <p:extLst>
      <p:ext uri="{BB962C8B-B14F-4D97-AF65-F5344CB8AC3E}">
        <p14:creationId xmlns:p14="http://schemas.microsoft.com/office/powerpoint/2010/main" val="15882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403C-C248-4822-8BC8-D02F38E4EC65}"/>
              </a:ext>
            </a:extLst>
          </p:cNvPr>
          <p:cNvSpPr>
            <a:spLocks noGrp="1"/>
          </p:cNvSpPr>
          <p:nvPr>
            <p:ph type="title"/>
          </p:nvPr>
        </p:nvSpPr>
        <p:spPr/>
        <p:txBody>
          <a:bodyPr/>
          <a:lstStyle/>
          <a:p>
            <a:r>
              <a:rPr lang="en-US" dirty="0">
                <a:solidFill>
                  <a:schemeClr val="accent6">
                    <a:lumMod val="75000"/>
                  </a:schemeClr>
                </a:solidFill>
                <a:latin typeface="Californian FB" panose="0207040306080B030204" pitchFamily="18" charset="0"/>
              </a:rPr>
              <a:t>Nine-Month Concerns/Questions</a:t>
            </a:r>
            <a:r>
              <a:rPr lang="en-US" dirty="0">
                <a:latin typeface="Californian FB" panose="0207040306080B030204" pitchFamily="18" charset="0"/>
              </a:rPr>
              <a:t>, cont’d</a:t>
            </a:r>
          </a:p>
        </p:txBody>
      </p:sp>
      <p:sp>
        <p:nvSpPr>
          <p:cNvPr id="3" name="TextBox 2">
            <a:extLst>
              <a:ext uri="{FF2B5EF4-FFF2-40B4-BE49-F238E27FC236}">
                <a16:creationId xmlns:a16="http://schemas.microsoft.com/office/drawing/2014/main" id="{F72CB39B-BAF7-4F96-B932-0884A38701F3}"/>
              </a:ext>
            </a:extLst>
          </p:cNvPr>
          <p:cNvSpPr txBox="1"/>
          <p:nvPr/>
        </p:nvSpPr>
        <p:spPr>
          <a:xfrm>
            <a:off x="1191490" y="1690688"/>
            <a:ext cx="9661236"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Faculty can be paid (complimentary or reimbursed from an outside source) for travel if they have a paid appointment for SUMMER, if not paid during summer, NO travel can be paid.  The faculty member would complete the outside activity form.</a:t>
            </a:r>
          </a:p>
          <a:p>
            <a:pPr marL="285750" indent="-285750">
              <a:buFont typeface="Arial" panose="020B0604020202020204" pitchFamily="34" charset="0"/>
              <a:buChar char="•"/>
            </a:pPr>
            <a:r>
              <a:rPr lang="en-US" sz="2000" dirty="0"/>
              <a:t>For foreign faculty they will need to be registered with UFIC.  They can’t take equipment on a travel assignment unless they have an active appointment.  For travel to CHINA – NO equipment can be taken on travel assignment regardless if on appointment or no appointment</a:t>
            </a:r>
          </a:p>
          <a:p>
            <a:pPr marL="285750" indent="-285750">
              <a:buFont typeface="Arial" panose="020B0604020202020204" pitchFamily="34" charset="0"/>
              <a:buChar char="•"/>
            </a:pPr>
            <a:r>
              <a:rPr lang="en-US" sz="2000" dirty="0"/>
              <a:t>New faculty member coming to UF and has an awarded grant from another institute that did not transfer over to Sponsored Research is not reimbursed for travel from UF funds for that grant that is at the other institution</a:t>
            </a:r>
          </a:p>
          <a:p>
            <a:pPr marL="285750" indent="-285750">
              <a:buFont typeface="Arial" panose="020B0604020202020204" pitchFamily="34" charset="0"/>
              <a:buChar char="•"/>
            </a:pPr>
            <a:r>
              <a:rPr lang="en-US" sz="2000" dirty="0"/>
              <a:t>Faculty member on a committee chair for a student from a previous institute will not be paid from UF funds for travel when involved in committee work for that student</a:t>
            </a:r>
          </a:p>
        </p:txBody>
      </p:sp>
    </p:spTree>
    <p:extLst>
      <p:ext uri="{BB962C8B-B14F-4D97-AF65-F5344CB8AC3E}">
        <p14:creationId xmlns:p14="http://schemas.microsoft.com/office/powerpoint/2010/main" val="320696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8084EA5-E8A8-2B4F-96F3-FA67AB69CAAD}" vid="{F4AA41B3-DD22-9E42-A863-5180AE5E7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IFAS_PowerPointTemplate0618</Template>
  <TotalTime>83</TotalTime>
  <Words>653</Words>
  <Application>Microsoft Office PowerPoint</Application>
  <PresentationFormat>Widescreen</PresentationFormat>
  <Paragraphs>57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Californian FB</vt:lpstr>
      <vt:lpstr>Ink Free</vt:lpstr>
      <vt:lpstr>Office Theme</vt:lpstr>
      <vt:lpstr> IFAS HR Liaison Roundtable </vt:lpstr>
      <vt:lpstr>Summer Nine-Month Appointments</vt:lpstr>
      <vt:lpstr>Summer Nine-Month Appointments</vt:lpstr>
      <vt:lpstr>Summer Nine-Month Appointments</vt:lpstr>
      <vt:lpstr>Summer Appointment Letter    </vt:lpstr>
      <vt:lpstr>Nine-Month Concerns/Questions:</vt:lpstr>
      <vt:lpstr>Nine-Month Concerns/Questions,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IFAS HR Liaison Roundtable</dc:title>
  <dc:creator>Thomas,Marie</dc:creator>
  <cp:lastModifiedBy>Malphurs,Janet M</cp:lastModifiedBy>
  <cp:revision>14</cp:revision>
  <cp:lastPrinted>2019-04-05T15:59:54Z</cp:lastPrinted>
  <dcterms:created xsi:type="dcterms:W3CDTF">2019-03-06T20:46:26Z</dcterms:created>
  <dcterms:modified xsi:type="dcterms:W3CDTF">2019-04-05T19:07:21Z</dcterms:modified>
</cp:coreProperties>
</file>