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93" r:id="rId2"/>
    <p:sldId id="258" r:id="rId3"/>
    <p:sldId id="260" r:id="rId4"/>
    <p:sldId id="259" r:id="rId5"/>
    <p:sldId id="261" r:id="rId6"/>
    <p:sldId id="294" r:id="rId7"/>
    <p:sldId id="265" r:id="rId8"/>
    <p:sldId id="291" r:id="rId9"/>
    <p:sldId id="290" r:id="rId10"/>
    <p:sldId id="288" r:id="rId11"/>
    <p:sldId id="287" r:id="rId12"/>
    <p:sldId id="289" r:id="rId13"/>
    <p:sldId id="295" r:id="rId14"/>
    <p:sldId id="271" r:id="rId15"/>
    <p:sldId id="273" r:id="rId16"/>
    <p:sldId id="274" r:id="rId17"/>
    <p:sldId id="300" r:id="rId18"/>
    <p:sldId id="275" r:id="rId19"/>
    <p:sldId id="276" r:id="rId20"/>
    <p:sldId id="299" r:id="rId21"/>
    <p:sldId id="292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5" r:id="rId30"/>
    <p:sldId id="298" r:id="rId31"/>
    <p:sldId id="296" r:id="rId32"/>
  </p:sldIdLst>
  <p:sldSz cx="18288000" cy="10287000"/>
  <p:notesSz cx="10287000" cy="1828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7FFB2A-CC1D-4558-AB03-487D52C95865}" v="3" dt="2023-10-01T19:09:13.58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5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8620E3-FF4E-46AB-A623-41AC4032B6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68F553-4DF9-4F56-8054-69C41D75EE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827713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6D82B-8CF0-452D-962E-D0F9B0DAE0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D435D-E579-4310-B5FF-FD134BB88D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EB34C-42B7-4EEB-B883-C14192F42E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827713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D90D6-F7C8-4482-9E00-042FFBED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604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2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826621" y="0"/>
            <a:ext cx="4457700" cy="91722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EBD0A-0ED6-499E-B573-AA32B098AEA1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41313" y="2286000"/>
            <a:ext cx="10971213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8700" y="8802512"/>
            <a:ext cx="8229600" cy="7199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7370780"/>
            <a:ext cx="4457700" cy="917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826621" y="17370780"/>
            <a:ext cx="4457700" cy="9172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FED17-ABF4-49EE-9B80-B7E8F624E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082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D17-ABF4-49EE-9B80-B7E8F624E6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4855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66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20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D17-ABF4-49EE-9B80-B7E8F624E6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3587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11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50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30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D17-ABF4-49EE-9B80-B7E8F624E6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8950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75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25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D17-ABF4-49EE-9B80-B7E8F624E6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5404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47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D17-ABF4-49EE-9B80-B7E8F624E6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01372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08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228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23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15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16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691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968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235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D17-ABF4-49EE-9B80-B7E8F624E6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03723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17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Take care and 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D17-ABF4-49EE-9B80-B7E8F624E6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2502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16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42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D17-ABF4-49EE-9B80-B7E8F624E60A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16505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9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10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BFED17-ABF4-49EE-9B80-B7E8F624E6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62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2703" y="792420"/>
            <a:ext cx="8719185" cy="18745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48102" y="2089446"/>
            <a:ext cx="8427720" cy="5974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255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gatorcare.org/explore-your-benefits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ybenefits.myflorida.com/health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ybenefits.myflorida.com/health/open_enrollment_for_the_2024_plan_year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benefits@ufl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6080C4-9624-4834-86D5-8C032A5432E9}"/>
              </a:ext>
            </a:extLst>
          </p:cNvPr>
          <p:cNvSpPr txBox="1"/>
          <p:nvPr/>
        </p:nvSpPr>
        <p:spPr>
          <a:xfrm>
            <a:off x="733426" y="2159577"/>
            <a:ext cx="11103551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3400" b="1" dirty="0">
                <a:solidFill>
                  <a:srgbClr val="002657"/>
                </a:solidFill>
                <a:latin typeface="Gentona Book"/>
              </a:rPr>
              <a:t>2024 Open</a:t>
            </a:r>
            <a:endParaRPr lang="en-US">
              <a:latin typeface="Gentona Book"/>
            </a:endParaRPr>
          </a:p>
          <a:p>
            <a:pPr>
              <a:defRPr/>
            </a:pPr>
            <a:r>
              <a:rPr lang="en-US" sz="13400" b="1" dirty="0">
                <a:solidFill>
                  <a:srgbClr val="002657"/>
                </a:solidFill>
                <a:latin typeface="Gentona Book"/>
              </a:rPr>
              <a:t>Enrollment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22050" y="2679147"/>
            <a:ext cx="7669101" cy="291618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633730" algn="l"/>
              </a:tabLst>
            </a:pPr>
            <a:r>
              <a:rPr lang="en-US" sz="4800" b="1" spc="-135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State Dental Plans</a:t>
            </a:r>
            <a:endParaRPr sz="4800">
              <a:latin typeface="Gentona Book" panose="00000500000000000000" pitchFamily="50" charset="0"/>
              <a:cs typeface="Arial"/>
            </a:endParaRPr>
          </a:p>
          <a:p>
            <a:pPr marL="355600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200" spc="-85">
                <a:solidFill>
                  <a:srgbClr val="FFFFFF"/>
                </a:solidFill>
                <a:latin typeface="Gentona Book"/>
                <a:cs typeface="Arial"/>
              </a:rPr>
              <a:t>Decrease in Cigna Dental Premiums only</a:t>
            </a:r>
            <a:endParaRPr lang="en-US" sz="3200" spc="-85">
              <a:solidFill>
                <a:srgbClr val="FFFFFF"/>
              </a:solidFill>
              <a:latin typeface="Gentona Book" panose="00000500000000000000" pitchFamily="50" charset="0"/>
              <a:cs typeface="Arial"/>
            </a:endParaRPr>
          </a:p>
          <a:p>
            <a:pPr marL="355600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200" spc="-85">
                <a:solidFill>
                  <a:srgbClr val="FFFFFF"/>
                </a:solidFill>
                <a:latin typeface="Gentona Book"/>
                <a:cs typeface="Arial"/>
              </a:rPr>
              <a:t>No plan design changes on any plans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BC1C061-4786-EBC4-BD50-907295E34B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2050" y="1033721"/>
            <a:ext cx="96983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</a:rPr>
              <a:t>IS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 changing in 202</a:t>
            </a:r>
            <a:r>
              <a:rPr lang="en-US">
                <a:solidFill>
                  <a:srgbClr val="FFFFFF"/>
                </a:solidFill>
                <a:latin typeface="Gentona Book" panose="00000500000000000000" pitchFamily="50" charset="0"/>
              </a:rPr>
              <a:t>4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4002912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22050" y="2679147"/>
            <a:ext cx="6600500" cy="445506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>
              <a:spcBef>
                <a:spcPts val="100"/>
              </a:spcBef>
              <a:tabLst>
                <a:tab pos="633730" algn="l"/>
              </a:tabLst>
            </a:pPr>
            <a:r>
              <a:rPr lang="en-US" sz="4800" b="1" spc="-135">
                <a:solidFill>
                  <a:srgbClr val="F94615"/>
                </a:solidFill>
                <a:latin typeface="Gentona Book"/>
                <a:cs typeface="Arial"/>
              </a:rPr>
              <a:t>UF Select Vision Plan</a:t>
            </a:r>
            <a:endParaRPr sz="4800">
              <a:latin typeface="Gentona Book"/>
              <a:cs typeface="Arial"/>
            </a:endParaRPr>
          </a:p>
          <a:p>
            <a:pPr marL="355600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3200" spc="-85">
                <a:solidFill>
                  <a:srgbClr val="FFFFFF"/>
                </a:solidFill>
                <a:latin typeface="Gentona Book"/>
                <a:cs typeface="Arial"/>
              </a:rPr>
              <a:t>De</a:t>
            </a:r>
            <a:r>
              <a:rPr sz="3200" spc="-85">
                <a:solidFill>
                  <a:srgbClr val="FFFFFF"/>
                </a:solidFill>
                <a:latin typeface="Gentona Book"/>
                <a:cs typeface="Arial"/>
              </a:rPr>
              <a:t>crease</a:t>
            </a:r>
            <a:r>
              <a:rPr sz="3200" spc="-150">
                <a:solidFill>
                  <a:srgbClr val="FFFFFF"/>
                </a:solidFill>
                <a:latin typeface="Gentona Book"/>
                <a:cs typeface="Arial"/>
              </a:rPr>
              <a:t> </a:t>
            </a:r>
            <a:r>
              <a:rPr sz="3200">
                <a:solidFill>
                  <a:srgbClr val="FFFFFF"/>
                </a:solidFill>
                <a:latin typeface="Gentona Book"/>
                <a:cs typeface="Arial"/>
              </a:rPr>
              <a:t>in</a:t>
            </a:r>
            <a:r>
              <a:rPr sz="3200" spc="-114">
                <a:solidFill>
                  <a:srgbClr val="FFFFFF"/>
                </a:solidFill>
                <a:latin typeface="Gentona Book"/>
                <a:cs typeface="Arial"/>
              </a:rPr>
              <a:t> </a:t>
            </a:r>
            <a:r>
              <a:rPr sz="3200" spc="-65">
                <a:solidFill>
                  <a:srgbClr val="FFFFFF"/>
                </a:solidFill>
                <a:latin typeface="Gentona Book"/>
                <a:cs typeface="Arial"/>
              </a:rPr>
              <a:t>employee</a:t>
            </a:r>
            <a:r>
              <a:rPr sz="3200" spc="-125">
                <a:solidFill>
                  <a:srgbClr val="FFFFFF"/>
                </a:solidFill>
                <a:latin typeface="Gentona Book"/>
                <a:cs typeface="Arial"/>
              </a:rPr>
              <a:t> </a:t>
            </a:r>
            <a:r>
              <a:rPr lang="en-US" sz="3200" spc="-10">
                <a:solidFill>
                  <a:srgbClr val="FFFFFF"/>
                </a:solidFill>
                <a:latin typeface="Gentona Book"/>
                <a:cs typeface="Arial"/>
              </a:rPr>
              <a:t>premiums for UF Select Humana Vision plan </a:t>
            </a:r>
            <a:endParaRPr sz="3200">
              <a:latin typeface="Gentona Book"/>
              <a:cs typeface="Arial"/>
            </a:endParaRPr>
          </a:p>
          <a:p>
            <a:pPr marL="355600" lvl="1" indent="-342900">
              <a:spcBef>
                <a:spcPts val="4555"/>
              </a:spcBef>
              <a:buFontTx/>
              <a:buChar char="•"/>
            </a:pPr>
            <a:r>
              <a:rPr lang="en-US" sz="3200" spc="-10">
                <a:solidFill>
                  <a:srgbClr val="FFFFFF"/>
                </a:solidFill>
                <a:latin typeface="Gentona Book"/>
                <a:cs typeface="Arial"/>
              </a:rPr>
              <a:t>State Humana vision plan remains the same cost</a:t>
            </a:r>
          </a:p>
          <a:p>
            <a:pPr lvl="1"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lang="en-US" sz="360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E65E42B5-FD84-476A-E484-FB5452D943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2050" y="1033721"/>
            <a:ext cx="96983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</a:rPr>
              <a:t>IS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 changing in 202</a:t>
            </a:r>
            <a:r>
              <a:rPr lang="en-US">
                <a:solidFill>
                  <a:srgbClr val="FFFFFF"/>
                </a:solidFill>
                <a:latin typeface="Gentona Book" panose="00000500000000000000" pitchFamily="50" charset="0"/>
              </a:rPr>
              <a:t>4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724923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22050" y="2119384"/>
            <a:ext cx="11652255" cy="74148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1057275">
              <a:lnSpc>
                <a:spcPts val="5180"/>
              </a:lnSpc>
              <a:spcBef>
                <a:spcPts val="755"/>
              </a:spcBef>
            </a:pPr>
            <a:r>
              <a:rPr lang="en-US" sz="4600" b="1" spc="-170" dirty="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State’s</a:t>
            </a:r>
            <a:r>
              <a:rPr lang="en-US" sz="4600" b="1" spc="-340" dirty="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 </a:t>
            </a:r>
            <a:r>
              <a:rPr lang="en-US" sz="4600" b="1" spc="-215" dirty="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Health Savings Account Contributions</a:t>
            </a:r>
            <a:endParaRPr lang="en-US" sz="4600" dirty="0">
              <a:latin typeface="Gentona Book" panose="00000500000000000000" pitchFamily="50" charset="0"/>
              <a:cs typeface="Arial"/>
            </a:endParaRPr>
          </a:p>
          <a:p>
            <a:pPr marL="355600" marR="757555" lvl="1" indent="-342900">
              <a:lnSpc>
                <a:spcPct val="100000"/>
              </a:lnSpc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85" dirty="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For those enrolled in the High Deductible Health Plans</a:t>
            </a:r>
          </a:p>
          <a:p>
            <a:pPr marL="355600" marR="757555" lvl="1" indent="-342900">
              <a:lnSpc>
                <a:spcPct val="100000"/>
              </a:lnSpc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85" dirty="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State of Florida will continue to contribute monthly $41.66 for single coverage and $83.33 for family coverage</a:t>
            </a:r>
          </a:p>
          <a:p>
            <a:pPr marL="355600" marR="757555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85" dirty="0">
                <a:solidFill>
                  <a:srgbClr val="FFFFFF"/>
                </a:solidFill>
                <a:latin typeface="Gentona Book"/>
                <a:cs typeface="Arial"/>
              </a:rPr>
              <a:t>$</a:t>
            </a:r>
            <a:r>
              <a:rPr lang="en-US" sz="2800" spc="-85" dirty="0">
                <a:solidFill>
                  <a:schemeClr val="bg1"/>
                </a:solidFill>
                <a:latin typeface="Gentona Book"/>
                <a:cs typeface="Arial"/>
              </a:rPr>
              <a:t>4,150 limit for individual coverage ($300 increase)</a:t>
            </a:r>
          </a:p>
          <a:p>
            <a:pPr marL="355600" marR="757555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85" dirty="0">
                <a:solidFill>
                  <a:schemeClr val="bg1"/>
                </a:solidFill>
                <a:latin typeface="Gentona Book"/>
                <a:cs typeface="Arial"/>
              </a:rPr>
              <a:t>$8,300 limit for family coverage ($550 increase)</a:t>
            </a:r>
          </a:p>
          <a:p>
            <a:pPr marL="355600" marR="757555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85" dirty="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Additional $1000 for participants who turn 55 </a:t>
            </a:r>
            <a:br>
              <a:rPr lang="en-US" sz="2800" spc="-85" dirty="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</a:br>
            <a:r>
              <a:rPr lang="en-US" sz="2800" spc="-85" dirty="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prior to 12/31/24</a:t>
            </a: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sz="3600" dirty="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9CD12F3-857B-244C-62AF-A1F9897FB2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2050" y="1033721"/>
            <a:ext cx="96983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</a:rPr>
              <a:t>IS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 changing in 202</a:t>
            </a:r>
            <a:r>
              <a:rPr lang="en-US">
                <a:solidFill>
                  <a:srgbClr val="FFFFFF"/>
                </a:solidFill>
                <a:latin typeface="Gentona Book" panose="00000500000000000000" pitchFamily="50" charset="0"/>
              </a:rPr>
              <a:t>4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5357653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99B0C87-8EEA-464B-9B5B-6EFB1205412B}"/>
              </a:ext>
            </a:extLst>
          </p:cNvPr>
          <p:cNvSpPr/>
          <p:nvPr/>
        </p:nvSpPr>
        <p:spPr>
          <a:xfrm>
            <a:off x="4114800" y="5114365"/>
            <a:ext cx="685800" cy="914400"/>
          </a:xfrm>
          <a:prstGeom prst="rect">
            <a:avLst/>
          </a:prstGeom>
          <a:solidFill>
            <a:srgbClr val="002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BE56B-1592-4DB4-A0F3-6E90FFACD149}"/>
              </a:ext>
            </a:extLst>
          </p:cNvPr>
          <p:cNvSpPr txBox="1"/>
          <p:nvPr/>
        </p:nvSpPr>
        <p:spPr>
          <a:xfrm>
            <a:off x="4114800" y="4838700"/>
            <a:ext cx="914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ona SemiBold" panose="00000700000000000000" pitchFamily="50" charset="0"/>
              </a:rPr>
              <a:t>4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12624" y="2781300"/>
            <a:ext cx="8231399" cy="1075294"/>
          </a:xfrm>
          <a:prstGeom prst="rect">
            <a:avLst/>
          </a:prstGeom>
        </p:spPr>
        <p:txBody>
          <a:bodyPr vert="horz" wrap="square" lIns="0" tIns="74295" rIns="0" bIns="0" rtlCol="0" anchor="t">
            <a:spAutoFit/>
          </a:bodyPr>
          <a:lstStyle/>
          <a:p>
            <a:pPr marL="354965" marR="5080" indent="-342900">
              <a:lnSpc>
                <a:spcPts val="3890"/>
              </a:lnSpc>
              <a:spcBef>
                <a:spcPts val="585"/>
              </a:spcBef>
              <a:buChar char="•"/>
              <a:tabLst>
                <a:tab pos="355600" algn="l"/>
              </a:tabLst>
            </a:pPr>
            <a:r>
              <a:rPr sz="3400" b="1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  <a:cs typeface="Arial"/>
              </a:rPr>
              <a:t>NO INCREASE</a:t>
            </a:r>
            <a:r>
              <a:rPr sz="34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 to employee State </a:t>
            </a:r>
            <a:br>
              <a:rPr lang="en-US" sz="34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</a:br>
            <a:r>
              <a:rPr sz="34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health insurance premiums</a:t>
            </a:r>
            <a:endParaRPr lang="en-US" sz="3400" b="1">
              <a:solidFill>
                <a:srgbClr val="FFFFFF"/>
              </a:solidFill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3916" y="800100"/>
            <a:ext cx="11154284" cy="950901"/>
          </a:xfrm>
          <a:prstGeom prst="rect">
            <a:avLst/>
          </a:prstGeom>
        </p:spPr>
        <p:txBody>
          <a:bodyPr vert="horz" wrap="square" lIns="0" tIns="116205" rIns="0" bIns="0" rtlCol="0" anchor="t">
            <a:spAutoFit/>
          </a:bodyPr>
          <a:lstStyle/>
          <a:p>
            <a:pPr marL="12700" marR="5080">
              <a:lnSpc>
                <a:spcPts val="6480"/>
              </a:lnSpc>
              <a:spcBef>
                <a:spcPts val="915"/>
              </a:spcBef>
            </a:pPr>
            <a:r>
              <a:rPr>
                <a:solidFill>
                  <a:srgbClr val="FFFFFF"/>
                </a:solidFill>
                <a:latin typeface="Gentona Book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/>
              </a:rPr>
              <a:t>IS NOT</a:t>
            </a:r>
            <a:r>
              <a:rPr lang="en-US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/>
              </a:rPr>
              <a:t> </a:t>
            </a:r>
            <a:r>
              <a:rPr>
                <a:solidFill>
                  <a:srgbClr val="FFFFFF"/>
                </a:solidFill>
                <a:latin typeface="Gentona Book"/>
              </a:rPr>
              <a:t>changing in </a:t>
            </a:r>
            <a:r>
              <a:rPr lang="en-US">
                <a:solidFill>
                  <a:srgbClr val="FFFFFF"/>
                </a:solidFill>
                <a:latin typeface="Gentona Book"/>
              </a:rPr>
              <a:t>2024</a:t>
            </a:r>
            <a:r>
              <a:rPr>
                <a:solidFill>
                  <a:srgbClr val="FFFFFF"/>
                </a:solidFill>
                <a:latin typeface="Gentona Book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9728D-CB2E-19BF-CC18-4C5AA16A2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10" y="4229100"/>
            <a:ext cx="12137890" cy="2895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2702" y="792420"/>
            <a:ext cx="12588831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557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94615"/>
                </a:solidFill>
                <a:latin typeface="Gentona Book" panose="00000500000000000000" pitchFamily="50" charset="0"/>
              </a:rPr>
              <a:t>Health Insurance</a:t>
            </a:r>
            <a:r>
              <a:rPr lang="en-US" dirty="0">
                <a:solidFill>
                  <a:srgbClr val="F94615"/>
                </a:solidFill>
                <a:latin typeface="Gentona Book" panose="00000500000000000000" pitchFamily="50" charset="0"/>
              </a:rPr>
              <a:t> – State of Florida</a:t>
            </a:r>
            <a:endParaRPr dirty="0">
              <a:solidFill>
                <a:srgbClr val="F94615"/>
              </a:solidFill>
              <a:latin typeface="Gentona Book" panose="00000500000000000000" pitchFamily="50" charset="0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08481" y="693038"/>
            <a:ext cx="1385486" cy="1385239"/>
            <a:chOff x="1008481" y="693038"/>
            <a:chExt cx="1385486" cy="138523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2382" y="716908"/>
              <a:ext cx="1361585" cy="136136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8481" y="693038"/>
              <a:ext cx="1359535" cy="1358900"/>
            </a:xfrm>
            <a:custGeom>
              <a:avLst/>
              <a:gdLst/>
              <a:ahLst/>
              <a:cxnLst/>
              <a:rect l="l" t="t" r="r" b="b"/>
              <a:pathLst>
                <a:path w="1359535" h="1358900">
                  <a:moveTo>
                    <a:pt x="379552" y="246799"/>
                  </a:moveTo>
                  <a:lnTo>
                    <a:pt x="377469" y="236461"/>
                  </a:lnTo>
                  <a:lnTo>
                    <a:pt x="371779" y="228028"/>
                  </a:lnTo>
                  <a:lnTo>
                    <a:pt x="363334" y="222338"/>
                  </a:lnTo>
                  <a:lnTo>
                    <a:pt x="353009" y="220256"/>
                  </a:lnTo>
                  <a:lnTo>
                    <a:pt x="342684" y="222338"/>
                  </a:lnTo>
                  <a:lnTo>
                    <a:pt x="334238" y="228028"/>
                  </a:lnTo>
                  <a:lnTo>
                    <a:pt x="328549" y="236461"/>
                  </a:lnTo>
                  <a:lnTo>
                    <a:pt x="326466" y="246799"/>
                  </a:lnTo>
                  <a:lnTo>
                    <a:pt x="328549" y="257124"/>
                  </a:lnTo>
                  <a:lnTo>
                    <a:pt x="334238" y="265557"/>
                  </a:lnTo>
                  <a:lnTo>
                    <a:pt x="342684" y="271246"/>
                  </a:lnTo>
                  <a:lnTo>
                    <a:pt x="353009" y="273329"/>
                  </a:lnTo>
                  <a:lnTo>
                    <a:pt x="363334" y="271246"/>
                  </a:lnTo>
                  <a:lnTo>
                    <a:pt x="371779" y="265557"/>
                  </a:lnTo>
                  <a:lnTo>
                    <a:pt x="377469" y="257124"/>
                  </a:lnTo>
                  <a:lnTo>
                    <a:pt x="379552" y="246799"/>
                  </a:lnTo>
                  <a:close/>
                </a:path>
                <a:path w="1359535" h="1358900">
                  <a:moveTo>
                    <a:pt x="1024509" y="573201"/>
                  </a:moveTo>
                  <a:lnTo>
                    <a:pt x="1022426" y="562876"/>
                  </a:lnTo>
                  <a:lnTo>
                    <a:pt x="1016736" y="554443"/>
                  </a:lnTo>
                  <a:lnTo>
                    <a:pt x="1008303" y="548754"/>
                  </a:lnTo>
                  <a:lnTo>
                    <a:pt x="997966" y="546671"/>
                  </a:lnTo>
                  <a:lnTo>
                    <a:pt x="971435" y="546671"/>
                  </a:lnTo>
                  <a:lnTo>
                    <a:pt x="971435" y="599744"/>
                  </a:lnTo>
                  <a:lnTo>
                    <a:pt x="971435" y="758964"/>
                  </a:lnTo>
                  <a:lnTo>
                    <a:pt x="785634" y="758964"/>
                  </a:lnTo>
                  <a:lnTo>
                    <a:pt x="775309" y="761060"/>
                  </a:lnTo>
                  <a:lnTo>
                    <a:pt x="766876" y="766749"/>
                  </a:lnTo>
                  <a:lnTo>
                    <a:pt x="761187" y="775182"/>
                  </a:lnTo>
                  <a:lnTo>
                    <a:pt x="759091" y="785507"/>
                  </a:lnTo>
                  <a:lnTo>
                    <a:pt x="759091" y="971270"/>
                  </a:lnTo>
                  <a:lnTo>
                    <a:pt x="599846" y="971270"/>
                  </a:lnTo>
                  <a:lnTo>
                    <a:pt x="599846" y="785507"/>
                  </a:lnTo>
                  <a:lnTo>
                    <a:pt x="597763" y="775182"/>
                  </a:lnTo>
                  <a:lnTo>
                    <a:pt x="592074" y="766749"/>
                  </a:lnTo>
                  <a:lnTo>
                    <a:pt x="583628" y="761060"/>
                  </a:lnTo>
                  <a:lnTo>
                    <a:pt x="573303" y="758964"/>
                  </a:lnTo>
                  <a:lnTo>
                    <a:pt x="387515" y="758964"/>
                  </a:lnTo>
                  <a:lnTo>
                    <a:pt x="387515" y="599744"/>
                  </a:lnTo>
                  <a:lnTo>
                    <a:pt x="573303" y="599744"/>
                  </a:lnTo>
                  <a:lnTo>
                    <a:pt x="583628" y="597662"/>
                  </a:lnTo>
                  <a:lnTo>
                    <a:pt x="592074" y="591972"/>
                  </a:lnTo>
                  <a:lnTo>
                    <a:pt x="597763" y="583526"/>
                  </a:lnTo>
                  <a:lnTo>
                    <a:pt x="599846" y="573201"/>
                  </a:lnTo>
                  <a:lnTo>
                    <a:pt x="599846" y="387438"/>
                  </a:lnTo>
                  <a:lnTo>
                    <a:pt x="759091" y="387438"/>
                  </a:lnTo>
                  <a:lnTo>
                    <a:pt x="759091" y="573201"/>
                  </a:lnTo>
                  <a:lnTo>
                    <a:pt x="761187" y="583526"/>
                  </a:lnTo>
                  <a:lnTo>
                    <a:pt x="766876" y="591972"/>
                  </a:lnTo>
                  <a:lnTo>
                    <a:pt x="775309" y="597662"/>
                  </a:lnTo>
                  <a:lnTo>
                    <a:pt x="785634" y="599744"/>
                  </a:lnTo>
                  <a:lnTo>
                    <a:pt x="971435" y="599744"/>
                  </a:lnTo>
                  <a:lnTo>
                    <a:pt x="971435" y="546671"/>
                  </a:lnTo>
                  <a:lnTo>
                    <a:pt x="812177" y="546671"/>
                  </a:lnTo>
                  <a:lnTo>
                    <a:pt x="812177" y="387438"/>
                  </a:lnTo>
                  <a:lnTo>
                    <a:pt x="812177" y="360908"/>
                  </a:lnTo>
                  <a:lnTo>
                    <a:pt x="810094" y="350583"/>
                  </a:lnTo>
                  <a:lnTo>
                    <a:pt x="804405" y="342138"/>
                  </a:lnTo>
                  <a:lnTo>
                    <a:pt x="795972" y="336448"/>
                  </a:lnTo>
                  <a:lnTo>
                    <a:pt x="785634" y="334365"/>
                  </a:lnTo>
                  <a:lnTo>
                    <a:pt x="573303" y="334365"/>
                  </a:lnTo>
                  <a:lnTo>
                    <a:pt x="562978" y="336448"/>
                  </a:lnTo>
                  <a:lnTo>
                    <a:pt x="554545" y="342138"/>
                  </a:lnTo>
                  <a:lnTo>
                    <a:pt x="548855" y="350583"/>
                  </a:lnTo>
                  <a:lnTo>
                    <a:pt x="546760" y="360908"/>
                  </a:lnTo>
                  <a:lnTo>
                    <a:pt x="546760" y="546671"/>
                  </a:lnTo>
                  <a:lnTo>
                    <a:pt x="360972" y="546671"/>
                  </a:lnTo>
                  <a:lnTo>
                    <a:pt x="350647" y="548754"/>
                  </a:lnTo>
                  <a:lnTo>
                    <a:pt x="342201" y="554443"/>
                  </a:lnTo>
                  <a:lnTo>
                    <a:pt x="336511" y="562876"/>
                  </a:lnTo>
                  <a:lnTo>
                    <a:pt x="334429" y="573201"/>
                  </a:lnTo>
                  <a:lnTo>
                    <a:pt x="334429" y="785507"/>
                  </a:lnTo>
                  <a:lnTo>
                    <a:pt x="336511" y="795832"/>
                  </a:lnTo>
                  <a:lnTo>
                    <a:pt x="342201" y="804265"/>
                  </a:lnTo>
                  <a:lnTo>
                    <a:pt x="350647" y="809955"/>
                  </a:lnTo>
                  <a:lnTo>
                    <a:pt x="360972" y="812050"/>
                  </a:lnTo>
                  <a:lnTo>
                    <a:pt x="546760" y="812050"/>
                  </a:lnTo>
                  <a:lnTo>
                    <a:pt x="546760" y="997813"/>
                  </a:lnTo>
                  <a:lnTo>
                    <a:pt x="548855" y="1008138"/>
                  </a:lnTo>
                  <a:lnTo>
                    <a:pt x="554545" y="1016571"/>
                  </a:lnTo>
                  <a:lnTo>
                    <a:pt x="562978" y="1022261"/>
                  </a:lnTo>
                  <a:lnTo>
                    <a:pt x="573303" y="1024343"/>
                  </a:lnTo>
                  <a:lnTo>
                    <a:pt x="785634" y="1024343"/>
                  </a:lnTo>
                  <a:lnTo>
                    <a:pt x="795972" y="1022261"/>
                  </a:lnTo>
                  <a:lnTo>
                    <a:pt x="804405" y="1016571"/>
                  </a:lnTo>
                  <a:lnTo>
                    <a:pt x="810094" y="1008138"/>
                  </a:lnTo>
                  <a:lnTo>
                    <a:pt x="812177" y="997813"/>
                  </a:lnTo>
                  <a:lnTo>
                    <a:pt x="812177" y="971270"/>
                  </a:lnTo>
                  <a:lnTo>
                    <a:pt x="812177" y="812050"/>
                  </a:lnTo>
                  <a:lnTo>
                    <a:pt x="997966" y="812050"/>
                  </a:lnTo>
                  <a:lnTo>
                    <a:pt x="1008303" y="809955"/>
                  </a:lnTo>
                  <a:lnTo>
                    <a:pt x="1016736" y="804265"/>
                  </a:lnTo>
                  <a:lnTo>
                    <a:pt x="1022426" y="795832"/>
                  </a:lnTo>
                  <a:lnTo>
                    <a:pt x="1024509" y="785507"/>
                  </a:lnTo>
                  <a:lnTo>
                    <a:pt x="1024509" y="573201"/>
                  </a:lnTo>
                  <a:close/>
                </a:path>
                <a:path w="1359535" h="1358900">
                  <a:moveTo>
                    <a:pt x="1244803" y="679361"/>
                  </a:moveTo>
                  <a:lnTo>
                    <a:pt x="1242695" y="631304"/>
                  </a:lnTo>
                  <a:lnTo>
                    <a:pt x="1236484" y="584238"/>
                  </a:lnTo>
                  <a:lnTo>
                    <a:pt x="1226350" y="538365"/>
                  </a:lnTo>
                  <a:lnTo>
                    <a:pt x="1212481" y="493852"/>
                  </a:lnTo>
                  <a:lnTo>
                    <a:pt x="1195057" y="450888"/>
                  </a:lnTo>
                  <a:lnTo>
                    <a:pt x="1174254" y="409638"/>
                  </a:lnTo>
                  <a:lnTo>
                    <a:pt x="1150251" y="370319"/>
                  </a:lnTo>
                  <a:lnTo>
                    <a:pt x="1123251" y="333082"/>
                  </a:lnTo>
                  <a:lnTo>
                    <a:pt x="1093419" y="298132"/>
                  </a:lnTo>
                  <a:lnTo>
                    <a:pt x="1060932" y="265633"/>
                  </a:lnTo>
                  <a:lnTo>
                    <a:pt x="1025994" y="235788"/>
                  </a:lnTo>
                  <a:lnTo>
                    <a:pt x="988758" y="208762"/>
                  </a:lnTo>
                  <a:lnTo>
                    <a:pt x="949426" y="184746"/>
                  </a:lnTo>
                  <a:lnTo>
                    <a:pt x="908177" y="163918"/>
                  </a:lnTo>
                  <a:lnTo>
                    <a:pt x="865187" y="146481"/>
                  </a:lnTo>
                  <a:lnTo>
                    <a:pt x="820635" y="132588"/>
                  </a:lnTo>
                  <a:lnTo>
                    <a:pt x="774712" y="122440"/>
                  </a:lnTo>
                  <a:lnTo>
                    <a:pt x="727595" y="116217"/>
                  </a:lnTo>
                  <a:lnTo>
                    <a:pt x="679475" y="114109"/>
                  </a:lnTo>
                  <a:lnTo>
                    <a:pt x="628002" y="116420"/>
                  </a:lnTo>
                  <a:lnTo>
                    <a:pt x="576453" y="123215"/>
                  </a:lnTo>
                  <a:lnTo>
                    <a:pt x="525945" y="134226"/>
                  </a:lnTo>
                  <a:lnTo>
                    <a:pt x="477583" y="149225"/>
                  </a:lnTo>
                  <a:lnTo>
                    <a:pt x="432473" y="167982"/>
                  </a:lnTo>
                  <a:lnTo>
                    <a:pt x="417372" y="193128"/>
                  </a:lnTo>
                  <a:lnTo>
                    <a:pt x="419925" y="203352"/>
                  </a:lnTo>
                  <a:lnTo>
                    <a:pt x="496125" y="198945"/>
                  </a:lnTo>
                  <a:lnTo>
                    <a:pt x="539965" y="185369"/>
                  </a:lnTo>
                  <a:lnTo>
                    <a:pt x="585812" y="175412"/>
                  </a:lnTo>
                  <a:lnTo>
                    <a:pt x="632650" y="169278"/>
                  </a:lnTo>
                  <a:lnTo>
                    <a:pt x="679475" y="167182"/>
                  </a:lnTo>
                  <a:lnTo>
                    <a:pt x="727989" y="169570"/>
                  </a:lnTo>
                  <a:lnTo>
                    <a:pt x="775373" y="176606"/>
                  </a:lnTo>
                  <a:lnTo>
                    <a:pt x="821397" y="188036"/>
                  </a:lnTo>
                  <a:lnTo>
                    <a:pt x="865822" y="203644"/>
                  </a:lnTo>
                  <a:lnTo>
                    <a:pt x="908431" y="223177"/>
                  </a:lnTo>
                  <a:lnTo>
                    <a:pt x="948956" y="246418"/>
                  </a:lnTo>
                  <a:lnTo>
                    <a:pt x="987196" y="273113"/>
                  </a:lnTo>
                  <a:lnTo>
                    <a:pt x="1022896" y="303047"/>
                  </a:lnTo>
                  <a:lnTo>
                    <a:pt x="1055839" y="335978"/>
                  </a:lnTo>
                  <a:lnTo>
                    <a:pt x="1085773" y="371678"/>
                  </a:lnTo>
                  <a:lnTo>
                    <a:pt x="1112481" y="409905"/>
                  </a:lnTo>
                  <a:lnTo>
                    <a:pt x="1135722" y="450443"/>
                  </a:lnTo>
                  <a:lnTo>
                    <a:pt x="1155255" y="493026"/>
                  </a:lnTo>
                  <a:lnTo>
                    <a:pt x="1170863" y="537451"/>
                  </a:lnTo>
                  <a:lnTo>
                    <a:pt x="1182293" y="583463"/>
                  </a:lnTo>
                  <a:lnTo>
                    <a:pt x="1189329" y="630847"/>
                  </a:lnTo>
                  <a:lnTo>
                    <a:pt x="1191729" y="679361"/>
                  </a:lnTo>
                  <a:lnTo>
                    <a:pt x="1189329" y="727862"/>
                  </a:lnTo>
                  <a:lnTo>
                    <a:pt x="1182293" y="775246"/>
                  </a:lnTo>
                  <a:lnTo>
                    <a:pt x="1170863" y="821258"/>
                  </a:lnTo>
                  <a:lnTo>
                    <a:pt x="1155255" y="865682"/>
                  </a:lnTo>
                  <a:lnTo>
                    <a:pt x="1135722" y="908278"/>
                  </a:lnTo>
                  <a:lnTo>
                    <a:pt x="1112481" y="948804"/>
                  </a:lnTo>
                  <a:lnTo>
                    <a:pt x="1085773" y="987031"/>
                  </a:lnTo>
                  <a:lnTo>
                    <a:pt x="1055839" y="1022731"/>
                  </a:lnTo>
                  <a:lnTo>
                    <a:pt x="1022896" y="1055662"/>
                  </a:lnTo>
                  <a:lnTo>
                    <a:pt x="987196" y="1085596"/>
                  </a:lnTo>
                  <a:lnTo>
                    <a:pt x="948956" y="1112304"/>
                  </a:lnTo>
                  <a:lnTo>
                    <a:pt x="908431" y="1135532"/>
                  </a:lnTo>
                  <a:lnTo>
                    <a:pt x="865822" y="1155077"/>
                  </a:lnTo>
                  <a:lnTo>
                    <a:pt x="821397" y="1170673"/>
                  </a:lnTo>
                  <a:lnTo>
                    <a:pt x="775373" y="1182103"/>
                  </a:lnTo>
                  <a:lnTo>
                    <a:pt x="727989" y="1189139"/>
                  </a:lnTo>
                  <a:lnTo>
                    <a:pt x="679475" y="1191526"/>
                  </a:lnTo>
                  <a:lnTo>
                    <a:pt x="630961" y="1189139"/>
                  </a:lnTo>
                  <a:lnTo>
                    <a:pt x="583565" y="1182103"/>
                  </a:lnTo>
                  <a:lnTo>
                    <a:pt x="537540" y="1170673"/>
                  </a:lnTo>
                  <a:lnTo>
                    <a:pt x="493115" y="1155077"/>
                  </a:lnTo>
                  <a:lnTo>
                    <a:pt x="450519" y="1135532"/>
                  </a:lnTo>
                  <a:lnTo>
                    <a:pt x="409981" y="1112304"/>
                  </a:lnTo>
                  <a:lnTo>
                    <a:pt x="371754" y="1085596"/>
                  </a:lnTo>
                  <a:lnTo>
                    <a:pt x="336042" y="1055662"/>
                  </a:lnTo>
                  <a:lnTo>
                    <a:pt x="303110" y="1022731"/>
                  </a:lnTo>
                  <a:lnTo>
                    <a:pt x="273164" y="987031"/>
                  </a:lnTo>
                  <a:lnTo>
                    <a:pt x="246456" y="948804"/>
                  </a:lnTo>
                  <a:lnTo>
                    <a:pt x="223227" y="908278"/>
                  </a:lnTo>
                  <a:lnTo>
                    <a:pt x="203682" y="865682"/>
                  </a:lnTo>
                  <a:lnTo>
                    <a:pt x="188087" y="821258"/>
                  </a:lnTo>
                  <a:lnTo>
                    <a:pt x="176644" y="775246"/>
                  </a:lnTo>
                  <a:lnTo>
                    <a:pt x="169608" y="727862"/>
                  </a:lnTo>
                  <a:lnTo>
                    <a:pt x="167220" y="679361"/>
                  </a:lnTo>
                  <a:lnTo>
                    <a:pt x="169379" y="631952"/>
                  </a:lnTo>
                  <a:lnTo>
                    <a:pt x="175755" y="585089"/>
                  </a:lnTo>
                  <a:lnTo>
                    <a:pt x="186220" y="539140"/>
                  </a:lnTo>
                  <a:lnTo>
                    <a:pt x="200621" y="494499"/>
                  </a:lnTo>
                  <a:lnTo>
                    <a:pt x="218833" y="451535"/>
                  </a:lnTo>
                  <a:lnTo>
                    <a:pt x="240703" y="410616"/>
                  </a:lnTo>
                  <a:lnTo>
                    <a:pt x="266103" y="372122"/>
                  </a:lnTo>
                  <a:lnTo>
                    <a:pt x="294881" y="336435"/>
                  </a:lnTo>
                  <a:lnTo>
                    <a:pt x="300189" y="327329"/>
                  </a:lnTo>
                  <a:lnTo>
                    <a:pt x="273519" y="292303"/>
                  </a:lnTo>
                  <a:lnTo>
                    <a:pt x="263664" y="294817"/>
                  </a:lnTo>
                  <a:lnTo>
                    <a:pt x="223431" y="340575"/>
                  </a:lnTo>
                  <a:lnTo>
                    <a:pt x="195364" y="383082"/>
                  </a:lnTo>
                  <a:lnTo>
                    <a:pt x="171183" y="428244"/>
                  </a:lnTo>
                  <a:lnTo>
                    <a:pt x="151066" y="475653"/>
                  </a:lnTo>
                  <a:lnTo>
                    <a:pt x="135140" y="524878"/>
                  </a:lnTo>
                  <a:lnTo>
                    <a:pt x="123571" y="575513"/>
                  </a:lnTo>
                  <a:lnTo>
                    <a:pt x="116522" y="627138"/>
                  </a:lnTo>
                  <a:lnTo>
                    <a:pt x="114134" y="679361"/>
                  </a:lnTo>
                  <a:lnTo>
                    <a:pt x="116243" y="727417"/>
                  </a:lnTo>
                  <a:lnTo>
                    <a:pt x="122453" y="774471"/>
                  </a:lnTo>
                  <a:lnTo>
                    <a:pt x="132588" y="820343"/>
                  </a:lnTo>
                  <a:lnTo>
                    <a:pt x="146469" y="864857"/>
                  </a:lnTo>
                  <a:lnTo>
                    <a:pt x="163893" y="907834"/>
                  </a:lnTo>
                  <a:lnTo>
                    <a:pt x="184696" y="949071"/>
                  </a:lnTo>
                  <a:lnTo>
                    <a:pt x="208686" y="988402"/>
                  </a:lnTo>
                  <a:lnTo>
                    <a:pt x="235686" y="1025626"/>
                  </a:lnTo>
                  <a:lnTo>
                    <a:pt x="265531" y="1060589"/>
                  </a:lnTo>
                  <a:lnTo>
                    <a:pt x="298005" y="1093076"/>
                  </a:lnTo>
                  <a:lnTo>
                    <a:pt x="332955" y="1122934"/>
                  </a:lnTo>
                  <a:lnTo>
                    <a:pt x="370179" y="1149959"/>
                  </a:lnTo>
                  <a:lnTo>
                    <a:pt x="409511" y="1173975"/>
                  </a:lnTo>
                  <a:lnTo>
                    <a:pt x="450773" y="1194790"/>
                  </a:lnTo>
                  <a:lnTo>
                    <a:pt x="493763" y="1212240"/>
                  </a:lnTo>
                  <a:lnTo>
                    <a:pt x="538302" y="1226121"/>
                  </a:lnTo>
                  <a:lnTo>
                    <a:pt x="584225" y="1236268"/>
                  </a:lnTo>
                  <a:lnTo>
                    <a:pt x="631342" y="1242491"/>
                  </a:lnTo>
                  <a:lnTo>
                    <a:pt x="679475" y="1244612"/>
                  </a:lnTo>
                  <a:lnTo>
                    <a:pt x="727532" y="1242491"/>
                  </a:lnTo>
                  <a:lnTo>
                    <a:pt x="774598" y="1236281"/>
                  </a:lnTo>
                  <a:lnTo>
                    <a:pt x="820483" y="1226146"/>
                  </a:lnTo>
                  <a:lnTo>
                    <a:pt x="865009" y="1212278"/>
                  </a:lnTo>
                  <a:lnTo>
                    <a:pt x="907986" y="1194854"/>
                  </a:lnTo>
                  <a:lnTo>
                    <a:pt x="949223" y="1174064"/>
                  </a:lnTo>
                  <a:lnTo>
                    <a:pt x="988555" y="1150073"/>
                  </a:lnTo>
                  <a:lnTo>
                    <a:pt x="1025804" y="1123073"/>
                  </a:lnTo>
                  <a:lnTo>
                    <a:pt x="1060754" y="1093241"/>
                  </a:lnTo>
                  <a:lnTo>
                    <a:pt x="1093254" y="1060767"/>
                  </a:lnTo>
                  <a:lnTo>
                    <a:pt x="1123111" y="1025817"/>
                  </a:lnTo>
                  <a:lnTo>
                    <a:pt x="1150137" y="988593"/>
                  </a:lnTo>
                  <a:lnTo>
                    <a:pt x="1174165" y="949274"/>
                  </a:lnTo>
                  <a:lnTo>
                    <a:pt x="1194981" y="908024"/>
                  </a:lnTo>
                  <a:lnTo>
                    <a:pt x="1212430" y="865035"/>
                  </a:lnTo>
                  <a:lnTo>
                    <a:pt x="1226324" y="820496"/>
                  </a:lnTo>
                  <a:lnTo>
                    <a:pt x="1236472" y="774585"/>
                  </a:lnTo>
                  <a:lnTo>
                    <a:pt x="1242695" y="727481"/>
                  </a:lnTo>
                  <a:lnTo>
                    <a:pt x="1244803" y="679361"/>
                  </a:lnTo>
                  <a:close/>
                </a:path>
                <a:path w="1359535" h="1358900">
                  <a:moveTo>
                    <a:pt x="1358938" y="679361"/>
                  </a:moveTo>
                  <a:lnTo>
                    <a:pt x="1357185" y="631913"/>
                  </a:lnTo>
                  <a:lnTo>
                    <a:pt x="1352016" y="585190"/>
                  </a:lnTo>
                  <a:lnTo>
                    <a:pt x="1343545" y="539330"/>
                  </a:lnTo>
                  <a:lnTo>
                    <a:pt x="1331925" y="494461"/>
                  </a:lnTo>
                  <a:lnTo>
                    <a:pt x="1317256" y="450710"/>
                  </a:lnTo>
                  <a:lnTo>
                    <a:pt x="1305852" y="423113"/>
                  </a:lnTo>
                  <a:lnTo>
                    <a:pt x="1305852" y="679361"/>
                  </a:lnTo>
                  <a:lnTo>
                    <a:pt x="1303934" y="727468"/>
                  </a:lnTo>
                  <a:lnTo>
                    <a:pt x="1298257" y="774712"/>
                  </a:lnTo>
                  <a:lnTo>
                    <a:pt x="1288973" y="820940"/>
                  </a:lnTo>
                  <a:lnTo>
                    <a:pt x="1276248" y="865987"/>
                  </a:lnTo>
                  <a:lnTo>
                    <a:pt x="1260233" y="909713"/>
                  </a:lnTo>
                  <a:lnTo>
                    <a:pt x="1241069" y="951979"/>
                  </a:lnTo>
                  <a:lnTo>
                    <a:pt x="1218920" y="992606"/>
                  </a:lnTo>
                  <a:lnTo>
                    <a:pt x="1193914" y="1031468"/>
                  </a:lnTo>
                  <a:lnTo>
                    <a:pt x="1166228" y="1068374"/>
                  </a:lnTo>
                  <a:lnTo>
                    <a:pt x="1136015" y="1103210"/>
                  </a:lnTo>
                  <a:lnTo>
                    <a:pt x="1103401" y="1135811"/>
                  </a:lnTo>
                  <a:lnTo>
                    <a:pt x="1068552" y="1166037"/>
                  </a:lnTo>
                  <a:lnTo>
                    <a:pt x="1031633" y="1193711"/>
                  </a:lnTo>
                  <a:lnTo>
                    <a:pt x="992771" y="1218704"/>
                  </a:lnTo>
                  <a:lnTo>
                    <a:pt x="952144" y="1240866"/>
                  </a:lnTo>
                  <a:lnTo>
                    <a:pt x="909878" y="1260030"/>
                  </a:lnTo>
                  <a:lnTo>
                    <a:pt x="866140" y="1276045"/>
                  </a:lnTo>
                  <a:lnTo>
                    <a:pt x="821080" y="1288770"/>
                  </a:lnTo>
                  <a:lnTo>
                    <a:pt x="774839" y="1298041"/>
                  </a:lnTo>
                  <a:lnTo>
                    <a:pt x="727595" y="1303718"/>
                  </a:lnTo>
                  <a:lnTo>
                    <a:pt x="679475" y="1305648"/>
                  </a:lnTo>
                  <a:lnTo>
                    <a:pt x="631355" y="1303718"/>
                  </a:lnTo>
                  <a:lnTo>
                    <a:pt x="584098" y="1298041"/>
                  </a:lnTo>
                  <a:lnTo>
                    <a:pt x="537870" y="1288770"/>
                  </a:lnTo>
                  <a:lnTo>
                    <a:pt x="492810" y="1276045"/>
                  </a:lnTo>
                  <a:lnTo>
                    <a:pt x="449072" y="1260030"/>
                  </a:lnTo>
                  <a:lnTo>
                    <a:pt x="406806" y="1240866"/>
                  </a:lnTo>
                  <a:lnTo>
                    <a:pt x="366179" y="1218717"/>
                  </a:lnTo>
                  <a:lnTo>
                    <a:pt x="327317" y="1193723"/>
                  </a:lnTo>
                  <a:lnTo>
                    <a:pt x="290398" y="1166037"/>
                  </a:lnTo>
                  <a:lnTo>
                    <a:pt x="255549" y="1135824"/>
                  </a:lnTo>
                  <a:lnTo>
                    <a:pt x="222948" y="1103223"/>
                  </a:lnTo>
                  <a:lnTo>
                    <a:pt x="192722" y="1068387"/>
                  </a:lnTo>
                  <a:lnTo>
                    <a:pt x="165087" y="1031532"/>
                  </a:lnTo>
                  <a:lnTo>
                    <a:pt x="140042" y="992619"/>
                  </a:lnTo>
                  <a:lnTo>
                    <a:pt x="117881" y="951992"/>
                  </a:lnTo>
                  <a:lnTo>
                    <a:pt x="98717" y="909726"/>
                  </a:lnTo>
                  <a:lnTo>
                    <a:pt x="82689" y="866000"/>
                  </a:lnTo>
                  <a:lnTo>
                    <a:pt x="69964" y="820940"/>
                  </a:lnTo>
                  <a:lnTo>
                    <a:pt x="60693" y="774725"/>
                  </a:lnTo>
                  <a:lnTo>
                    <a:pt x="55016" y="727468"/>
                  </a:lnTo>
                  <a:lnTo>
                    <a:pt x="53086" y="679361"/>
                  </a:lnTo>
                  <a:lnTo>
                    <a:pt x="55016" y="631240"/>
                  </a:lnTo>
                  <a:lnTo>
                    <a:pt x="60693" y="583996"/>
                  </a:lnTo>
                  <a:lnTo>
                    <a:pt x="69964" y="537781"/>
                  </a:lnTo>
                  <a:lnTo>
                    <a:pt x="82689" y="492721"/>
                  </a:lnTo>
                  <a:lnTo>
                    <a:pt x="98704" y="448995"/>
                  </a:lnTo>
                  <a:lnTo>
                    <a:pt x="117868" y="406742"/>
                  </a:lnTo>
                  <a:lnTo>
                    <a:pt x="140030" y="366115"/>
                  </a:lnTo>
                  <a:lnTo>
                    <a:pt x="165023" y="327266"/>
                  </a:lnTo>
                  <a:lnTo>
                    <a:pt x="192709" y="290347"/>
                  </a:lnTo>
                  <a:lnTo>
                    <a:pt x="222935" y="255498"/>
                  </a:lnTo>
                  <a:lnTo>
                    <a:pt x="255549" y="222897"/>
                  </a:lnTo>
                  <a:lnTo>
                    <a:pt x="290385" y="192684"/>
                  </a:lnTo>
                  <a:lnTo>
                    <a:pt x="327317" y="164998"/>
                  </a:lnTo>
                  <a:lnTo>
                    <a:pt x="366166" y="140004"/>
                  </a:lnTo>
                  <a:lnTo>
                    <a:pt x="406806" y="117843"/>
                  </a:lnTo>
                  <a:lnTo>
                    <a:pt x="449059" y="98691"/>
                  </a:lnTo>
                  <a:lnTo>
                    <a:pt x="492798" y="82664"/>
                  </a:lnTo>
                  <a:lnTo>
                    <a:pt x="537857" y="69951"/>
                  </a:lnTo>
                  <a:lnTo>
                    <a:pt x="584098" y="60667"/>
                  </a:lnTo>
                  <a:lnTo>
                    <a:pt x="631355" y="54991"/>
                  </a:lnTo>
                  <a:lnTo>
                    <a:pt x="679475" y="53073"/>
                  </a:lnTo>
                  <a:lnTo>
                    <a:pt x="727595" y="54991"/>
                  </a:lnTo>
                  <a:lnTo>
                    <a:pt x="774852" y="60667"/>
                  </a:lnTo>
                  <a:lnTo>
                    <a:pt x="821080" y="69951"/>
                  </a:lnTo>
                  <a:lnTo>
                    <a:pt x="866140" y="82664"/>
                  </a:lnTo>
                  <a:lnTo>
                    <a:pt x="909878" y="98679"/>
                  </a:lnTo>
                  <a:lnTo>
                    <a:pt x="952144" y="117843"/>
                  </a:lnTo>
                  <a:lnTo>
                    <a:pt x="992771" y="139992"/>
                  </a:lnTo>
                  <a:lnTo>
                    <a:pt x="1031633" y="164985"/>
                  </a:lnTo>
                  <a:lnTo>
                    <a:pt x="1068552" y="192671"/>
                  </a:lnTo>
                  <a:lnTo>
                    <a:pt x="1103401" y="222885"/>
                  </a:lnTo>
                  <a:lnTo>
                    <a:pt x="1136015" y="255498"/>
                  </a:lnTo>
                  <a:lnTo>
                    <a:pt x="1166228" y="290334"/>
                  </a:lnTo>
                  <a:lnTo>
                    <a:pt x="1193876" y="327190"/>
                  </a:lnTo>
                  <a:lnTo>
                    <a:pt x="1218920" y="366102"/>
                  </a:lnTo>
                  <a:lnTo>
                    <a:pt x="1241069" y="406730"/>
                  </a:lnTo>
                  <a:lnTo>
                    <a:pt x="1260233" y="448983"/>
                  </a:lnTo>
                  <a:lnTo>
                    <a:pt x="1276248" y="492709"/>
                  </a:lnTo>
                  <a:lnTo>
                    <a:pt x="1288973" y="537768"/>
                  </a:lnTo>
                  <a:lnTo>
                    <a:pt x="1298257" y="583996"/>
                  </a:lnTo>
                  <a:lnTo>
                    <a:pt x="1303934" y="631240"/>
                  </a:lnTo>
                  <a:lnTo>
                    <a:pt x="1305852" y="679361"/>
                  </a:lnTo>
                  <a:lnTo>
                    <a:pt x="1305852" y="423113"/>
                  </a:lnTo>
                  <a:lnTo>
                    <a:pt x="1279334" y="367055"/>
                  </a:lnTo>
                  <a:lnTo>
                    <a:pt x="1256322" y="327406"/>
                  </a:lnTo>
                  <a:lnTo>
                    <a:pt x="1230795" y="289394"/>
                  </a:lnTo>
                  <a:lnTo>
                    <a:pt x="1202855" y="253149"/>
                  </a:lnTo>
                  <a:lnTo>
                    <a:pt x="1172654" y="218770"/>
                  </a:lnTo>
                  <a:lnTo>
                    <a:pt x="1140307" y="186410"/>
                  </a:lnTo>
                  <a:lnTo>
                    <a:pt x="1105941" y="156197"/>
                  </a:lnTo>
                  <a:lnTo>
                    <a:pt x="1069682" y="128244"/>
                  </a:lnTo>
                  <a:lnTo>
                    <a:pt x="1031671" y="102704"/>
                  </a:lnTo>
                  <a:lnTo>
                    <a:pt x="992022" y="79679"/>
                  </a:lnTo>
                  <a:lnTo>
                    <a:pt x="950874" y="59309"/>
                  </a:lnTo>
                  <a:lnTo>
                    <a:pt x="908342" y="41719"/>
                  </a:lnTo>
                  <a:lnTo>
                    <a:pt x="864552" y="27038"/>
                  </a:lnTo>
                  <a:lnTo>
                    <a:pt x="819658" y="15392"/>
                  </a:lnTo>
                  <a:lnTo>
                    <a:pt x="773747" y="6921"/>
                  </a:lnTo>
                  <a:lnTo>
                    <a:pt x="726986" y="1752"/>
                  </a:lnTo>
                  <a:lnTo>
                    <a:pt x="679475" y="0"/>
                  </a:lnTo>
                  <a:lnTo>
                    <a:pt x="632028" y="1739"/>
                  </a:lnTo>
                  <a:lnTo>
                    <a:pt x="585304" y="6921"/>
                  </a:lnTo>
                  <a:lnTo>
                    <a:pt x="539445" y="15379"/>
                  </a:lnTo>
                  <a:lnTo>
                    <a:pt x="494576" y="27000"/>
                  </a:lnTo>
                  <a:lnTo>
                    <a:pt x="450811" y="41656"/>
                  </a:lnTo>
                  <a:lnTo>
                    <a:pt x="408305" y="59232"/>
                  </a:lnTo>
                  <a:lnTo>
                    <a:pt x="367157" y="79578"/>
                  </a:lnTo>
                  <a:lnTo>
                    <a:pt x="327507" y="102577"/>
                  </a:lnTo>
                  <a:lnTo>
                    <a:pt x="289483" y="128104"/>
                  </a:lnTo>
                  <a:lnTo>
                    <a:pt x="253225" y="156032"/>
                  </a:lnTo>
                  <a:lnTo>
                    <a:pt x="218846" y="186232"/>
                  </a:lnTo>
                  <a:lnTo>
                    <a:pt x="186486" y="218579"/>
                  </a:lnTo>
                  <a:lnTo>
                    <a:pt x="156260" y="252933"/>
                  </a:lnTo>
                  <a:lnTo>
                    <a:pt x="128308" y="289179"/>
                  </a:lnTo>
                  <a:lnTo>
                    <a:pt x="102743" y="327190"/>
                  </a:lnTo>
                  <a:lnTo>
                    <a:pt x="79717" y="366826"/>
                  </a:lnTo>
                  <a:lnTo>
                    <a:pt x="59334" y="407974"/>
                  </a:lnTo>
                  <a:lnTo>
                    <a:pt x="41744" y="450507"/>
                  </a:lnTo>
                  <a:lnTo>
                    <a:pt x="27063" y="494284"/>
                  </a:lnTo>
                  <a:lnTo>
                    <a:pt x="15417" y="539178"/>
                  </a:lnTo>
                  <a:lnTo>
                    <a:pt x="6934" y="585076"/>
                  </a:lnTo>
                  <a:lnTo>
                    <a:pt x="1752" y="631913"/>
                  </a:lnTo>
                  <a:lnTo>
                    <a:pt x="0" y="679361"/>
                  </a:lnTo>
                  <a:lnTo>
                    <a:pt x="1752" y="726808"/>
                  </a:lnTo>
                  <a:lnTo>
                    <a:pt x="6934" y="773518"/>
                  </a:lnTo>
                  <a:lnTo>
                    <a:pt x="15392" y="819378"/>
                  </a:lnTo>
                  <a:lnTo>
                    <a:pt x="27025" y="864247"/>
                  </a:lnTo>
                  <a:lnTo>
                    <a:pt x="41681" y="908011"/>
                  </a:lnTo>
                  <a:lnTo>
                    <a:pt x="59258" y="950518"/>
                  </a:lnTo>
                  <a:lnTo>
                    <a:pt x="79616" y="991666"/>
                  </a:lnTo>
                  <a:lnTo>
                    <a:pt x="102616" y="1031303"/>
                  </a:lnTo>
                  <a:lnTo>
                    <a:pt x="128155" y="1069314"/>
                  </a:lnTo>
                  <a:lnTo>
                    <a:pt x="156083" y="1105573"/>
                  </a:lnTo>
                  <a:lnTo>
                    <a:pt x="186296" y="1139939"/>
                  </a:lnTo>
                  <a:lnTo>
                    <a:pt x="218643" y="1172298"/>
                  </a:lnTo>
                  <a:lnTo>
                    <a:pt x="253009" y="1202512"/>
                  </a:lnTo>
                  <a:lnTo>
                    <a:pt x="289255" y="1230464"/>
                  </a:lnTo>
                  <a:lnTo>
                    <a:pt x="327266" y="1256017"/>
                  </a:lnTo>
                  <a:lnTo>
                    <a:pt x="366915" y="1279042"/>
                  </a:lnTo>
                  <a:lnTo>
                    <a:pt x="408076" y="1299413"/>
                  </a:lnTo>
                  <a:lnTo>
                    <a:pt x="450608" y="1317002"/>
                  </a:lnTo>
                  <a:lnTo>
                    <a:pt x="494385" y="1331671"/>
                  </a:lnTo>
                  <a:lnTo>
                    <a:pt x="539292" y="1343317"/>
                  </a:lnTo>
                  <a:lnTo>
                    <a:pt x="585190" y="1351788"/>
                  </a:lnTo>
                  <a:lnTo>
                    <a:pt x="631964" y="1356969"/>
                  </a:lnTo>
                  <a:lnTo>
                    <a:pt x="679475" y="1358722"/>
                  </a:lnTo>
                  <a:lnTo>
                    <a:pt x="726922" y="1356969"/>
                  </a:lnTo>
                  <a:lnTo>
                    <a:pt x="773633" y="1351800"/>
                  </a:lnTo>
                  <a:lnTo>
                    <a:pt x="819492" y="1343342"/>
                  </a:lnTo>
                  <a:lnTo>
                    <a:pt x="864362" y="1331709"/>
                  </a:lnTo>
                  <a:lnTo>
                    <a:pt x="908126" y="1317053"/>
                  </a:lnTo>
                  <a:lnTo>
                    <a:pt x="950645" y="1299489"/>
                  </a:lnTo>
                  <a:lnTo>
                    <a:pt x="991793" y="1279131"/>
                  </a:lnTo>
                  <a:lnTo>
                    <a:pt x="1031430" y="1256131"/>
                  </a:lnTo>
                  <a:lnTo>
                    <a:pt x="1069454" y="1230604"/>
                  </a:lnTo>
                  <a:lnTo>
                    <a:pt x="1105712" y="1202677"/>
                  </a:lnTo>
                  <a:lnTo>
                    <a:pt x="1140091" y="1172476"/>
                  </a:lnTo>
                  <a:lnTo>
                    <a:pt x="1172464" y="1140142"/>
                  </a:lnTo>
                  <a:lnTo>
                    <a:pt x="1202690" y="1105776"/>
                  </a:lnTo>
                  <a:lnTo>
                    <a:pt x="1230642" y="1069530"/>
                  </a:lnTo>
                  <a:lnTo>
                    <a:pt x="1256195" y="1031532"/>
                  </a:lnTo>
                  <a:lnTo>
                    <a:pt x="1279232" y="991882"/>
                  </a:lnTo>
                  <a:lnTo>
                    <a:pt x="1299603" y="950734"/>
                  </a:lnTo>
                  <a:lnTo>
                    <a:pt x="1317205" y="908215"/>
                  </a:lnTo>
                  <a:lnTo>
                    <a:pt x="1331887" y="864438"/>
                  </a:lnTo>
                  <a:lnTo>
                    <a:pt x="1343533" y="819531"/>
                  </a:lnTo>
                  <a:lnTo>
                    <a:pt x="1352003" y="773633"/>
                  </a:lnTo>
                  <a:lnTo>
                    <a:pt x="1357185" y="726808"/>
                  </a:lnTo>
                  <a:lnTo>
                    <a:pt x="1358938" y="679361"/>
                  </a:lnTo>
                  <a:close/>
                </a:path>
              </a:pathLst>
            </a:custGeom>
            <a:solidFill>
              <a:srgbClr val="ED6E2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DD57F8B-2C41-3F9D-CE74-F1C33CE6E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33" y="2265528"/>
            <a:ext cx="15728182" cy="722905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22702" y="2375851"/>
            <a:ext cx="11565249" cy="6343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0" lvl="0" indent="-342900" defTabSz="914400" eaLnBrk="1" fontAlgn="auto" latinLnBrk="0" hangingPunct="1">
              <a:lnSpc>
                <a:spcPts val="4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r>
              <a: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002556"/>
                </a:solidFill>
                <a:effectLst/>
                <a:uLnTx/>
                <a:uFillTx/>
                <a:latin typeface="Gentona Book" panose="00000500000000000000" pitchFamily="50" charset="0"/>
                <a:cs typeface="Arial"/>
              </a:rPr>
              <a:t>University of Florida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556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355600" marR="0" lvl="0" indent="-342900" defTabSz="914400" eaLnBrk="1" fontAlgn="auto" latinLnBrk="0" hangingPunct="1">
              <a:lnSpc>
                <a:spcPts val="4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5600" algn="l"/>
              </a:tabLst>
              <a:defRPr/>
            </a:pP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927100" marR="5080" lvl="0" indent="-571500" defTabSz="914400" eaLnBrk="1" fontAlgn="auto" latinLnBrk="0" hangingPunct="1">
              <a:lnSpc>
                <a:spcPts val="389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556"/>
                </a:solidFill>
                <a:effectLst/>
                <a:uLnTx/>
                <a:uFillTx/>
                <a:latin typeface="Gentona Book" panose="00000500000000000000" pitchFamily="50" charset="0"/>
                <a:cs typeface="Arial"/>
              </a:rPr>
              <a:t>GatorCare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556"/>
                </a:solidFill>
                <a:effectLst/>
                <a:uLnTx/>
                <a:uFillTx/>
                <a:latin typeface="Gentona Book" panose="00000500000000000000" pitchFamily="50" charset="0"/>
                <a:cs typeface="Arial"/>
              </a:rPr>
              <a:t> is available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002556"/>
                </a:solidFill>
                <a:effectLst/>
                <a:uLnTx/>
                <a:uFillTx/>
                <a:latin typeface="Gentona Book" panose="00000500000000000000" pitchFamily="50" charset="0"/>
                <a:cs typeface="Arial"/>
              </a:rPr>
              <a:t> for postdoctoral associates, clinical faculty in the College of Medicine, residents, and faculty and staff who have domestic partners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556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927100" marR="5080" lvl="0" indent="-571500" defTabSz="914400" eaLnBrk="1" fontAlgn="auto" latinLnBrk="0" hangingPunct="1">
              <a:lnSpc>
                <a:spcPts val="389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556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927100" marR="5080" lvl="0" indent="-571500" defTabSz="914400" eaLnBrk="1" fontAlgn="auto" latinLnBrk="0" hangingPunct="1">
              <a:lnSpc>
                <a:spcPts val="389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PPO medical plans</a:t>
            </a:r>
          </a:p>
          <a:p>
            <a:pPr marL="927100" marR="5080" lvl="0" indent="-571500" defTabSz="914400" eaLnBrk="1" fontAlgn="auto" latinLnBrk="0" hangingPunct="1">
              <a:lnSpc>
                <a:spcPts val="389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556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927100" marR="5080" lvl="0" indent="-571500" defTabSz="914400" eaLnBrk="1" fontAlgn="auto" latinLnBrk="0" hangingPunct="1">
              <a:lnSpc>
                <a:spcPts val="389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556"/>
                </a:solidFill>
                <a:effectLst/>
                <a:uLnTx/>
                <a:uFillTx/>
                <a:latin typeface="Gentona Book" panose="00000500000000000000" pitchFamily="50" charset="0"/>
                <a:cs typeface="Arial"/>
              </a:rPr>
              <a:t>Florida Blue is the network of providers</a:t>
            </a:r>
          </a:p>
          <a:p>
            <a:pPr marL="927100" marR="5080" lvl="0" indent="-571500" defTabSz="914400" eaLnBrk="1" fontAlgn="auto" latinLnBrk="0" hangingPunct="1">
              <a:lnSpc>
                <a:spcPts val="389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hlinkClick r:id="rId4"/>
            </a:endParaRPr>
          </a:p>
          <a:p>
            <a:pPr marL="927100" marR="5080" lvl="0" indent="-571500" defTabSz="914400" eaLnBrk="1" fontAlgn="auto" latinLnBrk="0" hangingPunct="1">
              <a:lnSpc>
                <a:spcPts val="389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hlinkClick r:id="rId4"/>
              </a:rPr>
              <a:t>Explore Your Benefits » </a:t>
            </a:r>
            <a:r>
              <a:rPr lang="en-US" sz="3200" dirty="0" err="1">
                <a:hlinkClick r:id="rId4"/>
              </a:rPr>
              <a:t>GatorCare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556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927100" marR="5080" lvl="0" indent="-571500" defTabSz="914400" eaLnBrk="1" fontAlgn="auto" latinLnBrk="0" hangingPunct="1">
              <a:lnSpc>
                <a:spcPts val="3890"/>
              </a:lnSpc>
              <a:spcBef>
                <a:spcPts val="27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1074638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5575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94615"/>
                </a:solidFill>
                <a:latin typeface="Gentona Book" panose="00000500000000000000" pitchFamily="50" charset="0"/>
              </a:rPr>
              <a:t>Health Insurance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008481" y="693038"/>
            <a:ext cx="1385486" cy="1385239"/>
            <a:chOff x="1008481" y="693038"/>
            <a:chExt cx="1385486" cy="1385239"/>
          </a:xfrm>
        </p:grpSpPr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2382" y="716908"/>
              <a:ext cx="1361585" cy="136136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08481" y="693038"/>
              <a:ext cx="1359535" cy="1358900"/>
            </a:xfrm>
            <a:custGeom>
              <a:avLst/>
              <a:gdLst/>
              <a:ahLst/>
              <a:cxnLst/>
              <a:rect l="l" t="t" r="r" b="b"/>
              <a:pathLst>
                <a:path w="1359535" h="1358900">
                  <a:moveTo>
                    <a:pt x="379552" y="246799"/>
                  </a:moveTo>
                  <a:lnTo>
                    <a:pt x="377469" y="236461"/>
                  </a:lnTo>
                  <a:lnTo>
                    <a:pt x="371779" y="228028"/>
                  </a:lnTo>
                  <a:lnTo>
                    <a:pt x="363334" y="222338"/>
                  </a:lnTo>
                  <a:lnTo>
                    <a:pt x="353009" y="220256"/>
                  </a:lnTo>
                  <a:lnTo>
                    <a:pt x="342684" y="222338"/>
                  </a:lnTo>
                  <a:lnTo>
                    <a:pt x="334238" y="228028"/>
                  </a:lnTo>
                  <a:lnTo>
                    <a:pt x="328549" y="236461"/>
                  </a:lnTo>
                  <a:lnTo>
                    <a:pt x="326466" y="246799"/>
                  </a:lnTo>
                  <a:lnTo>
                    <a:pt x="328549" y="257124"/>
                  </a:lnTo>
                  <a:lnTo>
                    <a:pt x="334238" y="265557"/>
                  </a:lnTo>
                  <a:lnTo>
                    <a:pt x="342684" y="271246"/>
                  </a:lnTo>
                  <a:lnTo>
                    <a:pt x="353009" y="273329"/>
                  </a:lnTo>
                  <a:lnTo>
                    <a:pt x="363334" y="271246"/>
                  </a:lnTo>
                  <a:lnTo>
                    <a:pt x="371779" y="265557"/>
                  </a:lnTo>
                  <a:lnTo>
                    <a:pt x="377469" y="257124"/>
                  </a:lnTo>
                  <a:lnTo>
                    <a:pt x="379552" y="246799"/>
                  </a:lnTo>
                  <a:close/>
                </a:path>
                <a:path w="1359535" h="1358900">
                  <a:moveTo>
                    <a:pt x="1024509" y="573201"/>
                  </a:moveTo>
                  <a:lnTo>
                    <a:pt x="1022426" y="562876"/>
                  </a:lnTo>
                  <a:lnTo>
                    <a:pt x="1016736" y="554443"/>
                  </a:lnTo>
                  <a:lnTo>
                    <a:pt x="1008303" y="548754"/>
                  </a:lnTo>
                  <a:lnTo>
                    <a:pt x="997966" y="546671"/>
                  </a:lnTo>
                  <a:lnTo>
                    <a:pt x="971435" y="546671"/>
                  </a:lnTo>
                  <a:lnTo>
                    <a:pt x="971435" y="599744"/>
                  </a:lnTo>
                  <a:lnTo>
                    <a:pt x="971435" y="758964"/>
                  </a:lnTo>
                  <a:lnTo>
                    <a:pt x="785634" y="758964"/>
                  </a:lnTo>
                  <a:lnTo>
                    <a:pt x="775309" y="761060"/>
                  </a:lnTo>
                  <a:lnTo>
                    <a:pt x="766876" y="766749"/>
                  </a:lnTo>
                  <a:lnTo>
                    <a:pt x="761187" y="775182"/>
                  </a:lnTo>
                  <a:lnTo>
                    <a:pt x="759091" y="785507"/>
                  </a:lnTo>
                  <a:lnTo>
                    <a:pt x="759091" y="971270"/>
                  </a:lnTo>
                  <a:lnTo>
                    <a:pt x="599846" y="971270"/>
                  </a:lnTo>
                  <a:lnTo>
                    <a:pt x="599846" y="785507"/>
                  </a:lnTo>
                  <a:lnTo>
                    <a:pt x="597763" y="775182"/>
                  </a:lnTo>
                  <a:lnTo>
                    <a:pt x="592074" y="766749"/>
                  </a:lnTo>
                  <a:lnTo>
                    <a:pt x="583628" y="761060"/>
                  </a:lnTo>
                  <a:lnTo>
                    <a:pt x="573303" y="758964"/>
                  </a:lnTo>
                  <a:lnTo>
                    <a:pt x="387515" y="758964"/>
                  </a:lnTo>
                  <a:lnTo>
                    <a:pt x="387515" y="599744"/>
                  </a:lnTo>
                  <a:lnTo>
                    <a:pt x="573303" y="599744"/>
                  </a:lnTo>
                  <a:lnTo>
                    <a:pt x="583628" y="597662"/>
                  </a:lnTo>
                  <a:lnTo>
                    <a:pt x="592074" y="591972"/>
                  </a:lnTo>
                  <a:lnTo>
                    <a:pt x="597763" y="583526"/>
                  </a:lnTo>
                  <a:lnTo>
                    <a:pt x="599846" y="573201"/>
                  </a:lnTo>
                  <a:lnTo>
                    <a:pt x="599846" y="387438"/>
                  </a:lnTo>
                  <a:lnTo>
                    <a:pt x="759091" y="387438"/>
                  </a:lnTo>
                  <a:lnTo>
                    <a:pt x="759091" y="573201"/>
                  </a:lnTo>
                  <a:lnTo>
                    <a:pt x="761187" y="583526"/>
                  </a:lnTo>
                  <a:lnTo>
                    <a:pt x="766876" y="591972"/>
                  </a:lnTo>
                  <a:lnTo>
                    <a:pt x="775309" y="597662"/>
                  </a:lnTo>
                  <a:lnTo>
                    <a:pt x="785634" y="599744"/>
                  </a:lnTo>
                  <a:lnTo>
                    <a:pt x="971435" y="599744"/>
                  </a:lnTo>
                  <a:lnTo>
                    <a:pt x="971435" y="546671"/>
                  </a:lnTo>
                  <a:lnTo>
                    <a:pt x="812177" y="546671"/>
                  </a:lnTo>
                  <a:lnTo>
                    <a:pt x="812177" y="387438"/>
                  </a:lnTo>
                  <a:lnTo>
                    <a:pt x="812177" y="360908"/>
                  </a:lnTo>
                  <a:lnTo>
                    <a:pt x="810094" y="350583"/>
                  </a:lnTo>
                  <a:lnTo>
                    <a:pt x="804405" y="342138"/>
                  </a:lnTo>
                  <a:lnTo>
                    <a:pt x="795972" y="336448"/>
                  </a:lnTo>
                  <a:lnTo>
                    <a:pt x="785634" y="334365"/>
                  </a:lnTo>
                  <a:lnTo>
                    <a:pt x="573303" y="334365"/>
                  </a:lnTo>
                  <a:lnTo>
                    <a:pt x="562978" y="336448"/>
                  </a:lnTo>
                  <a:lnTo>
                    <a:pt x="554545" y="342138"/>
                  </a:lnTo>
                  <a:lnTo>
                    <a:pt x="548855" y="350583"/>
                  </a:lnTo>
                  <a:lnTo>
                    <a:pt x="546760" y="360908"/>
                  </a:lnTo>
                  <a:lnTo>
                    <a:pt x="546760" y="546671"/>
                  </a:lnTo>
                  <a:lnTo>
                    <a:pt x="360972" y="546671"/>
                  </a:lnTo>
                  <a:lnTo>
                    <a:pt x="350647" y="548754"/>
                  </a:lnTo>
                  <a:lnTo>
                    <a:pt x="342201" y="554443"/>
                  </a:lnTo>
                  <a:lnTo>
                    <a:pt x="336511" y="562876"/>
                  </a:lnTo>
                  <a:lnTo>
                    <a:pt x="334429" y="573201"/>
                  </a:lnTo>
                  <a:lnTo>
                    <a:pt x="334429" y="785507"/>
                  </a:lnTo>
                  <a:lnTo>
                    <a:pt x="336511" y="795832"/>
                  </a:lnTo>
                  <a:lnTo>
                    <a:pt x="342201" y="804265"/>
                  </a:lnTo>
                  <a:lnTo>
                    <a:pt x="350647" y="809955"/>
                  </a:lnTo>
                  <a:lnTo>
                    <a:pt x="360972" y="812050"/>
                  </a:lnTo>
                  <a:lnTo>
                    <a:pt x="546760" y="812050"/>
                  </a:lnTo>
                  <a:lnTo>
                    <a:pt x="546760" y="997813"/>
                  </a:lnTo>
                  <a:lnTo>
                    <a:pt x="548855" y="1008138"/>
                  </a:lnTo>
                  <a:lnTo>
                    <a:pt x="554545" y="1016571"/>
                  </a:lnTo>
                  <a:lnTo>
                    <a:pt x="562978" y="1022261"/>
                  </a:lnTo>
                  <a:lnTo>
                    <a:pt x="573303" y="1024343"/>
                  </a:lnTo>
                  <a:lnTo>
                    <a:pt x="785634" y="1024343"/>
                  </a:lnTo>
                  <a:lnTo>
                    <a:pt x="795972" y="1022261"/>
                  </a:lnTo>
                  <a:lnTo>
                    <a:pt x="804405" y="1016571"/>
                  </a:lnTo>
                  <a:lnTo>
                    <a:pt x="810094" y="1008138"/>
                  </a:lnTo>
                  <a:lnTo>
                    <a:pt x="812177" y="997813"/>
                  </a:lnTo>
                  <a:lnTo>
                    <a:pt x="812177" y="971270"/>
                  </a:lnTo>
                  <a:lnTo>
                    <a:pt x="812177" y="812050"/>
                  </a:lnTo>
                  <a:lnTo>
                    <a:pt x="997966" y="812050"/>
                  </a:lnTo>
                  <a:lnTo>
                    <a:pt x="1008303" y="809955"/>
                  </a:lnTo>
                  <a:lnTo>
                    <a:pt x="1016736" y="804265"/>
                  </a:lnTo>
                  <a:lnTo>
                    <a:pt x="1022426" y="795832"/>
                  </a:lnTo>
                  <a:lnTo>
                    <a:pt x="1024509" y="785507"/>
                  </a:lnTo>
                  <a:lnTo>
                    <a:pt x="1024509" y="573201"/>
                  </a:lnTo>
                  <a:close/>
                </a:path>
                <a:path w="1359535" h="1358900">
                  <a:moveTo>
                    <a:pt x="1244803" y="679361"/>
                  </a:moveTo>
                  <a:lnTo>
                    <a:pt x="1242695" y="631304"/>
                  </a:lnTo>
                  <a:lnTo>
                    <a:pt x="1236484" y="584238"/>
                  </a:lnTo>
                  <a:lnTo>
                    <a:pt x="1226350" y="538365"/>
                  </a:lnTo>
                  <a:lnTo>
                    <a:pt x="1212481" y="493852"/>
                  </a:lnTo>
                  <a:lnTo>
                    <a:pt x="1195057" y="450888"/>
                  </a:lnTo>
                  <a:lnTo>
                    <a:pt x="1174254" y="409638"/>
                  </a:lnTo>
                  <a:lnTo>
                    <a:pt x="1150251" y="370319"/>
                  </a:lnTo>
                  <a:lnTo>
                    <a:pt x="1123251" y="333082"/>
                  </a:lnTo>
                  <a:lnTo>
                    <a:pt x="1093419" y="298132"/>
                  </a:lnTo>
                  <a:lnTo>
                    <a:pt x="1060932" y="265633"/>
                  </a:lnTo>
                  <a:lnTo>
                    <a:pt x="1025994" y="235788"/>
                  </a:lnTo>
                  <a:lnTo>
                    <a:pt x="988758" y="208762"/>
                  </a:lnTo>
                  <a:lnTo>
                    <a:pt x="949426" y="184746"/>
                  </a:lnTo>
                  <a:lnTo>
                    <a:pt x="908177" y="163918"/>
                  </a:lnTo>
                  <a:lnTo>
                    <a:pt x="865187" y="146481"/>
                  </a:lnTo>
                  <a:lnTo>
                    <a:pt x="820635" y="132588"/>
                  </a:lnTo>
                  <a:lnTo>
                    <a:pt x="774712" y="122440"/>
                  </a:lnTo>
                  <a:lnTo>
                    <a:pt x="727595" y="116217"/>
                  </a:lnTo>
                  <a:lnTo>
                    <a:pt x="679475" y="114109"/>
                  </a:lnTo>
                  <a:lnTo>
                    <a:pt x="628002" y="116420"/>
                  </a:lnTo>
                  <a:lnTo>
                    <a:pt x="576453" y="123215"/>
                  </a:lnTo>
                  <a:lnTo>
                    <a:pt x="525945" y="134226"/>
                  </a:lnTo>
                  <a:lnTo>
                    <a:pt x="477583" y="149225"/>
                  </a:lnTo>
                  <a:lnTo>
                    <a:pt x="432473" y="167982"/>
                  </a:lnTo>
                  <a:lnTo>
                    <a:pt x="417372" y="193128"/>
                  </a:lnTo>
                  <a:lnTo>
                    <a:pt x="419925" y="203352"/>
                  </a:lnTo>
                  <a:lnTo>
                    <a:pt x="496125" y="198945"/>
                  </a:lnTo>
                  <a:lnTo>
                    <a:pt x="539965" y="185369"/>
                  </a:lnTo>
                  <a:lnTo>
                    <a:pt x="585812" y="175412"/>
                  </a:lnTo>
                  <a:lnTo>
                    <a:pt x="632650" y="169278"/>
                  </a:lnTo>
                  <a:lnTo>
                    <a:pt x="679475" y="167182"/>
                  </a:lnTo>
                  <a:lnTo>
                    <a:pt x="727989" y="169570"/>
                  </a:lnTo>
                  <a:lnTo>
                    <a:pt x="775373" y="176606"/>
                  </a:lnTo>
                  <a:lnTo>
                    <a:pt x="821397" y="188036"/>
                  </a:lnTo>
                  <a:lnTo>
                    <a:pt x="865822" y="203644"/>
                  </a:lnTo>
                  <a:lnTo>
                    <a:pt x="908431" y="223177"/>
                  </a:lnTo>
                  <a:lnTo>
                    <a:pt x="948956" y="246418"/>
                  </a:lnTo>
                  <a:lnTo>
                    <a:pt x="987196" y="273113"/>
                  </a:lnTo>
                  <a:lnTo>
                    <a:pt x="1022896" y="303047"/>
                  </a:lnTo>
                  <a:lnTo>
                    <a:pt x="1055839" y="335978"/>
                  </a:lnTo>
                  <a:lnTo>
                    <a:pt x="1085773" y="371678"/>
                  </a:lnTo>
                  <a:lnTo>
                    <a:pt x="1112481" y="409905"/>
                  </a:lnTo>
                  <a:lnTo>
                    <a:pt x="1135722" y="450443"/>
                  </a:lnTo>
                  <a:lnTo>
                    <a:pt x="1155255" y="493026"/>
                  </a:lnTo>
                  <a:lnTo>
                    <a:pt x="1170863" y="537451"/>
                  </a:lnTo>
                  <a:lnTo>
                    <a:pt x="1182293" y="583463"/>
                  </a:lnTo>
                  <a:lnTo>
                    <a:pt x="1189329" y="630847"/>
                  </a:lnTo>
                  <a:lnTo>
                    <a:pt x="1191729" y="679361"/>
                  </a:lnTo>
                  <a:lnTo>
                    <a:pt x="1189329" y="727862"/>
                  </a:lnTo>
                  <a:lnTo>
                    <a:pt x="1182293" y="775246"/>
                  </a:lnTo>
                  <a:lnTo>
                    <a:pt x="1170863" y="821258"/>
                  </a:lnTo>
                  <a:lnTo>
                    <a:pt x="1155255" y="865682"/>
                  </a:lnTo>
                  <a:lnTo>
                    <a:pt x="1135722" y="908278"/>
                  </a:lnTo>
                  <a:lnTo>
                    <a:pt x="1112481" y="948804"/>
                  </a:lnTo>
                  <a:lnTo>
                    <a:pt x="1085773" y="987031"/>
                  </a:lnTo>
                  <a:lnTo>
                    <a:pt x="1055839" y="1022731"/>
                  </a:lnTo>
                  <a:lnTo>
                    <a:pt x="1022896" y="1055662"/>
                  </a:lnTo>
                  <a:lnTo>
                    <a:pt x="987196" y="1085596"/>
                  </a:lnTo>
                  <a:lnTo>
                    <a:pt x="948956" y="1112304"/>
                  </a:lnTo>
                  <a:lnTo>
                    <a:pt x="908431" y="1135532"/>
                  </a:lnTo>
                  <a:lnTo>
                    <a:pt x="865822" y="1155077"/>
                  </a:lnTo>
                  <a:lnTo>
                    <a:pt x="821397" y="1170673"/>
                  </a:lnTo>
                  <a:lnTo>
                    <a:pt x="775373" y="1182103"/>
                  </a:lnTo>
                  <a:lnTo>
                    <a:pt x="727989" y="1189139"/>
                  </a:lnTo>
                  <a:lnTo>
                    <a:pt x="679475" y="1191526"/>
                  </a:lnTo>
                  <a:lnTo>
                    <a:pt x="630961" y="1189139"/>
                  </a:lnTo>
                  <a:lnTo>
                    <a:pt x="583565" y="1182103"/>
                  </a:lnTo>
                  <a:lnTo>
                    <a:pt x="537540" y="1170673"/>
                  </a:lnTo>
                  <a:lnTo>
                    <a:pt x="493115" y="1155077"/>
                  </a:lnTo>
                  <a:lnTo>
                    <a:pt x="450519" y="1135532"/>
                  </a:lnTo>
                  <a:lnTo>
                    <a:pt x="409981" y="1112304"/>
                  </a:lnTo>
                  <a:lnTo>
                    <a:pt x="371754" y="1085596"/>
                  </a:lnTo>
                  <a:lnTo>
                    <a:pt x="336042" y="1055662"/>
                  </a:lnTo>
                  <a:lnTo>
                    <a:pt x="303110" y="1022731"/>
                  </a:lnTo>
                  <a:lnTo>
                    <a:pt x="273164" y="987031"/>
                  </a:lnTo>
                  <a:lnTo>
                    <a:pt x="246456" y="948804"/>
                  </a:lnTo>
                  <a:lnTo>
                    <a:pt x="223227" y="908278"/>
                  </a:lnTo>
                  <a:lnTo>
                    <a:pt x="203682" y="865682"/>
                  </a:lnTo>
                  <a:lnTo>
                    <a:pt x="188087" y="821258"/>
                  </a:lnTo>
                  <a:lnTo>
                    <a:pt x="176644" y="775246"/>
                  </a:lnTo>
                  <a:lnTo>
                    <a:pt x="169608" y="727862"/>
                  </a:lnTo>
                  <a:lnTo>
                    <a:pt x="167220" y="679361"/>
                  </a:lnTo>
                  <a:lnTo>
                    <a:pt x="169379" y="631952"/>
                  </a:lnTo>
                  <a:lnTo>
                    <a:pt x="175755" y="585089"/>
                  </a:lnTo>
                  <a:lnTo>
                    <a:pt x="186220" y="539140"/>
                  </a:lnTo>
                  <a:lnTo>
                    <a:pt x="200621" y="494499"/>
                  </a:lnTo>
                  <a:lnTo>
                    <a:pt x="218833" y="451535"/>
                  </a:lnTo>
                  <a:lnTo>
                    <a:pt x="240703" y="410616"/>
                  </a:lnTo>
                  <a:lnTo>
                    <a:pt x="266103" y="372122"/>
                  </a:lnTo>
                  <a:lnTo>
                    <a:pt x="294881" y="336435"/>
                  </a:lnTo>
                  <a:lnTo>
                    <a:pt x="300189" y="327329"/>
                  </a:lnTo>
                  <a:lnTo>
                    <a:pt x="273519" y="292303"/>
                  </a:lnTo>
                  <a:lnTo>
                    <a:pt x="263664" y="294817"/>
                  </a:lnTo>
                  <a:lnTo>
                    <a:pt x="223431" y="340575"/>
                  </a:lnTo>
                  <a:lnTo>
                    <a:pt x="195364" y="383082"/>
                  </a:lnTo>
                  <a:lnTo>
                    <a:pt x="171183" y="428244"/>
                  </a:lnTo>
                  <a:lnTo>
                    <a:pt x="151066" y="475653"/>
                  </a:lnTo>
                  <a:lnTo>
                    <a:pt x="135140" y="524878"/>
                  </a:lnTo>
                  <a:lnTo>
                    <a:pt x="123571" y="575513"/>
                  </a:lnTo>
                  <a:lnTo>
                    <a:pt x="116522" y="627138"/>
                  </a:lnTo>
                  <a:lnTo>
                    <a:pt x="114134" y="679361"/>
                  </a:lnTo>
                  <a:lnTo>
                    <a:pt x="116243" y="727417"/>
                  </a:lnTo>
                  <a:lnTo>
                    <a:pt x="122453" y="774471"/>
                  </a:lnTo>
                  <a:lnTo>
                    <a:pt x="132588" y="820343"/>
                  </a:lnTo>
                  <a:lnTo>
                    <a:pt x="146469" y="864857"/>
                  </a:lnTo>
                  <a:lnTo>
                    <a:pt x="163893" y="907834"/>
                  </a:lnTo>
                  <a:lnTo>
                    <a:pt x="184696" y="949071"/>
                  </a:lnTo>
                  <a:lnTo>
                    <a:pt x="208686" y="988402"/>
                  </a:lnTo>
                  <a:lnTo>
                    <a:pt x="235686" y="1025626"/>
                  </a:lnTo>
                  <a:lnTo>
                    <a:pt x="265531" y="1060589"/>
                  </a:lnTo>
                  <a:lnTo>
                    <a:pt x="298005" y="1093076"/>
                  </a:lnTo>
                  <a:lnTo>
                    <a:pt x="332955" y="1122934"/>
                  </a:lnTo>
                  <a:lnTo>
                    <a:pt x="370179" y="1149959"/>
                  </a:lnTo>
                  <a:lnTo>
                    <a:pt x="409511" y="1173975"/>
                  </a:lnTo>
                  <a:lnTo>
                    <a:pt x="450773" y="1194790"/>
                  </a:lnTo>
                  <a:lnTo>
                    <a:pt x="493763" y="1212240"/>
                  </a:lnTo>
                  <a:lnTo>
                    <a:pt x="538302" y="1226121"/>
                  </a:lnTo>
                  <a:lnTo>
                    <a:pt x="584225" y="1236268"/>
                  </a:lnTo>
                  <a:lnTo>
                    <a:pt x="631342" y="1242491"/>
                  </a:lnTo>
                  <a:lnTo>
                    <a:pt x="679475" y="1244612"/>
                  </a:lnTo>
                  <a:lnTo>
                    <a:pt x="727532" y="1242491"/>
                  </a:lnTo>
                  <a:lnTo>
                    <a:pt x="774598" y="1236281"/>
                  </a:lnTo>
                  <a:lnTo>
                    <a:pt x="820483" y="1226146"/>
                  </a:lnTo>
                  <a:lnTo>
                    <a:pt x="865009" y="1212278"/>
                  </a:lnTo>
                  <a:lnTo>
                    <a:pt x="907986" y="1194854"/>
                  </a:lnTo>
                  <a:lnTo>
                    <a:pt x="949223" y="1174064"/>
                  </a:lnTo>
                  <a:lnTo>
                    <a:pt x="988555" y="1150073"/>
                  </a:lnTo>
                  <a:lnTo>
                    <a:pt x="1025804" y="1123073"/>
                  </a:lnTo>
                  <a:lnTo>
                    <a:pt x="1060754" y="1093241"/>
                  </a:lnTo>
                  <a:lnTo>
                    <a:pt x="1093254" y="1060767"/>
                  </a:lnTo>
                  <a:lnTo>
                    <a:pt x="1123111" y="1025817"/>
                  </a:lnTo>
                  <a:lnTo>
                    <a:pt x="1150137" y="988593"/>
                  </a:lnTo>
                  <a:lnTo>
                    <a:pt x="1174165" y="949274"/>
                  </a:lnTo>
                  <a:lnTo>
                    <a:pt x="1194981" y="908024"/>
                  </a:lnTo>
                  <a:lnTo>
                    <a:pt x="1212430" y="865035"/>
                  </a:lnTo>
                  <a:lnTo>
                    <a:pt x="1226324" y="820496"/>
                  </a:lnTo>
                  <a:lnTo>
                    <a:pt x="1236472" y="774585"/>
                  </a:lnTo>
                  <a:lnTo>
                    <a:pt x="1242695" y="727481"/>
                  </a:lnTo>
                  <a:lnTo>
                    <a:pt x="1244803" y="679361"/>
                  </a:lnTo>
                  <a:close/>
                </a:path>
                <a:path w="1359535" h="1358900">
                  <a:moveTo>
                    <a:pt x="1358938" y="679361"/>
                  </a:moveTo>
                  <a:lnTo>
                    <a:pt x="1357185" y="631913"/>
                  </a:lnTo>
                  <a:lnTo>
                    <a:pt x="1352016" y="585190"/>
                  </a:lnTo>
                  <a:lnTo>
                    <a:pt x="1343545" y="539330"/>
                  </a:lnTo>
                  <a:lnTo>
                    <a:pt x="1331925" y="494461"/>
                  </a:lnTo>
                  <a:lnTo>
                    <a:pt x="1317256" y="450710"/>
                  </a:lnTo>
                  <a:lnTo>
                    <a:pt x="1305852" y="423113"/>
                  </a:lnTo>
                  <a:lnTo>
                    <a:pt x="1305852" y="679361"/>
                  </a:lnTo>
                  <a:lnTo>
                    <a:pt x="1303934" y="727468"/>
                  </a:lnTo>
                  <a:lnTo>
                    <a:pt x="1298257" y="774712"/>
                  </a:lnTo>
                  <a:lnTo>
                    <a:pt x="1288973" y="820940"/>
                  </a:lnTo>
                  <a:lnTo>
                    <a:pt x="1276248" y="865987"/>
                  </a:lnTo>
                  <a:lnTo>
                    <a:pt x="1260233" y="909713"/>
                  </a:lnTo>
                  <a:lnTo>
                    <a:pt x="1241069" y="951979"/>
                  </a:lnTo>
                  <a:lnTo>
                    <a:pt x="1218920" y="992606"/>
                  </a:lnTo>
                  <a:lnTo>
                    <a:pt x="1193914" y="1031468"/>
                  </a:lnTo>
                  <a:lnTo>
                    <a:pt x="1166228" y="1068374"/>
                  </a:lnTo>
                  <a:lnTo>
                    <a:pt x="1136015" y="1103210"/>
                  </a:lnTo>
                  <a:lnTo>
                    <a:pt x="1103401" y="1135811"/>
                  </a:lnTo>
                  <a:lnTo>
                    <a:pt x="1068552" y="1166037"/>
                  </a:lnTo>
                  <a:lnTo>
                    <a:pt x="1031633" y="1193711"/>
                  </a:lnTo>
                  <a:lnTo>
                    <a:pt x="992771" y="1218704"/>
                  </a:lnTo>
                  <a:lnTo>
                    <a:pt x="952144" y="1240866"/>
                  </a:lnTo>
                  <a:lnTo>
                    <a:pt x="909878" y="1260030"/>
                  </a:lnTo>
                  <a:lnTo>
                    <a:pt x="866140" y="1276045"/>
                  </a:lnTo>
                  <a:lnTo>
                    <a:pt x="821080" y="1288770"/>
                  </a:lnTo>
                  <a:lnTo>
                    <a:pt x="774839" y="1298041"/>
                  </a:lnTo>
                  <a:lnTo>
                    <a:pt x="727595" y="1303718"/>
                  </a:lnTo>
                  <a:lnTo>
                    <a:pt x="679475" y="1305648"/>
                  </a:lnTo>
                  <a:lnTo>
                    <a:pt x="631355" y="1303718"/>
                  </a:lnTo>
                  <a:lnTo>
                    <a:pt x="584098" y="1298041"/>
                  </a:lnTo>
                  <a:lnTo>
                    <a:pt x="537870" y="1288770"/>
                  </a:lnTo>
                  <a:lnTo>
                    <a:pt x="492810" y="1276045"/>
                  </a:lnTo>
                  <a:lnTo>
                    <a:pt x="449072" y="1260030"/>
                  </a:lnTo>
                  <a:lnTo>
                    <a:pt x="406806" y="1240866"/>
                  </a:lnTo>
                  <a:lnTo>
                    <a:pt x="366179" y="1218717"/>
                  </a:lnTo>
                  <a:lnTo>
                    <a:pt x="327317" y="1193723"/>
                  </a:lnTo>
                  <a:lnTo>
                    <a:pt x="290398" y="1166037"/>
                  </a:lnTo>
                  <a:lnTo>
                    <a:pt x="255549" y="1135824"/>
                  </a:lnTo>
                  <a:lnTo>
                    <a:pt x="222948" y="1103223"/>
                  </a:lnTo>
                  <a:lnTo>
                    <a:pt x="192722" y="1068387"/>
                  </a:lnTo>
                  <a:lnTo>
                    <a:pt x="165087" y="1031532"/>
                  </a:lnTo>
                  <a:lnTo>
                    <a:pt x="140042" y="992619"/>
                  </a:lnTo>
                  <a:lnTo>
                    <a:pt x="117881" y="951992"/>
                  </a:lnTo>
                  <a:lnTo>
                    <a:pt x="98717" y="909726"/>
                  </a:lnTo>
                  <a:lnTo>
                    <a:pt x="82689" y="866000"/>
                  </a:lnTo>
                  <a:lnTo>
                    <a:pt x="69964" y="820940"/>
                  </a:lnTo>
                  <a:lnTo>
                    <a:pt x="60693" y="774725"/>
                  </a:lnTo>
                  <a:lnTo>
                    <a:pt x="55016" y="727468"/>
                  </a:lnTo>
                  <a:lnTo>
                    <a:pt x="53086" y="679361"/>
                  </a:lnTo>
                  <a:lnTo>
                    <a:pt x="55016" y="631240"/>
                  </a:lnTo>
                  <a:lnTo>
                    <a:pt x="60693" y="583996"/>
                  </a:lnTo>
                  <a:lnTo>
                    <a:pt x="69964" y="537781"/>
                  </a:lnTo>
                  <a:lnTo>
                    <a:pt x="82689" y="492721"/>
                  </a:lnTo>
                  <a:lnTo>
                    <a:pt x="98704" y="448995"/>
                  </a:lnTo>
                  <a:lnTo>
                    <a:pt x="117868" y="406742"/>
                  </a:lnTo>
                  <a:lnTo>
                    <a:pt x="140030" y="366115"/>
                  </a:lnTo>
                  <a:lnTo>
                    <a:pt x="165023" y="327266"/>
                  </a:lnTo>
                  <a:lnTo>
                    <a:pt x="192709" y="290347"/>
                  </a:lnTo>
                  <a:lnTo>
                    <a:pt x="222935" y="255498"/>
                  </a:lnTo>
                  <a:lnTo>
                    <a:pt x="255549" y="222897"/>
                  </a:lnTo>
                  <a:lnTo>
                    <a:pt x="290385" y="192684"/>
                  </a:lnTo>
                  <a:lnTo>
                    <a:pt x="327317" y="164998"/>
                  </a:lnTo>
                  <a:lnTo>
                    <a:pt x="366166" y="140004"/>
                  </a:lnTo>
                  <a:lnTo>
                    <a:pt x="406806" y="117843"/>
                  </a:lnTo>
                  <a:lnTo>
                    <a:pt x="449059" y="98691"/>
                  </a:lnTo>
                  <a:lnTo>
                    <a:pt x="492798" y="82664"/>
                  </a:lnTo>
                  <a:lnTo>
                    <a:pt x="537857" y="69951"/>
                  </a:lnTo>
                  <a:lnTo>
                    <a:pt x="584098" y="60667"/>
                  </a:lnTo>
                  <a:lnTo>
                    <a:pt x="631355" y="54991"/>
                  </a:lnTo>
                  <a:lnTo>
                    <a:pt x="679475" y="53073"/>
                  </a:lnTo>
                  <a:lnTo>
                    <a:pt x="727595" y="54991"/>
                  </a:lnTo>
                  <a:lnTo>
                    <a:pt x="774852" y="60667"/>
                  </a:lnTo>
                  <a:lnTo>
                    <a:pt x="821080" y="69951"/>
                  </a:lnTo>
                  <a:lnTo>
                    <a:pt x="866140" y="82664"/>
                  </a:lnTo>
                  <a:lnTo>
                    <a:pt x="909878" y="98679"/>
                  </a:lnTo>
                  <a:lnTo>
                    <a:pt x="952144" y="117843"/>
                  </a:lnTo>
                  <a:lnTo>
                    <a:pt x="992771" y="139992"/>
                  </a:lnTo>
                  <a:lnTo>
                    <a:pt x="1031633" y="164985"/>
                  </a:lnTo>
                  <a:lnTo>
                    <a:pt x="1068552" y="192671"/>
                  </a:lnTo>
                  <a:lnTo>
                    <a:pt x="1103401" y="222885"/>
                  </a:lnTo>
                  <a:lnTo>
                    <a:pt x="1136015" y="255498"/>
                  </a:lnTo>
                  <a:lnTo>
                    <a:pt x="1166228" y="290334"/>
                  </a:lnTo>
                  <a:lnTo>
                    <a:pt x="1193876" y="327190"/>
                  </a:lnTo>
                  <a:lnTo>
                    <a:pt x="1218920" y="366102"/>
                  </a:lnTo>
                  <a:lnTo>
                    <a:pt x="1241069" y="406730"/>
                  </a:lnTo>
                  <a:lnTo>
                    <a:pt x="1260233" y="448983"/>
                  </a:lnTo>
                  <a:lnTo>
                    <a:pt x="1276248" y="492709"/>
                  </a:lnTo>
                  <a:lnTo>
                    <a:pt x="1288973" y="537768"/>
                  </a:lnTo>
                  <a:lnTo>
                    <a:pt x="1298257" y="583996"/>
                  </a:lnTo>
                  <a:lnTo>
                    <a:pt x="1303934" y="631240"/>
                  </a:lnTo>
                  <a:lnTo>
                    <a:pt x="1305852" y="679361"/>
                  </a:lnTo>
                  <a:lnTo>
                    <a:pt x="1305852" y="423113"/>
                  </a:lnTo>
                  <a:lnTo>
                    <a:pt x="1279334" y="367055"/>
                  </a:lnTo>
                  <a:lnTo>
                    <a:pt x="1256322" y="327406"/>
                  </a:lnTo>
                  <a:lnTo>
                    <a:pt x="1230795" y="289394"/>
                  </a:lnTo>
                  <a:lnTo>
                    <a:pt x="1202855" y="253149"/>
                  </a:lnTo>
                  <a:lnTo>
                    <a:pt x="1172654" y="218770"/>
                  </a:lnTo>
                  <a:lnTo>
                    <a:pt x="1140307" y="186410"/>
                  </a:lnTo>
                  <a:lnTo>
                    <a:pt x="1105941" y="156197"/>
                  </a:lnTo>
                  <a:lnTo>
                    <a:pt x="1069682" y="128244"/>
                  </a:lnTo>
                  <a:lnTo>
                    <a:pt x="1031671" y="102704"/>
                  </a:lnTo>
                  <a:lnTo>
                    <a:pt x="992022" y="79679"/>
                  </a:lnTo>
                  <a:lnTo>
                    <a:pt x="950874" y="59309"/>
                  </a:lnTo>
                  <a:lnTo>
                    <a:pt x="908342" y="41719"/>
                  </a:lnTo>
                  <a:lnTo>
                    <a:pt x="864552" y="27038"/>
                  </a:lnTo>
                  <a:lnTo>
                    <a:pt x="819658" y="15392"/>
                  </a:lnTo>
                  <a:lnTo>
                    <a:pt x="773747" y="6921"/>
                  </a:lnTo>
                  <a:lnTo>
                    <a:pt x="726986" y="1752"/>
                  </a:lnTo>
                  <a:lnTo>
                    <a:pt x="679475" y="0"/>
                  </a:lnTo>
                  <a:lnTo>
                    <a:pt x="632028" y="1739"/>
                  </a:lnTo>
                  <a:lnTo>
                    <a:pt x="585304" y="6921"/>
                  </a:lnTo>
                  <a:lnTo>
                    <a:pt x="539445" y="15379"/>
                  </a:lnTo>
                  <a:lnTo>
                    <a:pt x="494576" y="27000"/>
                  </a:lnTo>
                  <a:lnTo>
                    <a:pt x="450811" y="41656"/>
                  </a:lnTo>
                  <a:lnTo>
                    <a:pt x="408305" y="59232"/>
                  </a:lnTo>
                  <a:lnTo>
                    <a:pt x="367157" y="79578"/>
                  </a:lnTo>
                  <a:lnTo>
                    <a:pt x="327507" y="102577"/>
                  </a:lnTo>
                  <a:lnTo>
                    <a:pt x="289483" y="128104"/>
                  </a:lnTo>
                  <a:lnTo>
                    <a:pt x="253225" y="156032"/>
                  </a:lnTo>
                  <a:lnTo>
                    <a:pt x="218846" y="186232"/>
                  </a:lnTo>
                  <a:lnTo>
                    <a:pt x="186486" y="218579"/>
                  </a:lnTo>
                  <a:lnTo>
                    <a:pt x="156260" y="252933"/>
                  </a:lnTo>
                  <a:lnTo>
                    <a:pt x="128308" y="289179"/>
                  </a:lnTo>
                  <a:lnTo>
                    <a:pt x="102743" y="327190"/>
                  </a:lnTo>
                  <a:lnTo>
                    <a:pt x="79717" y="366826"/>
                  </a:lnTo>
                  <a:lnTo>
                    <a:pt x="59334" y="407974"/>
                  </a:lnTo>
                  <a:lnTo>
                    <a:pt x="41744" y="450507"/>
                  </a:lnTo>
                  <a:lnTo>
                    <a:pt x="27063" y="494284"/>
                  </a:lnTo>
                  <a:lnTo>
                    <a:pt x="15417" y="539178"/>
                  </a:lnTo>
                  <a:lnTo>
                    <a:pt x="6934" y="585076"/>
                  </a:lnTo>
                  <a:lnTo>
                    <a:pt x="1752" y="631913"/>
                  </a:lnTo>
                  <a:lnTo>
                    <a:pt x="0" y="679361"/>
                  </a:lnTo>
                  <a:lnTo>
                    <a:pt x="1752" y="726808"/>
                  </a:lnTo>
                  <a:lnTo>
                    <a:pt x="6934" y="773518"/>
                  </a:lnTo>
                  <a:lnTo>
                    <a:pt x="15392" y="819378"/>
                  </a:lnTo>
                  <a:lnTo>
                    <a:pt x="27025" y="864247"/>
                  </a:lnTo>
                  <a:lnTo>
                    <a:pt x="41681" y="908011"/>
                  </a:lnTo>
                  <a:lnTo>
                    <a:pt x="59258" y="950518"/>
                  </a:lnTo>
                  <a:lnTo>
                    <a:pt x="79616" y="991666"/>
                  </a:lnTo>
                  <a:lnTo>
                    <a:pt x="102616" y="1031303"/>
                  </a:lnTo>
                  <a:lnTo>
                    <a:pt x="128155" y="1069314"/>
                  </a:lnTo>
                  <a:lnTo>
                    <a:pt x="156083" y="1105573"/>
                  </a:lnTo>
                  <a:lnTo>
                    <a:pt x="186296" y="1139939"/>
                  </a:lnTo>
                  <a:lnTo>
                    <a:pt x="218643" y="1172298"/>
                  </a:lnTo>
                  <a:lnTo>
                    <a:pt x="253009" y="1202512"/>
                  </a:lnTo>
                  <a:lnTo>
                    <a:pt x="289255" y="1230464"/>
                  </a:lnTo>
                  <a:lnTo>
                    <a:pt x="327266" y="1256017"/>
                  </a:lnTo>
                  <a:lnTo>
                    <a:pt x="366915" y="1279042"/>
                  </a:lnTo>
                  <a:lnTo>
                    <a:pt x="408076" y="1299413"/>
                  </a:lnTo>
                  <a:lnTo>
                    <a:pt x="450608" y="1317002"/>
                  </a:lnTo>
                  <a:lnTo>
                    <a:pt x="494385" y="1331671"/>
                  </a:lnTo>
                  <a:lnTo>
                    <a:pt x="539292" y="1343317"/>
                  </a:lnTo>
                  <a:lnTo>
                    <a:pt x="585190" y="1351788"/>
                  </a:lnTo>
                  <a:lnTo>
                    <a:pt x="631964" y="1356969"/>
                  </a:lnTo>
                  <a:lnTo>
                    <a:pt x="679475" y="1358722"/>
                  </a:lnTo>
                  <a:lnTo>
                    <a:pt x="726922" y="1356969"/>
                  </a:lnTo>
                  <a:lnTo>
                    <a:pt x="773633" y="1351800"/>
                  </a:lnTo>
                  <a:lnTo>
                    <a:pt x="819492" y="1343342"/>
                  </a:lnTo>
                  <a:lnTo>
                    <a:pt x="864362" y="1331709"/>
                  </a:lnTo>
                  <a:lnTo>
                    <a:pt x="908126" y="1317053"/>
                  </a:lnTo>
                  <a:lnTo>
                    <a:pt x="950645" y="1299489"/>
                  </a:lnTo>
                  <a:lnTo>
                    <a:pt x="991793" y="1279131"/>
                  </a:lnTo>
                  <a:lnTo>
                    <a:pt x="1031430" y="1256131"/>
                  </a:lnTo>
                  <a:lnTo>
                    <a:pt x="1069454" y="1230604"/>
                  </a:lnTo>
                  <a:lnTo>
                    <a:pt x="1105712" y="1202677"/>
                  </a:lnTo>
                  <a:lnTo>
                    <a:pt x="1140091" y="1172476"/>
                  </a:lnTo>
                  <a:lnTo>
                    <a:pt x="1172464" y="1140142"/>
                  </a:lnTo>
                  <a:lnTo>
                    <a:pt x="1202690" y="1105776"/>
                  </a:lnTo>
                  <a:lnTo>
                    <a:pt x="1230642" y="1069530"/>
                  </a:lnTo>
                  <a:lnTo>
                    <a:pt x="1256195" y="1031532"/>
                  </a:lnTo>
                  <a:lnTo>
                    <a:pt x="1279232" y="991882"/>
                  </a:lnTo>
                  <a:lnTo>
                    <a:pt x="1299603" y="950734"/>
                  </a:lnTo>
                  <a:lnTo>
                    <a:pt x="1317205" y="908215"/>
                  </a:lnTo>
                  <a:lnTo>
                    <a:pt x="1331887" y="864438"/>
                  </a:lnTo>
                  <a:lnTo>
                    <a:pt x="1343533" y="819531"/>
                  </a:lnTo>
                  <a:lnTo>
                    <a:pt x="1352003" y="773633"/>
                  </a:lnTo>
                  <a:lnTo>
                    <a:pt x="1357185" y="726808"/>
                  </a:lnTo>
                  <a:lnTo>
                    <a:pt x="1358938" y="679361"/>
                  </a:lnTo>
                  <a:close/>
                </a:path>
              </a:pathLst>
            </a:custGeom>
            <a:solidFill>
              <a:srgbClr val="ED6E25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968790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22703" y="2779921"/>
            <a:ext cx="9588221" cy="61888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4105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State of Florida</a:t>
            </a:r>
            <a:endParaRPr sz="3600" dirty="0">
              <a:latin typeface="Gentona Book" panose="00000500000000000000" pitchFamily="50" charset="0"/>
              <a:cs typeface="Arial"/>
            </a:endParaRPr>
          </a:p>
          <a:p>
            <a:pPr marL="927100" indent="-571500">
              <a:lnSpc>
                <a:spcPts val="4105"/>
              </a:lnSpc>
              <a:buFont typeface="Arial" panose="020B0604020202020204" pitchFamily="34" charset="0"/>
              <a:buChar char="•"/>
            </a:pP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Many dental insurance options</a:t>
            </a:r>
            <a:endParaRPr lang="en-US" sz="3600" dirty="0">
              <a:solidFill>
                <a:srgbClr val="002556"/>
              </a:solidFill>
              <a:latin typeface="Gentona Book" panose="00000500000000000000" pitchFamily="50" charset="0"/>
              <a:cs typeface="Arial"/>
            </a:endParaRPr>
          </a:p>
          <a:p>
            <a:pPr marL="927100" indent="-571500">
              <a:lnSpc>
                <a:spcPts val="4105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Traditional dental plans with a network of providers, deductibles and annual maximums</a:t>
            </a:r>
          </a:p>
          <a:p>
            <a:pPr marL="927100" indent="-571500">
              <a:lnSpc>
                <a:spcPts val="4105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Some plans offer orthodontia coverage</a:t>
            </a: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300" dirty="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ts val="4105"/>
              </a:lnSpc>
              <a:buFont typeface="Arial"/>
              <a:buChar char="•"/>
              <a:tabLst>
                <a:tab pos="355600" algn="l"/>
              </a:tabLst>
            </a:pPr>
            <a:r>
              <a:rPr sz="3600" b="1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University of Florida</a:t>
            </a:r>
            <a:endParaRPr sz="3600" dirty="0">
              <a:latin typeface="Gentona Book" panose="00000500000000000000" pitchFamily="50" charset="0"/>
              <a:cs typeface="Arial"/>
            </a:endParaRPr>
          </a:p>
          <a:p>
            <a:pPr marL="355600">
              <a:lnSpc>
                <a:spcPts val="4105"/>
              </a:lnSpc>
            </a:pP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Eagles </a:t>
            </a:r>
            <a:r>
              <a:rPr lang="en-US"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Dental </a:t>
            </a:r>
            <a:r>
              <a:rPr sz="36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Plan</a:t>
            </a:r>
            <a:endParaRPr lang="en-US" sz="3600" dirty="0">
              <a:solidFill>
                <a:srgbClr val="002556"/>
              </a:solidFill>
              <a:latin typeface="Gentona Book" panose="00000500000000000000" pitchFamily="50" charset="0"/>
              <a:cs typeface="Arial"/>
            </a:endParaRPr>
          </a:p>
          <a:p>
            <a:pPr marL="812800" marR="5080" indent="-457200">
              <a:lnSpc>
                <a:spcPts val="3240"/>
              </a:lnSpc>
              <a:spcBef>
                <a:spcPts val="229"/>
              </a:spcBef>
              <a:buFont typeface="Arial" panose="020B0604020202020204" pitchFamily="34" charset="0"/>
              <a:buChar char="•"/>
            </a:pPr>
            <a:r>
              <a:rPr lang="en-US" sz="3600" b="0" dirty="0">
                <a:latin typeface="Gentona Book" panose="00000500000000000000" pitchFamily="50" charset="0"/>
              </a:rPr>
              <a:t>Dental reimbursement program</a:t>
            </a:r>
          </a:p>
          <a:p>
            <a:pPr marL="812800" marR="5080" indent="-457200">
              <a:lnSpc>
                <a:spcPts val="3240"/>
              </a:lnSpc>
              <a:spcBef>
                <a:spcPts val="229"/>
              </a:spcBef>
              <a:buFont typeface="Arial" panose="020B0604020202020204" pitchFamily="34" charset="0"/>
              <a:buChar char="•"/>
            </a:pPr>
            <a:r>
              <a:rPr lang="en-US" sz="3600" b="0" dirty="0">
                <a:latin typeface="Gentona Book" panose="00000500000000000000" pitchFamily="50" charset="0"/>
              </a:rPr>
              <a:t>$1500 annual maximum</a:t>
            </a:r>
          </a:p>
          <a:p>
            <a:pPr marL="812800" marR="5080" indent="-457200">
              <a:lnSpc>
                <a:spcPts val="3240"/>
              </a:lnSpc>
              <a:spcBef>
                <a:spcPts val="229"/>
              </a:spcBef>
              <a:buFont typeface="Arial" panose="020B0604020202020204" pitchFamily="34" charset="0"/>
              <a:buChar char="•"/>
            </a:pPr>
            <a:r>
              <a:rPr lang="en-US" sz="3600" b="0" dirty="0">
                <a:latin typeface="Gentona Book" panose="00000500000000000000" pitchFamily="50" charset="0"/>
              </a:rPr>
              <a:t>May go to any dentist</a:t>
            </a:r>
          </a:p>
          <a:p>
            <a:pPr marL="355600">
              <a:lnSpc>
                <a:spcPts val="4105"/>
              </a:lnSpc>
            </a:pPr>
            <a:endParaRPr sz="3600" dirty="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25575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0091D6"/>
                </a:solidFill>
                <a:latin typeface="Gentona Book" panose="00000500000000000000" pitchFamily="50" charset="0"/>
              </a:rPr>
              <a:t>Dental Insurance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127379" y="740361"/>
            <a:ext cx="1178419" cy="1317879"/>
            <a:chOff x="1127379" y="781925"/>
            <a:chExt cx="1178419" cy="1317879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1193" y="805243"/>
              <a:ext cx="1154605" cy="129456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27379" y="781925"/>
              <a:ext cx="1152525" cy="1290955"/>
            </a:xfrm>
            <a:custGeom>
              <a:avLst/>
              <a:gdLst/>
              <a:ahLst/>
              <a:cxnLst/>
              <a:rect l="l" t="t" r="r" b="b"/>
              <a:pathLst>
                <a:path w="1152525" h="1290955">
                  <a:moveTo>
                    <a:pt x="501472" y="368846"/>
                  </a:moveTo>
                  <a:lnTo>
                    <a:pt x="396519" y="315683"/>
                  </a:lnTo>
                  <a:lnTo>
                    <a:pt x="396519" y="368846"/>
                  </a:lnTo>
                  <a:lnTo>
                    <a:pt x="347256" y="385241"/>
                  </a:lnTo>
                  <a:lnTo>
                    <a:pt x="341350" y="391147"/>
                  </a:lnTo>
                  <a:lnTo>
                    <a:pt x="324942" y="440397"/>
                  </a:lnTo>
                  <a:lnTo>
                    <a:pt x="308546" y="391147"/>
                  </a:lnTo>
                  <a:lnTo>
                    <a:pt x="302641" y="385241"/>
                  </a:lnTo>
                  <a:lnTo>
                    <a:pt x="253377" y="368846"/>
                  </a:lnTo>
                  <a:lnTo>
                    <a:pt x="302641" y="352450"/>
                  </a:lnTo>
                  <a:lnTo>
                    <a:pt x="308546" y="346544"/>
                  </a:lnTo>
                  <a:lnTo>
                    <a:pt x="324942" y="297294"/>
                  </a:lnTo>
                  <a:lnTo>
                    <a:pt x="341350" y="346544"/>
                  </a:lnTo>
                  <a:lnTo>
                    <a:pt x="347256" y="352450"/>
                  </a:lnTo>
                  <a:lnTo>
                    <a:pt x="396519" y="368846"/>
                  </a:lnTo>
                  <a:lnTo>
                    <a:pt x="396519" y="315683"/>
                  </a:lnTo>
                  <a:lnTo>
                    <a:pt x="382701" y="311073"/>
                  </a:lnTo>
                  <a:lnTo>
                    <a:pt x="378117" y="297294"/>
                  </a:lnTo>
                  <a:lnTo>
                    <a:pt x="348869" y="209588"/>
                  </a:lnTo>
                  <a:lnTo>
                    <a:pt x="324942" y="192341"/>
                  </a:lnTo>
                  <a:lnTo>
                    <a:pt x="317119" y="193586"/>
                  </a:lnTo>
                  <a:lnTo>
                    <a:pt x="310210" y="197104"/>
                  </a:lnTo>
                  <a:lnTo>
                    <a:pt x="304685" y="202552"/>
                  </a:lnTo>
                  <a:lnTo>
                    <a:pt x="301028" y="209588"/>
                  </a:lnTo>
                  <a:lnTo>
                    <a:pt x="267182" y="311073"/>
                  </a:lnTo>
                  <a:lnTo>
                    <a:pt x="165658" y="344906"/>
                  </a:lnTo>
                  <a:lnTo>
                    <a:pt x="158623" y="348576"/>
                  </a:lnTo>
                  <a:lnTo>
                    <a:pt x="153174" y="354088"/>
                  </a:lnTo>
                  <a:lnTo>
                    <a:pt x="149656" y="360997"/>
                  </a:lnTo>
                  <a:lnTo>
                    <a:pt x="148412" y="368820"/>
                  </a:lnTo>
                  <a:lnTo>
                    <a:pt x="149656" y="376643"/>
                  </a:lnTo>
                  <a:lnTo>
                    <a:pt x="153174" y="383552"/>
                  </a:lnTo>
                  <a:lnTo>
                    <a:pt x="158623" y="389077"/>
                  </a:lnTo>
                  <a:lnTo>
                    <a:pt x="165658" y="392734"/>
                  </a:lnTo>
                  <a:lnTo>
                    <a:pt x="267182" y="426567"/>
                  </a:lnTo>
                  <a:lnTo>
                    <a:pt x="301028" y="528053"/>
                  </a:lnTo>
                  <a:lnTo>
                    <a:pt x="304685" y="535089"/>
                  </a:lnTo>
                  <a:lnTo>
                    <a:pt x="310210" y="540537"/>
                  </a:lnTo>
                  <a:lnTo>
                    <a:pt x="317119" y="544055"/>
                  </a:lnTo>
                  <a:lnTo>
                    <a:pt x="324942" y="545299"/>
                  </a:lnTo>
                  <a:lnTo>
                    <a:pt x="332778" y="544055"/>
                  </a:lnTo>
                  <a:lnTo>
                    <a:pt x="378091" y="440397"/>
                  </a:lnTo>
                  <a:lnTo>
                    <a:pt x="382701" y="426567"/>
                  </a:lnTo>
                  <a:lnTo>
                    <a:pt x="484225" y="392734"/>
                  </a:lnTo>
                  <a:lnTo>
                    <a:pt x="491274" y="389077"/>
                  </a:lnTo>
                  <a:lnTo>
                    <a:pt x="496709" y="383552"/>
                  </a:lnTo>
                  <a:lnTo>
                    <a:pt x="500227" y="376643"/>
                  </a:lnTo>
                  <a:lnTo>
                    <a:pt x="501472" y="368846"/>
                  </a:lnTo>
                  <a:close/>
                </a:path>
                <a:path w="1152525" h="1290955">
                  <a:moveTo>
                    <a:pt x="928954" y="143700"/>
                  </a:moveTo>
                  <a:lnTo>
                    <a:pt x="926973" y="133883"/>
                  </a:lnTo>
                  <a:lnTo>
                    <a:pt x="921562" y="125869"/>
                  </a:lnTo>
                  <a:lnTo>
                    <a:pt x="913549" y="120472"/>
                  </a:lnTo>
                  <a:lnTo>
                    <a:pt x="903744" y="118491"/>
                  </a:lnTo>
                  <a:lnTo>
                    <a:pt x="893927" y="120472"/>
                  </a:lnTo>
                  <a:lnTo>
                    <a:pt x="885913" y="125869"/>
                  </a:lnTo>
                  <a:lnTo>
                    <a:pt x="880503" y="133883"/>
                  </a:lnTo>
                  <a:lnTo>
                    <a:pt x="878522" y="143700"/>
                  </a:lnTo>
                  <a:lnTo>
                    <a:pt x="880503" y="153504"/>
                  </a:lnTo>
                  <a:lnTo>
                    <a:pt x="885913" y="161518"/>
                  </a:lnTo>
                  <a:lnTo>
                    <a:pt x="893927" y="166928"/>
                  </a:lnTo>
                  <a:lnTo>
                    <a:pt x="903744" y="168910"/>
                  </a:lnTo>
                  <a:lnTo>
                    <a:pt x="913549" y="166928"/>
                  </a:lnTo>
                  <a:lnTo>
                    <a:pt x="921562" y="161518"/>
                  </a:lnTo>
                  <a:lnTo>
                    <a:pt x="926973" y="153504"/>
                  </a:lnTo>
                  <a:lnTo>
                    <a:pt x="928954" y="143700"/>
                  </a:lnTo>
                  <a:close/>
                </a:path>
                <a:path w="1152525" h="1290955">
                  <a:moveTo>
                    <a:pt x="1049858" y="350075"/>
                  </a:moveTo>
                  <a:lnTo>
                    <a:pt x="1044282" y="304774"/>
                  </a:lnTo>
                  <a:lnTo>
                    <a:pt x="1032624" y="261035"/>
                  </a:lnTo>
                  <a:lnTo>
                    <a:pt x="1009827" y="210997"/>
                  </a:lnTo>
                  <a:lnTo>
                    <a:pt x="984211" y="185445"/>
                  </a:lnTo>
                  <a:lnTo>
                    <a:pt x="974534" y="185508"/>
                  </a:lnTo>
                  <a:lnTo>
                    <a:pt x="965314" y="189407"/>
                  </a:lnTo>
                  <a:lnTo>
                    <a:pt x="958316" y="196570"/>
                  </a:lnTo>
                  <a:lnTo>
                    <a:pt x="954735" y="205562"/>
                  </a:lnTo>
                  <a:lnTo>
                    <a:pt x="954798" y="215226"/>
                  </a:lnTo>
                  <a:lnTo>
                    <a:pt x="958697" y="224447"/>
                  </a:lnTo>
                  <a:lnTo>
                    <a:pt x="966368" y="236601"/>
                  </a:lnTo>
                  <a:lnTo>
                    <a:pt x="973302" y="249516"/>
                  </a:lnTo>
                  <a:lnTo>
                    <a:pt x="979512" y="263169"/>
                  </a:lnTo>
                  <a:lnTo>
                    <a:pt x="984948" y="277482"/>
                  </a:lnTo>
                  <a:lnTo>
                    <a:pt x="996238" y="322529"/>
                  </a:lnTo>
                  <a:lnTo>
                    <a:pt x="999998" y="369443"/>
                  </a:lnTo>
                  <a:lnTo>
                    <a:pt x="996315" y="417182"/>
                  </a:lnTo>
                  <a:lnTo>
                    <a:pt x="985278" y="464693"/>
                  </a:lnTo>
                  <a:lnTo>
                    <a:pt x="966952" y="510946"/>
                  </a:lnTo>
                  <a:lnTo>
                    <a:pt x="964450" y="520649"/>
                  </a:lnTo>
                  <a:lnTo>
                    <a:pt x="965809" y="530212"/>
                  </a:lnTo>
                  <a:lnTo>
                    <a:pt x="970673" y="538568"/>
                  </a:lnTo>
                  <a:lnTo>
                    <a:pt x="978649" y="544614"/>
                  </a:lnTo>
                  <a:lnTo>
                    <a:pt x="988352" y="547116"/>
                  </a:lnTo>
                  <a:lnTo>
                    <a:pt x="997915" y="545757"/>
                  </a:lnTo>
                  <a:lnTo>
                    <a:pt x="1030592" y="488378"/>
                  </a:lnTo>
                  <a:lnTo>
                    <a:pt x="1042962" y="442595"/>
                  </a:lnTo>
                  <a:lnTo>
                    <a:pt x="1049401" y="396252"/>
                  </a:lnTo>
                  <a:lnTo>
                    <a:pt x="1049858" y="350075"/>
                  </a:lnTo>
                  <a:close/>
                </a:path>
                <a:path w="1152525" h="1290955">
                  <a:moveTo>
                    <a:pt x="1151966" y="367804"/>
                  </a:moveTo>
                  <a:lnTo>
                    <a:pt x="1149426" y="323989"/>
                  </a:lnTo>
                  <a:lnTo>
                    <a:pt x="1142682" y="281546"/>
                  </a:lnTo>
                  <a:lnTo>
                    <a:pt x="1131925" y="240842"/>
                  </a:lnTo>
                  <a:lnTo>
                    <a:pt x="1117384" y="202222"/>
                  </a:lnTo>
                  <a:lnTo>
                    <a:pt x="1099248" y="166039"/>
                  </a:lnTo>
                  <a:lnTo>
                    <a:pt x="1077734" y="132664"/>
                  </a:lnTo>
                  <a:lnTo>
                    <a:pt x="1053045" y="102438"/>
                  </a:lnTo>
                  <a:lnTo>
                    <a:pt x="1025410" y="75717"/>
                  </a:lnTo>
                  <a:lnTo>
                    <a:pt x="991031" y="50596"/>
                  </a:lnTo>
                  <a:lnTo>
                    <a:pt x="926846" y="20167"/>
                  </a:lnTo>
                  <a:lnTo>
                    <a:pt x="860780" y="4635"/>
                  </a:lnTo>
                  <a:lnTo>
                    <a:pt x="798690" y="0"/>
                  </a:lnTo>
                  <a:lnTo>
                    <a:pt x="741387" y="4013"/>
                  </a:lnTo>
                  <a:lnTo>
                    <a:pt x="689660" y="14389"/>
                  </a:lnTo>
                  <a:lnTo>
                    <a:pt x="644309" y="28879"/>
                  </a:lnTo>
                  <a:lnTo>
                    <a:pt x="606107" y="45224"/>
                  </a:lnTo>
                  <a:lnTo>
                    <a:pt x="575881" y="61163"/>
                  </a:lnTo>
                  <a:lnTo>
                    <a:pt x="555853" y="50596"/>
                  </a:lnTo>
                  <a:lnTo>
                    <a:pt x="362077" y="50584"/>
                  </a:lnTo>
                  <a:lnTo>
                    <a:pt x="415836" y="55880"/>
                  </a:lnTo>
                  <a:lnTo>
                    <a:pt x="463664" y="67195"/>
                  </a:lnTo>
                  <a:lnTo>
                    <a:pt x="504647" y="82003"/>
                  </a:lnTo>
                  <a:lnTo>
                    <a:pt x="537870" y="97777"/>
                  </a:lnTo>
                  <a:lnTo>
                    <a:pt x="562444" y="111950"/>
                  </a:lnTo>
                  <a:lnTo>
                    <a:pt x="568947" y="114858"/>
                  </a:lnTo>
                  <a:lnTo>
                    <a:pt x="575868" y="115824"/>
                  </a:lnTo>
                  <a:lnTo>
                    <a:pt x="582803" y="114858"/>
                  </a:lnTo>
                  <a:lnTo>
                    <a:pt x="589305" y="111950"/>
                  </a:lnTo>
                  <a:lnTo>
                    <a:pt x="613879" y="97777"/>
                  </a:lnTo>
                  <a:lnTo>
                    <a:pt x="647128" y="82016"/>
                  </a:lnTo>
                  <a:lnTo>
                    <a:pt x="688111" y="67208"/>
                  </a:lnTo>
                  <a:lnTo>
                    <a:pt x="713638" y="61163"/>
                  </a:lnTo>
                  <a:lnTo>
                    <a:pt x="735939" y="55892"/>
                  </a:lnTo>
                  <a:lnTo>
                    <a:pt x="789711" y="50596"/>
                  </a:lnTo>
                  <a:lnTo>
                    <a:pt x="848512" y="53860"/>
                  </a:lnTo>
                  <a:lnTo>
                    <a:pt x="911440" y="68199"/>
                  </a:lnTo>
                  <a:lnTo>
                    <a:pt x="947915" y="83502"/>
                  </a:lnTo>
                  <a:lnTo>
                    <a:pt x="981265" y="104698"/>
                  </a:lnTo>
                  <a:lnTo>
                    <a:pt x="1011174" y="131241"/>
                  </a:lnTo>
                  <a:lnTo>
                    <a:pt x="1037348" y="162521"/>
                  </a:lnTo>
                  <a:lnTo>
                    <a:pt x="1059459" y="197993"/>
                  </a:lnTo>
                  <a:lnTo>
                    <a:pt x="1077201" y="237083"/>
                  </a:lnTo>
                  <a:lnTo>
                    <a:pt x="1090282" y="279222"/>
                  </a:lnTo>
                  <a:lnTo>
                    <a:pt x="1098372" y="323824"/>
                  </a:lnTo>
                  <a:lnTo>
                    <a:pt x="1101178" y="370332"/>
                  </a:lnTo>
                  <a:lnTo>
                    <a:pt x="1098384" y="418160"/>
                  </a:lnTo>
                  <a:lnTo>
                    <a:pt x="1089685" y="466763"/>
                  </a:lnTo>
                  <a:lnTo>
                    <a:pt x="1074775" y="515531"/>
                  </a:lnTo>
                  <a:lnTo>
                    <a:pt x="1053338" y="563918"/>
                  </a:lnTo>
                  <a:lnTo>
                    <a:pt x="1025055" y="611352"/>
                  </a:lnTo>
                  <a:lnTo>
                    <a:pt x="992568" y="664044"/>
                  </a:lnTo>
                  <a:lnTo>
                    <a:pt x="967752" y="714260"/>
                  </a:lnTo>
                  <a:lnTo>
                    <a:pt x="949388" y="762228"/>
                  </a:lnTo>
                  <a:lnTo>
                    <a:pt x="936040" y="808672"/>
                  </a:lnTo>
                  <a:lnTo>
                    <a:pt x="926604" y="853541"/>
                  </a:lnTo>
                  <a:lnTo>
                    <a:pt x="919772" y="897318"/>
                  </a:lnTo>
                  <a:lnTo>
                    <a:pt x="914247" y="940320"/>
                  </a:lnTo>
                  <a:lnTo>
                    <a:pt x="907529" y="991806"/>
                  </a:lnTo>
                  <a:lnTo>
                    <a:pt x="898791" y="1043012"/>
                  </a:lnTo>
                  <a:lnTo>
                    <a:pt x="885786" y="1095159"/>
                  </a:lnTo>
                  <a:lnTo>
                    <a:pt x="866305" y="1149400"/>
                  </a:lnTo>
                  <a:lnTo>
                    <a:pt x="841438" y="1200785"/>
                  </a:lnTo>
                  <a:lnTo>
                    <a:pt x="810463" y="1238618"/>
                  </a:lnTo>
                  <a:lnTo>
                    <a:pt x="804938" y="1240472"/>
                  </a:lnTo>
                  <a:lnTo>
                    <a:pt x="769658" y="1199057"/>
                  </a:lnTo>
                  <a:lnTo>
                    <a:pt x="745921" y="1144003"/>
                  </a:lnTo>
                  <a:lnTo>
                    <a:pt x="726300" y="1075893"/>
                  </a:lnTo>
                  <a:lnTo>
                    <a:pt x="702398" y="960615"/>
                  </a:lnTo>
                  <a:lnTo>
                    <a:pt x="693547" y="921016"/>
                  </a:lnTo>
                  <a:lnTo>
                    <a:pt x="671830" y="851636"/>
                  </a:lnTo>
                  <a:lnTo>
                    <a:pt x="653389" y="817003"/>
                  </a:lnTo>
                  <a:lnTo>
                    <a:pt x="605612" y="777252"/>
                  </a:lnTo>
                  <a:lnTo>
                    <a:pt x="576414" y="772261"/>
                  </a:lnTo>
                  <a:lnTo>
                    <a:pt x="575729" y="772261"/>
                  </a:lnTo>
                  <a:lnTo>
                    <a:pt x="520611" y="792556"/>
                  </a:lnTo>
                  <a:lnTo>
                    <a:pt x="479971" y="852246"/>
                  </a:lnTo>
                  <a:lnTo>
                    <a:pt x="458254" y="921512"/>
                  </a:lnTo>
                  <a:lnTo>
                    <a:pt x="449567" y="960234"/>
                  </a:lnTo>
                  <a:lnTo>
                    <a:pt x="433666" y="1038847"/>
                  </a:lnTo>
                  <a:lnTo>
                    <a:pt x="425551" y="1075829"/>
                  </a:lnTo>
                  <a:lnTo>
                    <a:pt x="405917" y="1143977"/>
                  </a:lnTo>
                  <a:lnTo>
                    <a:pt x="382193" y="1198968"/>
                  </a:lnTo>
                  <a:lnTo>
                    <a:pt x="351701" y="1238542"/>
                  </a:lnTo>
                  <a:lnTo>
                    <a:pt x="346964" y="1240282"/>
                  </a:lnTo>
                  <a:lnTo>
                    <a:pt x="341668" y="1238592"/>
                  </a:lnTo>
                  <a:lnTo>
                    <a:pt x="310578" y="1201102"/>
                  </a:lnTo>
                  <a:lnTo>
                    <a:pt x="285496" y="1149426"/>
                  </a:lnTo>
                  <a:lnTo>
                    <a:pt x="265188" y="1093076"/>
                  </a:lnTo>
                  <a:lnTo>
                    <a:pt x="251904" y="1039825"/>
                  </a:lnTo>
                  <a:lnTo>
                    <a:pt x="243230" y="988148"/>
                  </a:lnTo>
                  <a:lnTo>
                    <a:pt x="236778" y="936548"/>
                  </a:lnTo>
                  <a:lnTo>
                    <a:pt x="231686" y="894994"/>
                  </a:lnTo>
                  <a:lnTo>
                    <a:pt x="225094" y="851636"/>
                  </a:lnTo>
                  <a:lnTo>
                    <a:pt x="215976" y="807834"/>
                  </a:lnTo>
                  <a:lnTo>
                    <a:pt x="202920" y="762368"/>
                  </a:lnTo>
                  <a:lnTo>
                    <a:pt x="184543" y="714590"/>
                  </a:lnTo>
                  <a:lnTo>
                    <a:pt x="159651" y="664527"/>
                  </a:lnTo>
                  <a:lnTo>
                    <a:pt x="126923" y="611619"/>
                  </a:lnTo>
                  <a:lnTo>
                    <a:pt x="98120" y="563384"/>
                  </a:lnTo>
                  <a:lnTo>
                    <a:pt x="76403" y="514388"/>
                  </a:lnTo>
                  <a:lnTo>
                    <a:pt x="61404" y="465188"/>
                  </a:lnTo>
                  <a:lnTo>
                    <a:pt x="52793" y="416331"/>
                  </a:lnTo>
                  <a:lnTo>
                    <a:pt x="50317" y="370332"/>
                  </a:lnTo>
                  <a:lnTo>
                    <a:pt x="50253" y="367804"/>
                  </a:lnTo>
                  <a:lnTo>
                    <a:pt x="53301" y="321868"/>
                  </a:lnTo>
                  <a:lnTo>
                    <a:pt x="61722" y="277355"/>
                  </a:lnTo>
                  <a:lnTo>
                    <a:pt x="75120" y="235407"/>
                  </a:lnTo>
                  <a:lnTo>
                    <a:pt x="93141" y="196557"/>
                  </a:lnTo>
                  <a:lnTo>
                    <a:pt x="115430" y="161366"/>
                  </a:lnTo>
                  <a:lnTo>
                    <a:pt x="141643" y="130390"/>
                  </a:lnTo>
                  <a:lnTo>
                    <a:pt x="171437" y="104165"/>
                  </a:lnTo>
                  <a:lnTo>
                    <a:pt x="204444" y="83248"/>
                  </a:lnTo>
                  <a:lnTo>
                    <a:pt x="240334" y="68199"/>
                  </a:lnTo>
                  <a:lnTo>
                    <a:pt x="303237" y="53860"/>
                  </a:lnTo>
                  <a:lnTo>
                    <a:pt x="362077" y="50584"/>
                  </a:lnTo>
                  <a:lnTo>
                    <a:pt x="555828" y="50584"/>
                  </a:lnTo>
                  <a:lnTo>
                    <a:pt x="545668" y="45224"/>
                  </a:lnTo>
                  <a:lnTo>
                    <a:pt x="507479" y="28879"/>
                  </a:lnTo>
                  <a:lnTo>
                    <a:pt x="462127" y="14389"/>
                  </a:lnTo>
                  <a:lnTo>
                    <a:pt x="410400" y="4013"/>
                  </a:lnTo>
                  <a:lnTo>
                    <a:pt x="353098" y="0"/>
                  </a:lnTo>
                  <a:lnTo>
                    <a:pt x="291007" y="4635"/>
                  </a:lnTo>
                  <a:lnTo>
                    <a:pt x="224929" y="20167"/>
                  </a:lnTo>
                  <a:lnTo>
                    <a:pt x="189141" y="34442"/>
                  </a:lnTo>
                  <a:lnTo>
                    <a:pt x="155854" y="53301"/>
                  </a:lnTo>
                  <a:lnTo>
                    <a:pt x="125247" y="76403"/>
                  </a:lnTo>
                  <a:lnTo>
                    <a:pt x="97536" y="103352"/>
                  </a:lnTo>
                  <a:lnTo>
                    <a:pt x="72885" y="133819"/>
                  </a:lnTo>
                  <a:lnTo>
                    <a:pt x="51485" y="167411"/>
                  </a:lnTo>
                  <a:lnTo>
                    <a:pt x="33528" y="203771"/>
                  </a:lnTo>
                  <a:lnTo>
                    <a:pt x="19215" y="242557"/>
                  </a:lnTo>
                  <a:lnTo>
                    <a:pt x="8724" y="283375"/>
                  </a:lnTo>
                  <a:lnTo>
                    <a:pt x="2247" y="325882"/>
                  </a:lnTo>
                  <a:lnTo>
                    <a:pt x="76" y="367804"/>
                  </a:lnTo>
                  <a:lnTo>
                    <a:pt x="0" y="370332"/>
                  </a:lnTo>
                  <a:lnTo>
                    <a:pt x="2095" y="414477"/>
                  </a:lnTo>
                  <a:lnTo>
                    <a:pt x="8788" y="459854"/>
                  </a:lnTo>
                  <a:lnTo>
                    <a:pt x="20256" y="505447"/>
                  </a:lnTo>
                  <a:lnTo>
                    <a:pt x="36690" y="550913"/>
                  </a:lnTo>
                  <a:lnTo>
                    <a:pt x="58254" y="595871"/>
                  </a:lnTo>
                  <a:lnTo>
                    <a:pt x="119545" y="696328"/>
                  </a:lnTo>
                  <a:lnTo>
                    <a:pt x="144360" y="749109"/>
                  </a:lnTo>
                  <a:lnTo>
                    <a:pt x="161544" y="799223"/>
                  </a:lnTo>
                  <a:lnTo>
                    <a:pt x="173024" y="847559"/>
                  </a:lnTo>
                  <a:lnTo>
                    <a:pt x="180746" y="894994"/>
                  </a:lnTo>
                  <a:lnTo>
                    <a:pt x="186639" y="942416"/>
                  </a:lnTo>
                  <a:lnTo>
                    <a:pt x="191833" y="984694"/>
                  </a:lnTo>
                  <a:lnTo>
                    <a:pt x="198374" y="1028014"/>
                  </a:lnTo>
                  <a:lnTo>
                    <a:pt x="207556" y="1072857"/>
                  </a:lnTo>
                  <a:lnTo>
                    <a:pt x="220662" y="1119682"/>
                  </a:lnTo>
                  <a:lnTo>
                    <a:pt x="238975" y="1168946"/>
                  </a:lnTo>
                  <a:lnTo>
                    <a:pt x="258876" y="1211948"/>
                  </a:lnTo>
                  <a:lnTo>
                    <a:pt x="283070" y="1251127"/>
                  </a:lnTo>
                  <a:lnTo>
                    <a:pt x="312166" y="1279664"/>
                  </a:lnTo>
                  <a:lnTo>
                    <a:pt x="346748" y="1290701"/>
                  </a:lnTo>
                  <a:lnTo>
                    <a:pt x="347675" y="1290701"/>
                  </a:lnTo>
                  <a:lnTo>
                    <a:pt x="348119" y="1290675"/>
                  </a:lnTo>
                  <a:lnTo>
                    <a:pt x="376961" y="1282509"/>
                  </a:lnTo>
                  <a:lnTo>
                    <a:pt x="403606" y="1258836"/>
                  </a:lnTo>
                  <a:lnTo>
                    <a:pt x="415251" y="1240282"/>
                  </a:lnTo>
                  <a:lnTo>
                    <a:pt x="428739" y="1218806"/>
                  </a:lnTo>
                  <a:lnTo>
                    <a:pt x="453250" y="1161326"/>
                  </a:lnTo>
                  <a:lnTo>
                    <a:pt x="474294" y="1088796"/>
                  </a:lnTo>
                  <a:lnTo>
                    <a:pt x="482790" y="1050277"/>
                  </a:lnTo>
                  <a:lnTo>
                    <a:pt x="490639" y="1011478"/>
                  </a:lnTo>
                  <a:lnTo>
                    <a:pt x="502005" y="956297"/>
                  </a:lnTo>
                  <a:lnTo>
                    <a:pt x="514870" y="905078"/>
                  </a:lnTo>
                  <a:lnTo>
                    <a:pt x="530618" y="862584"/>
                  </a:lnTo>
                  <a:lnTo>
                    <a:pt x="550570" y="833526"/>
                  </a:lnTo>
                  <a:lnTo>
                    <a:pt x="576097" y="822642"/>
                  </a:lnTo>
                  <a:lnTo>
                    <a:pt x="576364" y="822642"/>
                  </a:lnTo>
                  <a:lnTo>
                    <a:pt x="621411" y="862317"/>
                  </a:lnTo>
                  <a:lnTo>
                    <a:pt x="637019" y="904697"/>
                  </a:lnTo>
                  <a:lnTo>
                    <a:pt x="649871" y="955992"/>
                  </a:lnTo>
                  <a:lnTo>
                    <a:pt x="661212" y="1011186"/>
                  </a:lnTo>
                  <a:lnTo>
                    <a:pt x="669048" y="1050086"/>
                  </a:lnTo>
                  <a:lnTo>
                    <a:pt x="677545" y="1088720"/>
                  </a:lnTo>
                  <a:lnTo>
                    <a:pt x="687222" y="1126096"/>
                  </a:lnTo>
                  <a:lnTo>
                    <a:pt x="723061" y="1218742"/>
                  </a:lnTo>
                  <a:lnTo>
                    <a:pt x="748271" y="1258963"/>
                  </a:lnTo>
                  <a:lnTo>
                    <a:pt x="803719" y="1290853"/>
                  </a:lnTo>
                  <a:lnTo>
                    <a:pt x="804176" y="1290853"/>
                  </a:lnTo>
                  <a:lnTo>
                    <a:pt x="804621" y="1290878"/>
                  </a:lnTo>
                  <a:lnTo>
                    <a:pt x="805103" y="1290878"/>
                  </a:lnTo>
                  <a:lnTo>
                    <a:pt x="839635" y="1279829"/>
                  </a:lnTo>
                  <a:lnTo>
                    <a:pt x="868718" y="1251254"/>
                  </a:lnTo>
                  <a:lnTo>
                    <a:pt x="892937" y="1211999"/>
                  </a:lnTo>
                  <a:lnTo>
                    <a:pt x="912863" y="1168971"/>
                  </a:lnTo>
                  <a:lnTo>
                    <a:pt x="930452" y="1121511"/>
                  </a:lnTo>
                  <a:lnTo>
                    <a:pt x="943190" y="1075893"/>
                  </a:lnTo>
                  <a:lnTo>
                    <a:pt x="952322" y="1031646"/>
                  </a:lnTo>
                  <a:lnTo>
                    <a:pt x="958977" y="988631"/>
                  </a:lnTo>
                  <a:lnTo>
                    <a:pt x="969683" y="905078"/>
                  </a:lnTo>
                  <a:lnTo>
                    <a:pt x="976198" y="863053"/>
                  </a:lnTo>
                  <a:lnTo>
                    <a:pt x="984961" y="821080"/>
                  </a:lnTo>
                  <a:lnTo>
                    <a:pt x="997216" y="778256"/>
                  </a:lnTo>
                  <a:lnTo>
                    <a:pt x="1014158" y="734085"/>
                  </a:lnTo>
                  <a:lnTo>
                    <a:pt x="1036980" y="688060"/>
                  </a:lnTo>
                  <a:lnTo>
                    <a:pt x="1066863" y="639686"/>
                  </a:lnTo>
                  <a:lnTo>
                    <a:pt x="1094028" y="595083"/>
                  </a:lnTo>
                  <a:lnTo>
                    <a:pt x="1115733" y="549719"/>
                  </a:lnTo>
                  <a:lnTo>
                    <a:pt x="1132154" y="503948"/>
                  </a:lnTo>
                  <a:lnTo>
                    <a:pt x="1143533" y="458139"/>
                  </a:lnTo>
                  <a:lnTo>
                    <a:pt x="1150061" y="412648"/>
                  </a:lnTo>
                  <a:lnTo>
                    <a:pt x="1151966" y="367804"/>
                  </a:lnTo>
                  <a:close/>
                </a:path>
              </a:pathLst>
            </a:custGeom>
            <a:solidFill>
              <a:srgbClr val="0091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219200" y="2019487"/>
            <a:ext cx="11063785" cy="783804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55600" indent="-342900">
              <a:lnSpc>
                <a:spcPts val="342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latin typeface="Gentona Book" panose="00000500000000000000" pitchFamily="50" charset="0"/>
              </a:rPr>
              <a:t>Life and Disability Insurance</a:t>
            </a:r>
          </a:p>
          <a:p>
            <a:pPr marL="355600">
              <a:lnSpc>
                <a:spcPts val="3420"/>
              </a:lnSpc>
            </a:pPr>
            <a:r>
              <a:rPr sz="2800" b="0" dirty="0">
                <a:latin typeface="Gentona Book" panose="00000500000000000000" pitchFamily="50" charset="0"/>
              </a:rPr>
              <a:t>State of Florida &amp; UF: Life and disability insurance</a:t>
            </a:r>
          </a:p>
          <a:p>
            <a:pPr marL="1041400" lvl="1" indent="-342900">
              <a:lnSpc>
                <a:spcPct val="100000"/>
              </a:lnSpc>
              <a:spcBef>
                <a:spcPts val="430"/>
              </a:spcBef>
              <a:buChar char="•"/>
              <a:tabLst>
                <a:tab pos="1040765" algn="l"/>
                <a:tab pos="1041400" algn="l"/>
              </a:tabLst>
            </a:pPr>
            <a:r>
              <a:rPr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Medical underwriting may be required</a:t>
            </a:r>
            <a:endParaRPr sz="2800" dirty="0">
              <a:latin typeface="Gentona Book" panose="00000500000000000000" pitchFamily="50" charset="0"/>
              <a:cs typeface="Arial"/>
            </a:endParaRPr>
          </a:p>
          <a:p>
            <a:pPr marL="1041400" marR="1690370" lvl="1" indent="-342900">
              <a:lnSpc>
                <a:spcPts val="3240"/>
              </a:lnSpc>
              <a:spcBef>
                <a:spcPts val="855"/>
              </a:spcBef>
              <a:buChar char="•"/>
              <a:tabLst>
                <a:tab pos="1040765" algn="l"/>
                <a:tab pos="1041400" algn="l"/>
              </a:tabLst>
            </a:pPr>
            <a:r>
              <a:rPr lang="en-US" sz="2800" dirty="0">
                <a:solidFill>
                  <a:srgbClr val="002556"/>
                </a:solidFill>
                <a:latin typeface="Gentona Book"/>
                <a:cs typeface="Arial"/>
              </a:rPr>
              <a:t>UF Life Insurance: The Standard </a:t>
            </a:r>
          </a:p>
          <a:p>
            <a:pPr marL="1498600" marR="1690370" lvl="2" indent="-342900">
              <a:lnSpc>
                <a:spcPts val="3240"/>
              </a:lnSpc>
              <a:spcBef>
                <a:spcPts val="855"/>
              </a:spcBef>
              <a:buChar char="•"/>
              <a:tabLst>
                <a:tab pos="1040765" algn="l"/>
                <a:tab pos="1041400" algn="l"/>
              </a:tabLst>
            </a:pPr>
            <a:r>
              <a:rPr sz="2800" dirty="0">
                <a:solidFill>
                  <a:srgbClr val="002556"/>
                </a:solidFill>
                <a:latin typeface="Gentona Book"/>
                <a:cs typeface="Arial"/>
              </a:rPr>
              <a:t>Incremental changes may be made regardless of your health</a:t>
            </a:r>
            <a:r>
              <a:rPr lang="en-US" sz="2800" dirty="0">
                <a:solidFill>
                  <a:srgbClr val="002556"/>
                </a:solidFill>
                <a:latin typeface="Gentona Book"/>
                <a:cs typeface="Arial"/>
              </a:rPr>
              <a:t> during OE for the UF Life Insurance</a:t>
            </a:r>
          </a:p>
          <a:p>
            <a:pPr marL="1955800" marR="1690370" lvl="3" indent="-342900">
              <a:lnSpc>
                <a:spcPts val="3240"/>
              </a:lnSpc>
              <a:spcBef>
                <a:spcPts val="855"/>
              </a:spcBef>
              <a:buChar char="•"/>
              <a:tabLst>
                <a:tab pos="1040765" algn="l"/>
                <a:tab pos="1041400" algn="l"/>
              </a:tabLst>
            </a:pPr>
            <a:r>
              <a:rPr lang="en-US" sz="2800" dirty="0">
                <a:solidFill>
                  <a:srgbClr val="002556"/>
                </a:solidFill>
                <a:latin typeface="Gentona Book"/>
                <a:cs typeface="Arial"/>
              </a:rPr>
              <a:t>Employee Life: </a:t>
            </a:r>
          </a:p>
          <a:p>
            <a:pPr marL="2413000" marR="1690370" lvl="4" indent="-342900">
              <a:lnSpc>
                <a:spcPts val="3240"/>
              </a:lnSpc>
              <a:spcBef>
                <a:spcPts val="855"/>
              </a:spcBef>
              <a:buChar char="•"/>
              <a:tabLst>
                <a:tab pos="1040765" algn="l"/>
                <a:tab pos="1041400" algn="l"/>
              </a:tabLst>
            </a:pPr>
            <a:r>
              <a:rPr lang="en-US" sz="2800" dirty="0">
                <a:solidFill>
                  <a:srgbClr val="002556"/>
                </a:solidFill>
                <a:latin typeface="Gentona Book"/>
                <a:cs typeface="Arial"/>
              </a:rPr>
              <a:t>If currently enrolled for less than $800,000, may increase coverage by $10,000</a:t>
            </a:r>
          </a:p>
          <a:p>
            <a:pPr marL="2413000" marR="1690370" lvl="4" indent="-342900">
              <a:lnSpc>
                <a:spcPts val="3240"/>
              </a:lnSpc>
              <a:spcBef>
                <a:spcPts val="855"/>
              </a:spcBef>
              <a:buChar char="•"/>
              <a:tabLst>
                <a:tab pos="1040765" algn="l"/>
                <a:tab pos="1041400" algn="l"/>
              </a:tabLst>
            </a:pPr>
            <a:r>
              <a:rPr lang="en-US" sz="2800" dirty="0">
                <a:solidFill>
                  <a:srgbClr val="002556"/>
                </a:solidFill>
                <a:latin typeface="Gentona Book"/>
                <a:cs typeface="Arial"/>
              </a:rPr>
              <a:t>If not enrolled, may enroll in $10,000.</a:t>
            </a:r>
          </a:p>
          <a:p>
            <a:pPr marL="1955800" marR="1690370" lvl="3" indent="-342900">
              <a:lnSpc>
                <a:spcPts val="3240"/>
              </a:lnSpc>
              <a:spcBef>
                <a:spcPts val="855"/>
              </a:spcBef>
              <a:buChar char="•"/>
              <a:tabLst>
                <a:tab pos="1040765" algn="l"/>
                <a:tab pos="1041400" algn="l"/>
              </a:tabLst>
            </a:pPr>
            <a:r>
              <a:rPr lang="en-US" sz="2800" dirty="0">
                <a:solidFill>
                  <a:srgbClr val="002556"/>
                </a:solidFill>
                <a:latin typeface="Gentona Book"/>
                <a:cs typeface="Arial"/>
              </a:rPr>
              <a:t>Spouse Life: </a:t>
            </a:r>
          </a:p>
          <a:p>
            <a:pPr marL="2413000" marR="1690370" lvl="4" indent="-342900">
              <a:lnSpc>
                <a:spcPts val="3240"/>
              </a:lnSpc>
              <a:spcBef>
                <a:spcPts val="855"/>
              </a:spcBef>
              <a:buChar char="•"/>
              <a:tabLst>
                <a:tab pos="1040765" algn="l"/>
                <a:tab pos="1041400" algn="l"/>
              </a:tabLst>
            </a:pPr>
            <a:r>
              <a:rPr lang="en-US" sz="2800" dirty="0">
                <a:solidFill>
                  <a:srgbClr val="002556"/>
                </a:solidFill>
                <a:latin typeface="Gentona Book"/>
                <a:cs typeface="Arial"/>
              </a:rPr>
              <a:t>If currently enrolled for less than $50,000, may increase coverage by $5,000.</a:t>
            </a:r>
          </a:p>
          <a:p>
            <a:pPr marL="2413000" marR="1690370" lvl="4" indent="-342900">
              <a:lnSpc>
                <a:spcPts val="3240"/>
              </a:lnSpc>
              <a:spcBef>
                <a:spcPts val="855"/>
              </a:spcBef>
              <a:buChar char="•"/>
              <a:tabLst>
                <a:tab pos="1040765" algn="l"/>
                <a:tab pos="1041400" algn="l"/>
              </a:tabLst>
            </a:pPr>
            <a:r>
              <a:rPr lang="en-US" sz="2800" dirty="0">
                <a:solidFill>
                  <a:srgbClr val="002556"/>
                </a:solidFill>
                <a:latin typeface="Gentona Book"/>
                <a:cs typeface="Arial"/>
              </a:rPr>
              <a:t>If not enrolled, may enroll in $5,000.</a:t>
            </a:r>
          </a:p>
          <a:p>
            <a:pPr marL="1498600" marR="1690370" lvl="2" indent="-342900">
              <a:lnSpc>
                <a:spcPts val="3240"/>
              </a:lnSpc>
              <a:spcBef>
                <a:spcPts val="855"/>
              </a:spcBef>
              <a:buChar char="•"/>
              <a:tabLst>
                <a:tab pos="1040765" algn="l"/>
                <a:tab pos="1041400" algn="l"/>
              </a:tabLst>
            </a:pPr>
            <a:endParaRPr sz="3000" dirty="0">
              <a:solidFill>
                <a:srgbClr val="F94615"/>
              </a:solidFill>
              <a:latin typeface="Gentona Book" panose="00000500000000000000" pitchFamily="50" charset="0"/>
              <a:cs typeface="Arial"/>
            </a:endParaRP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endParaRPr sz="3300" dirty="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7400" y="667449"/>
            <a:ext cx="981060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>
                <a:solidFill>
                  <a:srgbClr val="F94615"/>
                </a:solidFill>
                <a:latin typeface="Gentona Book" panose="00000500000000000000" pitchFamily="50" charset="0"/>
              </a:rPr>
              <a:t>Supplemental Benefits</a:t>
            </a:r>
            <a:endParaRPr>
              <a:solidFill>
                <a:srgbClr val="F94615"/>
              </a:solidFill>
              <a:latin typeface="Gentona Book" panose="000005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FFCA7-BDD6-26B2-0D77-F1D8A90F3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14863"/>
            <a:ext cx="1676400" cy="135203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47283" y="792420"/>
            <a:ext cx="10776395" cy="1874872"/>
          </a:xfrm>
          <a:prstGeom prst="rect">
            <a:avLst/>
          </a:prstGeom>
        </p:spPr>
        <p:txBody>
          <a:bodyPr vert="horz" wrap="square" lIns="0" tIns="254000" rIns="0" bIns="0" rtlCol="0" anchor="t">
            <a:spAutoFit/>
          </a:bodyPr>
          <a:lstStyle/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en-US" dirty="0">
                <a:latin typeface="Gentona Book"/>
              </a:rPr>
              <a:t>2024</a:t>
            </a:r>
            <a:r>
              <a:rPr dirty="0">
                <a:latin typeface="Gentona Book"/>
              </a:rPr>
              <a:t> Open Enrollment</a:t>
            </a:r>
          </a:p>
          <a:p>
            <a:pPr marL="38100">
              <a:spcBef>
                <a:spcPts val="1140"/>
              </a:spcBef>
              <a:tabLst>
                <a:tab pos="5882005" algn="l"/>
              </a:tabLst>
            </a:pPr>
            <a:r>
              <a:rPr sz="3600" dirty="0">
                <a:solidFill>
                  <a:srgbClr val="F94615"/>
                </a:solidFill>
                <a:latin typeface="Gentona Book"/>
              </a:rPr>
              <a:t>October </a:t>
            </a:r>
            <a:r>
              <a:rPr lang="en-US" sz="3600" dirty="0">
                <a:solidFill>
                  <a:srgbClr val="F94615"/>
                </a:solidFill>
                <a:latin typeface="Gentona Book"/>
              </a:rPr>
              <a:t>16 | 8:00am EST</a:t>
            </a:r>
            <a:r>
              <a:rPr sz="3600" baseline="25462" dirty="0">
                <a:solidFill>
                  <a:srgbClr val="F94615"/>
                </a:solidFill>
                <a:latin typeface="Gentona Book"/>
              </a:rPr>
              <a:t> </a:t>
            </a:r>
            <a:r>
              <a:rPr sz="3600" dirty="0">
                <a:solidFill>
                  <a:srgbClr val="F94615"/>
                </a:solidFill>
                <a:latin typeface="Gentona Book"/>
              </a:rPr>
              <a:t>– </a:t>
            </a:r>
            <a:r>
              <a:rPr lang="en-US" sz="3600" dirty="0">
                <a:solidFill>
                  <a:srgbClr val="F94615"/>
                </a:solidFill>
                <a:latin typeface="Gentona Book"/>
              </a:rPr>
              <a:t>November 3</a:t>
            </a:r>
            <a:r>
              <a:rPr lang="en-US" sz="3600" baseline="25462" dirty="0">
                <a:solidFill>
                  <a:srgbClr val="F94615"/>
                </a:solidFill>
                <a:latin typeface="Gentona Book"/>
              </a:rPr>
              <a:t>  </a:t>
            </a:r>
            <a:r>
              <a:rPr sz="3600" dirty="0">
                <a:solidFill>
                  <a:srgbClr val="F94615"/>
                </a:solidFill>
                <a:latin typeface="Gentona Book"/>
              </a:rPr>
              <a:t>| 6:00pm EST</a:t>
            </a:r>
            <a:endParaRPr sz="3600" dirty="0">
              <a:latin typeface="Gentona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48102" y="3191910"/>
            <a:ext cx="8018727" cy="4366580"/>
          </a:xfrm>
          <a:prstGeom prst="rect">
            <a:avLst/>
          </a:prstGeom>
        </p:spPr>
        <p:txBody>
          <a:bodyPr vert="horz" wrap="square" lIns="0" tIns="59690" rIns="0" bIns="0" rtlCol="0" anchor="t">
            <a:spAutoFit/>
          </a:bodyPr>
          <a:lstStyle/>
          <a:p>
            <a:pPr marL="355600" marR="5080" indent="-342900">
              <a:lnSpc>
                <a:spcPts val="3030"/>
              </a:lnSpc>
              <a:spcBef>
                <a:spcPts val="47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A3838"/>
                </a:solidFill>
                <a:latin typeface="Gentona Book"/>
                <a:cs typeface="Arial"/>
              </a:rPr>
              <a:t>Open enrollment is your opportunity to make benefits changes for </a:t>
            </a:r>
            <a:r>
              <a:rPr lang="en-US" sz="2800" dirty="0">
                <a:solidFill>
                  <a:srgbClr val="3A3838"/>
                </a:solidFill>
                <a:latin typeface="Gentona Book"/>
                <a:cs typeface="Arial"/>
              </a:rPr>
              <a:t>2024</a:t>
            </a:r>
            <a:endParaRPr sz="2800" dirty="0">
              <a:solidFill>
                <a:srgbClr val="3A3838"/>
              </a:solidFill>
              <a:latin typeface="Gentona Book"/>
              <a:cs typeface="Arial"/>
            </a:endParaRPr>
          </a:p>
          <a:p>
            <a:pPr>
              <a:lnSpc>
                <a:spcPct val="100000"/>
              </a:lnSpc>
              <a:buClr>
                <a:srgbClr val="3A3838"/>
              </a:buClr>
              <a:buFont typeface="Arial"/>
              <a:buChar char="•"/>
            </a:pPr>
            <a:endParaRPr sz="3100" dirty="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7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Changes to </a:t>
            </a:r>
            <a:r>
              <a:rPr sz="2800" b="1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State Benefits </a:t>
            </a:r>
            <a:r>
              <a:rPr sz="2800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via </a:t>
            </a:r>
            <a:r>
              <a:rPr sz="2800" b="1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People First</a:t>
            </a:r>
            <a:endParaRPr sz="2800" dirty="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buClr>
                <a:srgbClr val="3A3838"/>
              </a:buClr>
              <a:buFont typeface="Arial"/>
              <a:buChar char="•"/>
            </a:pPr>
            <a:endParaRPr sz="3200" dirty="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Changes to </a:t>
            </a:r>
            <a:r>
              <a:rPr sz="2800" b="1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UF Select Benefits </a:t>
            </a:r>
            <a:r>
              <a:rPr sz="2800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via </a:t>
            </a:r>
            <a:r>
              <a:rPr sz="2800" b="1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myUFL</a:t>
            </a:r>
            <a:endParaRPr sz="2800" dirty="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buClr>
                <a:srgbClr val="3A3838"/>
              </a:buClr>
              <a:buFont typeface="Arial"/>
              <a:buChar char="•"/>
            </a:pPr>
            <a:endParaRPr sz="3200" dirty="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2010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State of Florida and UFHR </a:t>
            </a:r>
            <a:r>
              <a:rPr lang="en-US" sz="2800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Benefits &amp; Wellness Fair</a:t>
            </a:r>
            <a:r>
              <a:rPr sz="2800" dirty="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:</a:t>
            </a:r>
            <a:endParaRPr sz="2800" dirty="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0200" y="7558490"/>
            <a:ext cx="6984242" cy="42575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>
              <a:lnSpc>
                <a:spcPts val="3275"/>
              </a:lnSpc>
            </a:pPr>
            <a:r>
              <a:rPr lang="en-US" sz="2800" b="1">
                <a:solidFill>
                  <a:srgbClr val="3A3838"/>
                </a:solidFill>
                <a:latin typeface="Gentona Book" panose="00000500000000000000"/>
                <a:cs typeface="Arial"/>
              </a:rPr>
              <a:t>Friday, October 13  |  9:00am -2:00pm</a:t>
            </a:r>
            <a:endParaRPr lang="en-US" sz="2800" b="1" dirty="0">
              <a:solidFill>
                <a:srgbClr val="3A3838"/>
              </a:solidFill>
              <a:latin typeface="Gentona Book" panose="00000500000000000000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219200" y="2284448"/>
            <a:ext cx="11348783" cy="571810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55600" indent="-342900">
              <a:lnSpc>
                <a:spcPts val="3420"/>
              </a:lnSpc>
              <a:spcBef>
                <a:spcPts val="20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latin typeface="Gentona Book" panose="00000500000000000000" pitchFamily="50" charset="0"/>
              </a:rPr>
              <a:t>State of Florida </a:t>
            </a:r>
            <a:r>
              <a:rPr sz="2800" dirty="0">
                <a:latin typeface="Gentona Book" panose="00000500000000000000" pitchFamily="50" charset="0"/>
              </a:rPr>
              <a:t>Supplemental </a:t>
            </a:r>
            <a:r>
              <a:rPr lang="en-US" sz="2800" dirty="0">
                <a:latin typeface="Gentona Book" panose="00000500000000000000" pitchFamily="50" charset="0"/>
              </a:rPr>
              <a:t>Programs</a:t>
            </a:r>
            <a:endParaRPr sz="2800" dirty="0">
              <a:latin typeface="Gentona Book" panose="00000500000000000000" pitchFamily="50" charset="0"/>
            </a:endParaRPr>
          </a:p>
          <a:p>
            <a:pPr marL="812800" marR="5080" indent="-457200">
              <a:lnSpc>
                <a:spcPts val="3240"/>
              </a:lnSpc>
              <a:spcBef>
                <a:spcPts val="229"/>
              </a:spcBef>
              <a:buFont typeface="Arial" panose="020B0604020202020204" pitchFamily="34" charset="0"/>
              <a:buChar char="•"/>
            </a:pPr>
            <a:r>
              <a:rPr sz="2800" b="0" dirty="0">
                <a:latin typeface="Gentona Book" panose="00000500000000000000" pitchFamily="50" charset="0"/>
              </a:rPr>
              <a:t>Accident, Cancer, Hospitalization and Hospital Intensive Care</a:t>
            </a:r>
            <a:endParaRPr lang="en-US" sz="2800" b="0" dirty="0">
              <a:latin typeface="Gentona Book" panose="00000500000000000000" pitchFamily="50" charset="0"/>
            </a:endParaRPr>
          </a:p>
          <a:p>
            <a:pPr marL="812800" marR="5080" indent="-457200">
              <a:lnSpc>
                <a:spcPts val="3240"/>
              </a:lnSpc>
              <a:spcBef>
                <a:spcPts val="229"/>
              </a:spcBef>
              <a:buFont typeface="Arial" panose="020B0604020202020204" pitchFamily="34" charset="0"/>
              <a:buChar char="•"/>
            </a:pPr>
            <a:r>
              <a:rPr lang="en-US" sz="2800" b="0" dirty="0">
                <a:latin typeface="Gentona Book" panose="00000500000000000000" pitchFamily="50" charset="0"/>
              </a:rPr>
              <a:t>These plans pay directly to the member</a:t>
            </a:r>
          </a:p>
          <a:p>
            <a:pPr marL="355600" indent="-342900">
              <a:lnSpc>
                <a:spcPts val="3420"/>
              </a:lnSpc>
              <a:spcBef>
                <a:spcPts val="20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latin typeface="Gentona Book" panose="00000500000000000000" pitchFamily="50" charset="0"/>
              </a:rPr>
              <a:t>State of Florida FSA or HSA </a:t>
            </a:r>
          </a:p>
          <a:p>
            <a:pPr marL="812800" marR="5080" indent="-457200">
              <a:lnSpc>
                <a:spcPts val="3240"/>
              </a:lnSpc>
              <a:spcBef>
                <a:spcPts val="229"/>
              </a:spcBef>
              <a:buFont typeface="Arial" panose="020B0604020202020204" pitchFamily="34" charset="0"/>
              <a:buChar char="•"/>
            </a:pPr>
            <a:r>
              <a:rPr lang="en-US" sz="2800" b="0" dirty="0">
                <a:latin typeface="Gentona Book" panose="00000500000000000000" pitchFamily="50" charset="0"/>
              </a:rPr>
              <a:t>HSA is only available for those enrolled in the high deductible health plans</a:t>
            </a:r>
          </a:p>
          <a:p>
            <a:pPr marL="355600" indent="-342900">
              <a:lnSpc>
                <a:spcPts val="3420"/>
              </a:lnSpc>
              <a:spcBef>
                <a:spcPts val="20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latin typeface="Gentona Book" panose="00000500000000000000" pitchFamily="50" charset="0"/>
              </a:rPr>
              <a:t>UF Preferred </a:t>
            </a:r>
            <a:r>
              <a:rPr sz="2800" dirty="0">
                <a:latin typeface="Gentona Book" panose="00000500000000000000" pitchFamily="50" charset="0"/>
              </a:rPr>
              <a:t>Legal Plan</a:t>
            </a:r>
          </a:p>
          <a:p>
            <a:pPr marL="812800" indent="-457200">
              <a:lnSpc>
                <a:spcPts val="342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latin typeface="Gentona Book" panose="00000500000000000000"/>
              </a:rPr>
              <a:t>Offers comprehensive legal assistance, advice and formal representation on all types of legal services</a:t>
            </a:r>
          </a:p>
          <a:p>
            <a:pPr marL="812800" indent="-457200">
              <a:lnSpc>
                <a:spcPts val="342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latin typeface="Gentona Book" panose="00000500000000000000"/>
              </a:rPr>
              <a:t>Coverage includes spouse, domestic partner, dependents and anyone living in the household</a:t>
            </a:r>
          </a:p>
          <a:p>
            <a:pPr marL="812800" indent="-457200">
              <a:lnSpc>
                <a:spcPts val="3420"/>
              </a:lnSpc>
              <a:buFont typeface="Arial" panose="020B0604020202020204" pitchFamily="34" charset="0"/>
              <a:buChar char="•"/>
            </a:pPr>
            <a:r>
              <a:rPr lang="en-US" sz="2800" b="0" dirty="0">
                <a:latin typeface="Gentona Book" panose="00000500000000000000"/>
              </a:rPr>
              <a:t>Low pay period costs - $4.98 for 24 pay periods</a:t>
            </a:r>
            <a:endParaRPr sz="2800" b="0" dirty="0">
              <a:latin typeface="Gentona Book" panose="0000050000000000000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57400" y="667449"/>
            <a:ext cx="981060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>
                <a:solidFill>
                  <a:srgbClr val="F94615"/>
                </a:solidFill>
                <a:latin typeface="Gentona Book" panose="00000500000000000000" pitchFamily="50" charset="0"/>
              </a:rPr>
              <a:t>Supplemental Benefits</a:t>
            </a:r>
            <a:endParaRPr>
              <a:solidFill>
                <a:srgbClr val="F94615"/>
              </a:solidFill>
              <a:latin typeface="Gentona Book" panose="000005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2FFCA7-BDD6-26B2-0D77-F1D8A90F3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14863"/>
            <a:ext cx="1676400" cy="135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920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247838" y="2324100"/>
            <a:ext cx="10809596" cy="637354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355600" indent="-342900">
              <a:lnSpc>
                <a:spcPts val="342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>
                <a:latin typeface="Gentona Book" panose="00000500000000000000" pitchFamily="50" charset="0"/>
              </a:rPr>
              <a:t>UF Voluntary 403(b)</a:t>
            </a:r>
            <a:endParaRPr>
              <a:latin typeface="Gentona Book" panose="00000500000000000000" pitchFamily="50" charset="0"/>
            </a:endParaRP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Administered through Fidelity Investments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Pre-tax &amp; After-tax Roth options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Enroll on the Fidelity Net Benefits website</a:t>
            </a:r>
          </a:p>
          <a:p>
            <a:pPr lvl="2"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All employees have an account set up</a:t>
            </a:r>
          </a:p>
          <a:p>
            <a:pPr marL="355600" indent="-342900">
              <a:lnSpc>
                <a:spcPts val="3420"/>
              </a:lnSpc>
              <a:spcBef>
                <a:spcPts val="20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>
                <a:latin typeface="Gentona Book" panose="00000500000000000000" pitchFamily="50" charset="0"/>
              </a:rPr>
              <a:t>State of Florida 457 Deferred Compensation Plan 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Administered through State of Florida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Several investment provider options</a:t>
            </a:r>
          </a:p>
          <a:p>
            <a:pPr lvl="1">
              <a:lnSpc>
                <a:spcPct val="100000"/>
              </a:lnSpc>
              <a:buClr>
                <a:srgbClr val="002556"/>
              </a:buClr>
              <a:buFont typeface="Arial"/>
              <a:buChar char="•"/>
            </a:pPr>
            <a:r>
              <a:rPr lang="en-US" sz="2800">
                <a:latin typeface="Gentona Book"/>
                <a:cs typeface="Arial"/>
              </a:rPr>
              <a:t>Enroll on the State of Florida Deferred Compensation website</a:t>
            </a:r>
          </a:p>
          <a:p>
            <a:pPr marL="355600" indent="-342900">
              <a:lnSpc>
                <a:spcPts val="3420"/>
              </a:lnSpc>
              <a:spcBef>
                <a:spcPts val="20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>
                <a:latin typeface="Gentona Book" panose="00000500000000000000" pitchFamily="50" charset="0"/>
              </a:rPr>
              <a:t>Eligibility &amp; Contribution Limits</a:t>
            </a:r>
          </a:p>
          <a:p>
            <a:pPr marL="812800" lvl="1" indent="-342900">
              <a:lnSpc>
                <a:spcPts val="342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latin typeface="Gentona Book"/>
              </a:rPr>
              <a:t>All employees are eligible</a:t>
            </a:r>
          </a:p>
          <a:p>
            <a:pPr marL="812800" lvl="1" indent="-342900">
              <a:lnSpc>
                <a:spcPts val="342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latin typeface="Gentona Book"/>
              </a:rPr>
              <a:t>Can start, stop or change throughout the year</a:t>
            </a:r>
          </a:p>
          <a:p>
            <a:pPr marL="812800" lvl="1" indent="-342900">
              <a:lnSpc>
                <a:spcPts val="342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lang="en-US" sz="2800">
                <a:latin typeface="Gentona Book"/>
              </a:rPr>
              <a:t>2023 Limits - $22,500 under age 50 / $30,000 50 and over</a:t>
            </a:r>
            <a:r>
              <a:rPr lang="en-US" sz="3000">
                <a:latin typeface="Gentona Book"/>
              </a:rPr>
              <a:t> </a:t>
            </a:r>
            <a:endParaRPr sz="3000">
              <a:latin typeface="Gentona Book" panose="00000500000000000000" pitchFamily="50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586641" y="935629"/>
            <a:ext cx="981060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>
                <a:solidFill>
                  <a:srgbClr val="F94615"/>
                </a:solidFill>
                <a:latin typeface="Gentona Book" panose="00000500000000000000" pitchFamily="50" charset="0"/>
              </a:rPr>
              <a:t>Voluntary Savings Plans</a:t>
            </a:r>
            <a:endParaRPr>
              <a:solidFill>
                <a:srgbClr val="F94615"/>
              </a:solidFill>
              <a:latin typeface="Gentona Book" panose="00000500000000000000" pitchFamily="50" charset="0"/>
            </a:endParaRPr>
          </a:p>
        </p:txBody>
      </p:sp>
      <p:grpSp>
        <p:nvGrpSpPr>
          <p:cNvPr id="2" name="object 8">
            <a:extLst>
              <a:ext uri="{FF2B5EF4-FFF2-40B4-BE49-F238E27FC236}">
                <a16:creationId xmlns:a16="http://schemas.microsoft.com/office/drawing/2014/main" id="{2254CCD0-4125-0651-5B89-31B332D5F58A}"/>
              </a:ext>
            </a:extLst>
          </p:cNvPr>
          <p:cNvGrpSpPr/>
          <p:nvPr/>
        </p:nvGrpSpPr>
        <p:grpSpPr>
          <a:xfrm>
            <a:off x="838200" y="419100"/>
            <a:ext cx="1623060" cy="1624330"/>
            <a:chOff x="1228404" y="2732594"/>
            <a:chExt cx="1623060" cy="162433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B270B018-A942-8811-9843-4EEC3FC4181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385" y="2760599"/>
              <a:ext cx="1594742" cy="1595992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C076A88D-6D04-B103-6846-3086D0141E78}"/>
                </a:ext>
              </a:extLst>
            </p:cNvPr>
            <p:cNvSpPr/>
            <p:nvPr/>
          </p:nvSpPr>
          <p:spPr>
            <a:xfrm>
              <a:off x="1228394" y="2732595"/>
              <a:ext cx="1591945" cy="1593215"/>
            </a:xfrm>
            <a:custGeom>
              <a:avLst/>
              <a:gdLst/>
              <a:ahLst/>
              <a:cxnLst/>
              <a:rect l="l" t="t" r="r" b="b"/>
              <a:pathLst>
                <a:path w="1591945" h="1593214">
                  <a:moveTo>
                    <a:pt x="354203" y="973683"/>
                  </a:moveTo>
                  <a:lnTo>
                    <a:pt x="351764" y="961580"/>
                  </a:lnTo>
                  <a:lnTo>
                    <a:pt x="345097" y="951687"/>
                  </a:lnTo>
                  <a:lnTo>
                    <a:pt x="335216" y="945019"/>
                  </a:lnTo>
                  <a:lnTo>
                    <a:pt x="323113" y="942581"/>
                  </a:lnTo>
                  <a:lnTo>
                    <a:pt x="311023" y="945019"/>
                  </a:lnTo>
                  <a:lnTo>
                    <a:pt x="301142" y="951687"/>
                  </a:lnTo>
                  <a:lnTo>
                    <a:pt x="294474" y="961580"/>
                  </a:lnTo>
                  <a:lnTo>
                    <a:pt x="292036" y="973683"/>
                  </a:lnTo>
                  <a:lnTo>
                    <a:pt x="292036" y="975334"/>
                  </a:lnTo>
                  <a:lnTo>
                    <a:pt x="294525" y="987386"/>
                  </a:lnTo>
                  <a:lnTo>
                    <a:pt x="301193" y="997216"/>
                  </a:lnTo>
                  <a:lnTo>
                    <a:pt x="311061" y="1003833"/>
                  </a:lnTo>
                  <a:lnTo>
                    <a:pt x="323113" y="1006259"/>
                  </a:lnTo>
                  <a:lnTo>
                    <a:pt x="323303" y="1006259"/>
                  </a:lnTo>
                  <a:lnTo>
                    <a:pt x="335381" y="1003731"/>
                  </a:lnTo>
                  <a:lnTo>
                    <a:pt x="345224" y="997000"/>
                  </a:lnTo>
                  <a:lnTo>
                    <a:pt x="351828" y="987082"/>
                  </a:lnTo>
                  <a:lnTo>
                    <a:pt x="354203" y="974966"/>
                  </a:lnTo>
                  <a:lnTo>
                    <a:pt x="354203" y="973683"/>
                  </a:lnTo>
                  <a:close/>
                </a:path>
                <a:path w="1591945" h="1593214">
                  <a:moveTo>
                    <a:pt x="690130" y="31115"/>
                  </a:moveTo>
                  <a:lnTo>
                    <a:pt x="687679" y="19011"/>
                  </a:lnTo>
                  <a:lnTo>
                    <a:pt x="681024" y="9118"/>
                  </a:lnTo>
                  <a:lnTo>
                    <a:pt x="671131" y="2451"/>
                  </a:lnTo>
                  <a:lnTo>
                    <a:pt x="659041" y="0"/>
                  </a:lnTo>
                  <a:lnTo>
                    <a:pt x="646950" y="2451"/>
                  </a:lnTo>
                  <a:lnTo>
                    <a:pt x="637057" y="9118"/>
                  </a:lnTo>
                  <a:lnTo>
                    <a:pt x="630402" y="19011"/>
                  </a:lnTo>
                  <a:lnTo>
                    <a:pt x="627951" y="31115"/>
                  </a:lnTo>
                  <a:lnTo>
                    <a:pt x="627951" y="84010"/>
                  </a:lnTo>
                  <a:lnTo>
                    <a:pt x="630402" y="96113"/>
                  </a:lnTo>
                  <a:lnTo>
                    <a:pt x="637057" y="106006"/>
                  </a:lnTo>
                  <a:lnTo>
                    <a:pt x="646950" y="112674"/>
                  </a:lnTo>
                  <a:lnTo>
                    <a:pt x="659041" y="115112"/>
                  </a:lnTo>
                  <a:lnTo>
                    <a:pt x="671131" y="112674"/>
                  </a:lnTo>
                  <a:lnTo>
                    <a:pt x="681024" y="106006"/>
                  </a:lnTo>
                  <a:lnTo>
                    <a:pt x="687679" y="96113"/>
                  </a:lnTo>
                  <a:lnTo>
                    <a:pt x="690130" y="84010"/>
                  </a:lnTo>
                  <a:lnTo>
                    <a:pt x="690130" y="31115"/>
                  </a:lnTo>
                  <a:close/>
                </a:path>
                <a:path w="1591945" h="1593214">
                  <a:moveTo>
                    <a:pt x="942670" y="212585"/>
                  </a:moveTo>
                  <a:lnTo>
                    <a:pt x="940231" y="200482"/>
                  </a:lnTo>
                  <a:lnTo>
                    <a:pt x="933577" y="190588"/>
                  </a:lnTo>
                  <a:lnTo>
                    <a:pt x="923696" y="183921"/>
                  </a:lnTo>
                  <a:lnTo>
                    <a:pt x="911593" y="181470"/>
                  </a:lnTo>
                  <a:lnTo>
                    <a:pt x="899490" y="183921"/>
                  </a:lnTo>
                  <a:lnTo>
                    <a:pt x="889609" y="190588"/>
                  </a:lnTo>
                  <a:lnTo>
                    <a:pt x="882942" y="200482"/>
                  </a:lnTo>
                  <a:lnTo>
                    <a:pt x="880503" y="212585"/>
                  </a:lnTo>
                  <a:lnTo>
                    <a:pt x="880503" y="336003"/>
                  </a:lnTo>
                  <a:lnTo>
                    <a:pt x="882942" y="348107"/>
                  </a:lnTo>
                  <a:lnTo>
                    <a:pt x="889609" y="358000"/>
                  </a:lnTo>
                  <a:lnTo>
                    <a:pt x="899490" y="364667"/>
                  </a:lnTo>
                  <a:lnTo>
                    <a:pt x="911593" y="367118"/>
                  </a:lnTo>
                  <a:lnTo>
                    <a:pt x="923683" y="364667"/>
                  </a:lnTo>
                  <a:lnTo>
                    <a:pt x="933564" y="358000"/>
                  </a:lnTo>
                  <a:lnTo>
                    <a:pt x="940231" y="348107"/>
                  </a:lnTo>
                  <a:lnTo>
                    <a:pt x="942670" y="336003"/>
                  </a:lnTo>
                  <a:lnTo>
                    <a:pt x="942670" y="212585"/>
                  </a:lnTo>
                  <a:close/>
                </a:path>
                <a:path w="1591945" h="1593214">
                  <a:moveTo>
                    <a:pt x="942670" y="91528"/>
                  </a:moveTo>
                  <a:lnTo>
                    <a:pt x="939355" y="83540"/>
                  </a:lnTo>
                  <a:lnTo>
                    <a:pt x="933564" y="77724"/>
                  </a:lnTo>
                  <a:lnTo>
                    <a:pt x="927785" y="71932"/>
                  </a:lnTo>
                  <a:lnTo>
                    <a:pt x="919759" y="68605"/>
                  </a:lnTo>
                  <a:lnTo>
                    <a:pt x="903414" y="68605"/>
                  </a:lnTo>
                  <a:lnTo>
                    <a:pt x="895388" y="71932"/>
                  </a:lnTo>
                  <a:lnTo>
                    <a:pt x="883831" y="83502"/>
                  </a:lnTo>
                  <a:lnTo>
                    <a:pt x="880503" y="91528"/>
                  </a:lnTo>
                  <a:lnTo>
                    <a:pt x="880503" y="107924"/>
                  </a:lnTo>
                  <a:lnTo>
                    <a:pt x="883831" y="115925"/>
                  </a:lnTo>
                  <a:lnTo>
                    <a:pt x="895388" y="127495"/>
                  </a:lnTo>
                  <a:lnTo>
                    <a:pt x="903414" y="130822"/>
                  </a:lnTo>
                  <a:lnTo>
                    <a:pt x="919759" y="130822"/>
                  </a:lnTo>
                  <a:lnTo>
                    <a:pt x="927785" y="127495"/>
                  </a:lnTo>
                  <a:lnTo>
                    <a:pt x="939355" y="115925"/>
                  </a:lnTo>
                  <a:lnTo>
                    <a:pt x="942670" y="107899"/>
                  </a:lnTo>
                  <a:lnTo>
                    <a:pt x="942670" y="91528"/>
                  </a:lnTo>
                  <a:close/>
                </a:path>
                <a:path w="1591945" h="1593214">
                  <a:moveTo>
                    <a:pt x="1246581" y="803821"/>
                  </a:moveTo>
                  <a:lnTo>
                    <a:pt x="1243253" y="795794"/>
                  </a:lnTo>
                  <a:lnTo>
                    <a:pt x="1237475" y="790003"/>
                  </a:lnTo>
                  <a:lnTo>
                    <a:pt x="1231684" y="784225"/>
                  </a:lnTo>
                  <a:lnTo>
                    <a:pt x="1223670" y="780897"/>
                  </a:lnTo>
                  <a:lnTo>
                    <a:pt x="1207312" y="780897"/>
                  </a:lnTo>
                  <a:lnTo>
                    <a:pt x="1199299" y="784225"/>
                  </a:lnTo>
                  <a:lnTo>
                    <a:pt x="1187729" y="795794"/>
                  </a:lnTo>
                  <a:lnTo>
                    <a:pt x="1184402" y="803821"/>
                  </a:lnTo>
                  <a:lnTo>
                    <a:pt x="1184402" y="820191"/>
                  </a:lnTo>
                  <a:lnTo>
                    <a:pt x="1187729" y="828217"/>
                  </a:lnTo>
                  <a:lnTo>
                    <a:pt x="1199299" y="839787"/>
                  </a:lnTo>
                  <a:lnTo>
                    <a:pt x="1207312" y="843114"/>
                  </a:lnTo>
                  <a:lnTo>
                    <a:pt x="1223670" y="843114"/>
                  </a:lnTo>
                  <a:lnTo>
                    <a:pt x="1231684" y="839787"/>
                  </a:lnTo>
                  <a:lnTo>
                    <a:pt x="1243253" y="828217"/>
                  </a:lnTo>
                  <a:lnTo>
                    <a:pt x="1246581" y="820191"/>
                  </a:lnTo>
                  <a:lnTo>
                    <a:pt x="1246581" y="803821"/>
                  </a:lnTo>
                  <a:close/>
                </a:path>
                <a:path w="1591945" h="1593214">
                  <a:moveTo>
                    <a:pt x="1591678" y="885863"/>
                  </a:moveTo>
                  <a:lnTo>
                    <a:pt x="1568945" y="825893"/>
                  </a:lnTo>
                  <a:lnTo>
                    <a:pt x="1512341" y="795921"/>
                  </a:lnTo>
                  <a:lnTo>
                    <a:pt x="1440129" y="786866"/>
                  </a:lnTo>
                  <a:lnTo>
                    <a:pt x="1421892" y="747344"/>
                  </a:lnTo>
                  <a:lnTo>
                    <a:pt x="1400238" y="709587"/>
                  </a:lnTo>
                  <a:lnTo>
                    <a:pt x="1375359" y="673849"/>
                  </a:lnTo>
                  <a:lnTo>
                    <a:pt x="1347419" y="640359"/>
                  </a:lnTo>
                  <a:lnTo>
                    <a:pt x="1359103" y="590867"/>
                  </a:lnTo>
                  <a:lnTo>
                    <a:pt x="1393977" y="443001"/>
                  </a:lnTo>
                  <a:lnTo>
                    <a:pt x="1400517" y="415277"/>
                  </a:lnTo>
                  <a:lnTo>
                    <a:pt x="1401356" y="408292"/>
                  </a:lnTo>
                  <a:lnTo>
                    <a:pt x="1377264" y="377825"/>
                  </a:lnTo>
                  <a:lnTo>
                    <a:pt x="1370279" y="377012"/>
                  </a:lnTo>
                  <a:lnTo>
                    <a:pt x="1363370" y="377012"/>
                  </a:lnTo>
                  <a:lnTo>
                    <a:pt x="1330109" y="381165"/>
                  </a:lnTo>
                  <a:lnTo>
                    <a:pt x="1330109" y="443001"/>
                  </a:lnTo>
                  <a:lnTo>
                    <a:pt x="1295234" y="590867"/>
                  </a:lnTo>
                  <a:lnTo>
                    <a:pt x="1277531" y="577037"/>
                  </a:lnTo>
                  <a:lnTo>
                    <a:pt x="1259255" y="564045"/>
                  </a:lnTo>
                  <a:lnTo>
                    <a:pt x="1240421" y="551891"/>
                  </a:lnTo>
                  <a:lnTo>
                    <a:pt x="1221092" y="540626"/>
                  </a:lnTo>
                  <a:lnTo>
                    <a:pt x="1234452" y="513892"/>
                  </a:lnTo>
                  <a:lnTo>
                    <a:pt x="1238338" y="506145"/>
                  </a:lnTo>
                  <a:lnTo>
                    <a:pt x="1263294" y="477583"/>
                  </a:lnTo>
                  <a:lnTo>
                    <a:pt x="1294409" y="456145"/>
                  </a:lnTo>
                  <a:lnTo>
                    <a:pt x="1330109" y="443001"/>
                  </a:lnTo>
                  <a:lnTo>
                    <a:pt x="1330109" y="381165"/>
                  </a:lnTo>
                  <a:lnTo>
                    <a:pt x="1264323" y="401751"/>
                  </a:lnTo>
                  <a:lnTo>
                    <a:pt x="1222667" y="430555"/>
                  </a:lnTo>
                  <a:lnTo>
                    <a:pt x="1188783" y="468414"/>
                  </a:lnTo>
                  <a:lnTo>
                    <a:pt x="1164577" y="513892"/>
                  </a:lnTo>
                  <a:lnTo>
                    <a:pt x="1147876" y="507606"/>
                  </a:lnTo>
                  <a:lnTo>
                    <a:pt x="1130973" y="501916"/>
                  </a:lnTo>
                  <a:lnTo>
                    <a:pt x="1113866" y="496836"/>
                  </a:lnTo>
                  <a:lnTo>
                    <a:pt x="1096581" y="492404"/>
                  </a:lnTo>
                  <a:lnTo>
                    <a:pt x="1084237" y="491985"/>
                  </a:lnTo>
                  <a:lnTo>
                    <a:pt x="1073099" y="496201"/>
                  </a:lnTo>
                  <a:lnTo>
                    <a:pt x="1064348" y="504291"/>
                  </a:lnTo>
                  <a:lnTo>
                    <a:pt x="1059192" y="515518"/>
                  </a:lnTo>
                  <a:lnTo>
                    <a:pt x="1058786" y="527862"/>
                  </a:lnTo>
                  <a:lnTo>
                    <a:pt x="1062990" y="539026"/>
                  </a:lnTo>
                  <a:lnTo>
                    <a:pt x="1071067" y="547776"/>
                  </a:lnTo>
                  <a:lnTo>
                    <a:pt x="1082281" y="552945"/>
                  </a:lnTo>
                  <a:lnTo>
                    <a:pt x="1128687" y="566686"/>
                  </a:lnTo>
                  <a:lnTo>
                    <a:pt x="1172730" y="585279"/>
                  </a:lnTo>
                  <a:lnTo>
                    <a:pt x="1214107" y="608431"/>
                  </a:lnTo>
                  <a:lnTo>
                    <a:pt x="1252512" y="635863"/>
                  </a:lnTo>
                  <a:lnTo>
                    <a:pt x="1287640" y="667308"/>
                  </a:lnTo>
                  <a:lnTo>
                    <a:pt x="1289659" y="670293"/>
                  </a:lnTo>
                  <a:lnTo>
                    <a:pt x="1292212" y="672934"/>
                  </a:lnTo>
                  <a:lnTo>
                    <a:pt x="1323987" y="708558"/>
                  </a:lnTo>
                  <a:lnTo>
                    <a:pt x="1349324" y="745045"/>
                  </a:lnTo>
                  <a:lnTo>
                    <a:pt x="1370952" y="784288"/>
                  </a:lnTo>
                  <a:lnTo>
                    <a:pt x="1388618" y="826071"/>
                  </a:lnTo>
                  <a:lnTo>
                    <a:pt x="1392631" y="833653"/>
                  </a:lnTo>
                  <a:lnTo>
                    <a:pt x="1398435" y="839762"/>
                  </a:lnTo>
                  <a:lnTo>
                    <a:pt x="1405686" y="844080"/>
                  </a:lnTo>
                  <a:lnTo>
                    <a:pt x="1413979" y="846315"/>
                  </a:lnTo>
                  <a:lnTo>
                    <a:pt x="1504632" y="857669"/>
                  </a:lnTo>
                  <a:lnTo>
                    <a:pt x="1514500" y="860818"/>
                  </a:lnTo>
                  <a:lnTo>
                    <a:pt x="1522374" y="867079"/>
                  </a:lnTo>
                  <a:lnTo>
                    <a:pt x="1527606" y="875677"/>
                  </a:lnTo>
                  <a:lnTo>
                    <a:pt x="1529499" y="885863"/>
                  </a:lnTo>
                  <a:lnTo>
                    <a:pt x="1529499" y="1042720"/>
                  </a:lnTo>
                  <a:lnTo>
                    <a:pt x="1420634" y="1081430"/>
                  </a:lnTo>
                  <a:lnTo>
                    <a:pt x="1412011" y="1083805"/>
                  </a:lnTo>
                  <a:lnTo>
                    <a:pt x="1404556" y="1088428"/>
                  </a:lnTo>
                  <a:lnTo>
                    <a:pt x="1398701" y="1094943"/>
                  </a:lnTo>
                  <a:lnTo>
                    <a:pt x="1394828" y="1103020"/>
                  </a:lnTo>
                  <a:lnTo>
                    <a:pt x="1377226" y="1149654"/>
                  </a:lnTo>
                  <a:lnTo>
                    <a:pt x="1354480" y="1193723"/>
                  </a:lnTo>
                  <a:lnTo>
                    <a:pt x="1326845" y="1234859"/>
                  </a:lnTo>
                  <a:lnTo>
                    <a:pt x="1294574" y="1272667"/>
                  </a:lnTo>
                  <a:lnTo>
                    <a:pt x="1257896" y="1306791"/>
                  </a:lnTo>
                  <a:lnTo>
                    <a:pt x="1253134" y="1311732"/>
                  </a:lnTo>
                  <a:lnTo>
                    <a:pt x="1249603" y="1317510"/>
                  </a:lnTo>
                  <a:lnTo>
                    <a:pt x="1247394" y="1323924"/>
                  </a:lnTo>
                  <a:lnTo>
                    <a:pt x="1246644" y="1330744"/>
                  </a:lnTo>
                  <a:lnTo>
                    <a:pt x="1246644" y="1502664"/>
                  </a:lnTo>
                  <a:lnTo>
                    <a:pt x="1244434" y="1513547"/>
                  </a:lnTo>
                  <a:lnTo>
                    <a:pt x="1238440" y="1522450"/>
                  </a:lnTo>
                  <a:lnTo>
                    <a:pt x="1229537" y="1528470"/>
                  </a:lnTo>
                  <a:lnTo>
                    <a:pt x="1218666" y="1530667"/>
                  </a:lnTo>
                  <a:lnTo>
                    <a:pt x="1038326" y="1530667"/>
                  </a:lnTo>
                  <a:lnTo>
                    <a:pt x="1027455" y="1528470"/>
                  </a:lnTo>
                  <a:lnTo>
                    <a:pt x="1018552" y="1522450"/>
                  </a:lnTo>
                  <a:lnTo>
                    <a:pt x="1012558" y="1513547"/>
                  </a:lnTo>
                  <a:lnTo>
                    <a:pt x="1010348" y="1502664"/>
                  </a:lnTo>
                  <a:lnTo>
                    <a:pt x="1010348" y="1468234"/>
                  </a:lnTo>
                  <a:lnTo>
                    <a:pt x="1010348" y="1437119"/>
                  </a:lnTo>
                  <a:lnTo>
                    <a:pt x="1007910" y="1425016"/>
                  </a:lnTo>
                  <a:lnTo>
                    <a:pt x="1001242" y="1415122"/>
                  </a:lnTo>
                  <a:lnTo>
                    <a:pt x="991362" y="1408455"/>
                  </a:lnTo>
                  <a:lnTo>
                    <a:pt x="979258" y="1406004"/>
                  </a:lnTo>
                  <a:lnTo>
                    <a:pt x="718108" y="1406004"/>
                  </a:lnTo>
                  <a:lnTo>
                    <a:pt x="706005" y="1408455"/>
                  </a:lnTo>
                  <a:lnTo>
                    <a:pt x="696125" y="1415122"/>
                  </a:lnTo>
                  <a:lnTo>
                    <a:pt x="689457" y="1425016"/>
                  </a:lnTo>
                  <a:lnTo>
                    <a:pt x="687019" y="1437119"/>
                  </a:lnTo>
                  <a:lnTo>
                    <a:pt x="687019" y="1502664"/>
                  </a:lnTo>
                  <a:lnTo>
                    <a:pt x="684822" y="1513547"/>
                  </a:lnTo>
                  <a:lnTo>
                    <a:pt x="678815" y="1522450"/>
                  </a:lnTo>
                  <a:lnTo>
                    <a:pt x="669912" y="1528470"/>
                  </a:lnTo>
                  <a:lnTo>
                    <a:pt x="659041" y="1530667"/>
                  </a:lnTo>
                  <a:lnTo>
                    <a:pt x="478701" y="1530667"/>
                  </a:lnTo>
                  <a:lnTo>
                    <a:pt x="467829" y="1528470"/>
                  </a:lnTo>
                  <a:lnTo>
                    <a:pt x="458939" y="1522450"/>
                  </a:lnTo>
                  <a:lnTo>
                    <a:pt x="452932" y="1513547"/>
                  </a:lnTo>
                  <a:lnTo>
                    <a:pt x="450723" y="1502664"/>
                  </a:lnTo>
                  <a:lnTo>
                    <a:pt x="450723" y="1381239"/>
                  </a:lnTo>
                  <a:lnTo>
                    <a:pt x="449592" y="1372920"/>
                  </a:lnTo>
                  <a:lnTo>
                    <a:pt x="446354" y="1365326"/>
                  </a:lnTo>
                  <a:lnTo>
                    <a:pt x="441236" y="1358861"/>
                  </a:lnTo>
                  <a:lnTo>
                    <a:pt x="434467" y="1353896"/>
                  </a:lnTo>
                  <a:lnTo>
                    <a:pt x="394233" y="1329118"/>
                  </a:lnTo>
                  <a:lnTo>
                    <a:pt x="357378" y="1300492"/>
                  </a:lnTo>
                  <a:lnTo>
                    <a:pt x="324091" y="1268349"/>
                  </a:lnTo>
                  <a:lnTo>
                    <a:pt x="294576" y="1233043"/>
                  </a:lnTo>
                  <a:lnTo>
                    <a:pt x="269062" y="1194892"/>
                  </a:lnTo>
                  <a:lnTo>
                    <a:pt x="247726" y="1154264"/>
                  </a:lnTo>
                  <a:lnTo>
                    <a:pt x="230771" y="1111491"/>
                  </a:lnTo>
                  <a:lnTo>
                    <a:pt x="218414" y="1066901"/>
                  </a:lnTo>
                  <a:lnTo>
                    <a:pt x="210845" y="1020864"/>
                  </a:lnTo>
                  <a:lnTo>
                    <a:pt x="208280" y="973683"/>
                  </a:lnTo>
                  <a:lnTo>
                    <a:pt x="210820" y="926642"/>
                  </a:lnTo>
                  <a:lnTo>
                    <a:pt x="218262" y="881049"/>
                  </a:lnTo>
                  <a:lnTo>
                    <a:pt x="226098" y="852601"/>
                  </a:lnTo>
                  <a:lnTo>
                    <a:pt x="230339" y="837171"/>
                  </a:lnTo>
                  <a:lnTo>
                    <a:pt x="246799" y="795286"/>
                  </a:lnTo>
                  <a:lnTo>
                    <a:pt x="267347" y="755637"/>
                  </a:lnTo>
                  <a:lnTo>
                    <a:pt x="291744" y="718515"/>
                  </a:lnTo>
                  <a:lnTo>
                    <a:pt x="319709" y="684161"/>
                  </a:lnTo>
                  <a:lnTo>
                    <a:pt x="350989" y="652856"/>
                  </a:lnTo>
                  <a:lnTo>
                    <a:pt x="385318" y="624865"/>
                  </a:lnTo>
                  <a:lnTo>
                    <a:pt x="422414" y="600456"/>
                  </a:lnTo>
                  <a:lnTo>
                    <a:pt x="462026" y="579882"/>
                  </a:lnTo>
                  <a:lnTo>
                    <a:pt x="503885" y="563410"/>
                  </a:lnTo>
                  <a:lnTo>
                    <a:pt x="547738" y="551332"/>
                  </a:lnTo>
                  <a:lnTo>
                    <a:pt x="593293" y="543877"/>
                  </a:lnTo>
                  <a:lnTo>
                    <a:pt x="640295" y="541337"/>
                  </a:lnTo>
                  <a:lnTo>
                    <a:pt x="679246" y="541337"/>
                  </a:lnTo>
                  <a:lnTo>
                    <a:pt x="691349" y="538886"/>
                  </a:lnTo>
                  <a:lnTo>
                    <a:pt x="701230" y="532218"/>
                  </a:lnTo>
                  <a:lnTo>
                    <a:pt x="707885" y="522338"/>
                  </a:lnTo>
                  <a:lnTo>
                    <a:pt x="710336" y="510222"/>
                  </a:lnTo>
                  <a:lnTo>
                    <a:pt x="707885" y="498119"/>
                  </a:lnTo>
                  <a:lnTo>
                    <a:pt x="701230" y="488226"/>
                  </a:lnTo>
                  <a:lnTo>
                    <a:pt x="691349" y="481558"/>
                  </a:lnTo>
                  <a:lnTo>
                    <a:pt x="679246" y="479120"/>
                  </a:lnTo>
                  <a:lnTo>
                    <a:pt x="640295" y="479120"/>
                  </a:lnTo>
                  <a:lnTo>
                    <a:pt x="591439" y="481507"/>
                  </a:lnTo>
                  <a:lnTo>
                    <a:pt x="543928" y="488556"/>
                  </a:lnTo>
                  <a:lnTo>
                    <a:pt x="497992" y="500011"/>
                  </a:lnTo>
                  <a:lnTo>
                    <a:pt x="453847" y="515658"/>
                  </a:lnTo>
                  <a:lnTo>
                    <a:pt x="411721" y="535279"/>
                  </a:lnTo>
                  <a:lnTo>
                    <a:pt x="371856" y="558622"/>
                  </a:lnTo>
                  <a:lnTo>
                    <a:pt x="334467" y="585482"/>
                  </a:lnTo>
                  <a:lnTo>
                    <a:pt x="299770" y="615607"/>
                  </a:lnTo>
                  <a:lnTo>
                    <a:pt x="268008" y="648804"/>
                  </a:lnTo>
                  <a:lnTo>
                    <a:pt x="239407" y="684822"/>
                  </a:lnTo>
                  <a:lnTo>
                    <a:pt x="214198" y="723430"/>
                  </a:lnTo>
                  <a:lnTo>
                    <a:pt x="192595" y="764425"/>
                  </a:lnTo>
                  <a:lnTo>
                    <a:pt x="174828" y="807554"/>
                  </a:lnTo>
                  <a:lnTo>
                    <a:pt x="161124" y="852601"/>
                  </a:lnTo>
                  <a:lnTo>
                    <a:pt x="138341" y="852601"/>
                  </a:lnTo>
                  <a:lnTo>
                    <a:pt x="108724" y="846607"/>
                  </a:lnTo>
                  <a:lnTo>
                    <a:pt x="84505" y="830249"/>
                  </a:lnTo>
                  <a:lnTo>
                    <a:pt x="68173" y="806018"/>
                  </a:lnTo>
                  <a:lnTo>
                    <a:pt x="62179" y="776376"/>
                  </a:lnTo>
                  <a:lnTo>
                    <a:pt x="68173" y="746734"/>
                  </a:lnTo>
                  <a:lnTo>
                    <a:pt x="84505" y="722503"/>
                  </a:lnTo>
                  <a:lnTo>
                    <a:pt x="108724" y="706158"/>
                  </a:lnTo>
                  <a:lnTo>
                    <a:pt x="150431" y="697712"/>
                  </a:lnTo>
                  <a:lnTo>
                    <a:pt x="160312" y="691045"/>
                  </a:lnTo>
                  <a:lnTo>
                    <a:pt x="166979" y="681151"/>
                  </a:lnTo>
                  <a:lnTo>
                    <a:pt x="169430" y="669048"/>
                  </a:lnTo>
                  <a:lnTo>
                    <a:pt x="166979" y="656945"/>
                  </a:lnTo>
                  <a:lnTo>
                    <a:pt x="160312" y="647052"/>
                  </a:lnTo>
                  <a:lnTo>
                    <a:pt x="150431" y="640384"/>
                  </a:lnTo>
                  <a:lnTo>
                    <a:pt x="138341" y="637933"/>
                  </a:lnTo>
                  <a:lnTo>
                    <a:pt x="94653" y="645007"/>
                  </a:lnTo>
                  <a:lnTo>
                    <a:pt x="56692" y="664679"/>
                  </a:lnTo>
                  <a:lnTo>
                    <a:pt x="26733" y="694664"/>
                  </a:lnTo>
                  <a:lnTo>
                    <a:pt x="7061" y="732663"/>
                  </a:lnTo>
                  <a:lnTo>
                    <a:pt x="0" y="776376"/>
                  </a:lnTo>
                  <a:lnTo>
                    <a:pt x="7061" y="820102"/>
                  </a:lnTo>
                  <a:lnTo>
                    <a:pt x="26733" y="858100"/>
                  </a:lnTo>
                  <a:lnTo>
                    <a:pt x="56692" y="888085"/>
                  </a:lnTo>
                  <a:lnTo>
                    <a:pt x="94653" y="907757"/>
                  </a:lnTo>
                  <a:lnTo>
                    <a:pt x="138341" y="914831"/>
                  </a:lnTo>
                  <a:lnTo>
                    <a:pt x="149618" y="914831"/>
                  </a:lnTo>
                  <a:lnTo>
                    <a:pt x="148107" y="929373"/>
                  </a:lnTo>
                  <a:lnTo>
                    <a:pt x="147002" y="944029"/>
                  </a:lnTo>
                  <a:lnTo>
                    <a:pt x="146342" y="958811"/>
                  </a:lnTo>
                  <a:lnTo>
                    <a:pt x="146113" y="973683"/>
                  </a:lnTo>
                  <a:lnTo>
                    <a:pt x="148374" y="1021105"/>
                  </a:lnTo>
                  <a:lnTo>
                    <a:pt x="155067" y="1067587"/>
                  </a:lnTo>
                  <a:lnTo>
                    <a:pt x="166027" y="1112837"/>
                  </a:lnTo>
                  <a:lnTo>
                    <a:pt x="181102" y="1156601"/>
                  </a:lnTo>
                  <a:lnTo>
                    <a:pt x="200126" y="1198638"/>
                  </a:lnTo>
                  <a:lnTo>
                    <a:pt x="222948" y="1238656"/>
                  </a:lnTo>
                  <a:lnTo>
                    <a:pt x="249415" y="1276400"/>
                  </a:lnTo>
                  <a:lnTo>
                    <a:pt x="279374" y="1311605"/>
                  </a:lnTo>
                  <a:lnTo>
                    <a:pt x="312648" y="1344015"/>
                  </a:lnTo>
                  <a:lnTo>
                    <a:pt x="349097" y="1373365"/>
                  </a:lnTo>
                  <a:lnTo>
                    <a:pt x="388556" y="1399374"/>
                  </a:lnTo>
                  <a:lnTo>
                    <a:pt x="388556" y="1502664"/>
                  </a:lnTo>
                  <a:lnTo>
                    <a:pt x="395655" y="1537754"/>
                  </a:lnTo>
                  <a:lnTo>
                    <a:pt x="414985" y="1566430"/>
                  </a:lnTo>
                  <a:lnTo>
                    <a:pt x="443649" y="1585785"/>
                  </a:lnTo>
                  <a:lnTo>
                    <a:pt x="478701" y="1592897"/>
                  </a:lnTo>
                  <a:lnTo>
                    <a:pt x="659041" y="1592897"/>
                  </a:lnTo>
                  <a:lnTo>
                    <a:pt x="722757" y="1566430"/>
                  </a:lnTo>
                  <a:lnTo>
                    <a:pt x="743534" y="1530667"/>
                  </a:lnTo>
                  <a:lnTo>
                    <a:pt x="749198" y="1502664"/>
                  </a:lnTo>
                  <a:lnTo>
                    <a:pt x="749198" y="1468234"/>
                  </a:lnTo>
                  <a:lnTo>
                    <a:pt x="948182" y="1468234"/>
                  </a:lnTo>
                  <a:lnTo>
                    <a:pt x="948182" y="1502664"/>
                  </a:lnTo>
                  <a:lnTo>
                    <a:pt x="955268" y="1537754"/>
                  </a:lnTo>
                  <a:lnTo>
                    <a:pt x="974610" y="1566430"/>
                  </a:lnTo>
                  <a:lnTo>
                    <a:pt x="1003274" y="1585785"/>
                  </a:lnTo>
                  <a:lnTo>
                    <a:pt x="1038326" y="1592897"/>
                  </a:lnTo>
                  <a:lnTo>
                    <a:pt x="1218666" y="1592897"/>
                  </a:lnTo>
                  <a:lnTo>
                    <a:pt x="1253718" y="1585785"/>
                  </a:lnTo>
                  <a:lnTo>
                    <a:pt x="1282382" y="1566430"/>
                  </a:lnTo>
                  <a:lnTo>
                    <a:pt x="1301724" y="1537754"/>
                  </a:lnTo>
                  <a:lnTo>
                    <a:pt x="1303147" y="1530667"/>
                  </a:lnTo>
                  <a:lnTo>
                    <a:pt x="1308811" y="1502664"/>
                  </a:lnTo>
                  <a:lnTo>
                    <a:pt x="1308811" y="1345057"/>
                  </a:lnTo>
                  <a:lnTo>
                    <a:pt x="1344790" y="1310030"/>
                  </a:lnTo>
                  <a:lnTo>
                    <a:pt x="1376870" y="1271803"/>
                  </a:lnTo>
                  <a:lnTo>
                    <a:pt x="1404848" y="1230655"/>
                  </a:lnTo>
                  <a:lnTo>
                    <a:pt x="1428534" y="1186865"/>
                  </a:lnTo>
                  <a:lnTo>
                    <a:pt x="1447736" y="1140726"/>
                  </a:lnTo>
                  <a:lnTo>
                    <a:pt x="1512366" y="1132636"/>
                  </a:lnTo>
                  <a:lnTo>
                    <a:pt x="1543824" y="1122603"/>
                  </a:lnTo>
                  <a:lnTo>
                    <a:pt x="1568970" y="1102652"/>
                  </a:lnTo>
                  <a:lnTo>
                    <a:pt x="1585633" y="1075207"/>
                  </a:lnTo>
                  <a:lnTo>
                    <a:pt x="1591678" y="1042720"/>
                  </a:lnTo>
                  <a:lnTo>
                    <a:pt x="1591678" y="885863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9DAE71D2-2490-277C-BAB7-A5A8EA1713F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1289" y="3788687"/>
              <a:ext cx="193507" cy="220051"/>
            </a:xfrm>
            <a:prstGeom prst="rect">
              <a:avLst/>
            </a:prstGeom>
          </p:spPr>
        </p:pic>
        <p:sp>
          <p:nvSpPr>
            <p:cNvPr id="8" name="object 12">
              <a:extLst>
                <a:ext uri="{FF2B5EF4-FFF2-40B4-BE49-F238E27FC236}">
                  <a16:creationId xmlns:a16="http://schemas.microsoft.com/office/drawing/2014/main" id="{9200CDA0-1F18-E71E-43C0-E4D277A0DAD6}"/>
                </a:ext>
              </a:extLst>
            </p:cNvPr>
            <p:cNvSpPr/>
            <p:nvPr/>
          </p:nvSpPr>
          <p:spPr>
            <a:xfrm>
              <a:off x="1756867" y="2882086"/>
              <a:ext cx="553720" cy="572770"/>
            </a:xfrm>
            <a:custGeom>
              <a:avLst/>
              <a:gdLst/>
              <a:ahLst/>
              <a:cxnLst/>
              <a:rect l="l" t="t" r="r" b="b"/>
              <a:pathLst>
                <a:path w="553719" h="572770">
                  <a:moveTo>
                    <a:pt x="261137" y="130670"/>
                  </a:moveTo>
                  <a:lnTo>
                    <a:pt x="250850" y="79857"/>
                  </a:lnTo>
                  <a:lnTo>
                    <a:pt x="238975" y="62230"/>
                  </a:lnTo>
                  <a:lnTo>
                    <a:pt x="222846" y="38315"/>
                  </a:lnTo>
                  <a:lnTo>
                    <a:pt x="198958" y="22186"/>
                  </a:lnTo>
                  <a:lnTo>
                    <a:pt x="198958" y="130670"/>
                  </a:lnTo>
                  <a:lnTo>
                    <a:pt x="193573" y="157289"/>
                  </a:lnTo>
                  <a:lnTo>
                    <a:pt x="178904" y="179044"/>
                  </a:lnTo>
                  <a:lnTo>
                    <a:pt x="157162" y="193725"/>
                  </a:lnTo>
                  <a:lnTo>
                    <a:pt x="130568" y="199110"/>
                  </a:lnTo>
                  <a:lnTo>
                    <a:pt x="103974" y="193725"/>
                  </a:lnTo>
                  <a:lnTo>
                    <a:pt x="82232" y="179044"/>
                  </a:lnTo>
                  <a:lnTo>
                    <a:pt x="67564" y="157289"/>
                  </a:lnTo>
                  <a:lnTo>
                    <a:pt x="62179" y="130670"/>
                  </a:lnTo>
                  <a:lnTo>
                    <a:pt x="67564" y="104051"/>
                  </a:lnTo>
                  <a:lnTo>
                    <a:pt x="82232" y="82296"/>
                  </a:lnTo>
                  <a:lnTo>
                    <a:pt x="103974" y="67614"/>
                  </a:lnTo>
                  <a:lnTo>
                    <a:pt x="130568" y="62230"/>
                  </a:lnTo>
                  <a:lnTo>
                    <a:pt x="157162" y="67614"/>
                  </a:lnTo>
                  <a:lnTo>
                    <a:pt x="178904" y="82296"/>
                  </a:lnTo>
                  <a:lnTo>
                    <a:pt x="193573" y="104051"/>
                  </a:lnTo>
                  <a:lnTo>
                    <a:pt x="198958" y="130670"/>
                  </a:lnTo>
                  <a:lnTo>
                    <a:pt x="198958" y="22186"/>
                  </a:lnTo>
                  <a:lnTo>
                    <a:pt x="181343" y="10287"/>
                  </a:lnTo>
                  <a:lnTo>
                    <a:pt x="130568" y="0"/>
                  </a:lnTo>
                  <a:lnTo>
                    <a:pt x="79794" y="10287"/>
                  </a:lnTo>
                  <a:lnTo>
                    <a:pt x="38290" y="38315"/>
                  </a:lnTo>
                  <a:lnTo>
                    <a:pt x="10287" y="79857"/>
                  </a:lnTo>
                  <a:lnTo>
                    <a:pt x="0" y="130670"/>
                  </a:lnTo>
                  <a:lnTo>
                    <a:pt x="10287" y="181483"/>
                  </a:lnTo>
                  <a:lnTo>
                    <a:pt x="38290" y="223024"/>
                  </a:lnTo>
                  <a:lnTo>
                    <a:pt x="79794" y="251053"/>
                  </a:lnTo>
                  <a:lnTo>
                    <a:pt x="130568" y="261340"/>
                  </a:lnTo>
                  <a:lnTo>
                    <a:pt x="181343" y="251053"/>
                  </a:lnTo>
                  <a:lnTo>
                    <a:pt x="222846" y="223024"/>
                  </a:lnTo>
                  <a:lnTo>
                    <a:pt x="238975" y="199110"/>
                  </a:lnTo>
                  <a:lnTo>
                    <a:pt x="250850" y="181483"/>
                  </a:lnTo>
                  <a:lnTo>
                    <a:pt x="261137" y="130670"/>
                  </a:lnTo>
                  <a:close/>
                </a:path>
                <a:path w="553719" h="572770">
                  <a:moveTo>
                    <a:pt x="553351" y="541185"/>
                  </a:moveTo>
                  <a:lnTo>
                    <a:pt x="550900" y="529069"/>
                  </a:lnTo>
                  <a:lnTo>
                    <a:pt x="544233" y="519188"/>
                  </a:lnTo>
                  <a:lnTo>
                    <a:pt x="534352" y="512508"/>
                  </a:lnTo>
                  <a:lnTo>
                    <a:pt x="522262" y="510070"/>
                  </a:lnTo>
                  <a:lnTo>
                    <a:pt x="494284" y="510070"/>
                  </a:lnTo>
                  <a:lnTo>
                    <a:pt x="502488" y="494499"/>
                  </a:lnTo>
                  <a:lnTo>
                    <a:pt x="508584" y="477786"/>
                  </a:lnTo>
                  <a:lnTo>
                    <a:pt x="512381" y="460095"/>
                  </a:lnTo>
                  <a:lnTo>
                    <a:pt x="513676" y="441629"/>
                  </a:lnTo>
                  <a:lnTo>
                    <a:pt x="503402" y="390804"/>
                  </a:lnTo>
                  <a:lnTo>
                    <a:pt x="491515" y="373176"/>
                  </a:lnTo>
                  <a:lnTo>
                    <a:pt x="475399" y="349275"/>
                  </a:lnTo>
                  <a:lnTo>
                    <a:pt x="451510" y="333146"/>
                  </a:lnTo>
                  <a:lnTo>
                    <a:pt x="451510" y="441629"/>
                  </a:lnTo>
                  <a:lnTo>
                    <a:pt x="446125" y="468236"/>
                  </a:lnTo>
                  <a:lnTo>
                    <a:pt x="431457" y="489991"/>
                  </a:lnTo>
                  <a:lnTo>
                    <a:pt x="409714" y="504685"/>
                  </a:lnTo>
                  <a:lnTo>
                    <a:pt x="383120" y="510070"/>
                  </a:lnTo>
                  <a:lnTo>
                    <a:pt x="356527" y="504685"/>
                  </a:lnTo>
                  <a:lnTo>
                    <a:pt x="334784" y="489991"/>
                  </a:lnTo>
                  <a:lnTo>
                    <a:pt x="320103" y="468236"/>
                  </a:lnTo>
                  <a:lnTo>
                    <a:pt x="314731" y="441629"/>
                  </a:lnTo>
                  <a:lnTo>
                    <a:pt x="320103" y="415010"/>
                  </a:lnTo>
                  <a:lnTo>
                    <a:pt x="334784" y="393255"/>
                  </a:lnTo>
                  <a:lnTo>
                    <a:pt x="356527" y="378561"/>
                  </a:lnTo>
                  <a:lnTo>
                    <a:pt x="383120" y="373176"/>
                  </a:lnTo>
                  <a:lnTo>
                    <a:pt x="409714" y="378561"/>
                  </a:lnTo>
                  <a:lnTo>
                    <a:pt x="431457" y="393255"/>
                  </a:lnTo>
                  <a:lnTo>
                    <a:pt x="446125" y="415010"/>
                  </a:lnTo>
                  <a:lnTo>
                    <a:pt x="451510" y="441629"/>
                  </a:lnTo>
                  <a:lnTo>
                    <a:pt x="451510" y="333146"/>
                  </a:lnTo>
                  <a:lnTo>
                    <a:pt x="433895" y="321246"/>
                  </a:lnTo>
                  <a:lnTo>
                    <a:pt x="383120" y="310959"/>
                  </a:lnTo>
                  <a:lnTo>
                    <a:pt x="332346" y="321246"/>
                  </a:lnTo>
                  <a:lnTo>
                    <a:pt x="290830" y="349275"/>
                  </a:lnTo>
                  <a:lnTo>
                    <a:pt x="262826" y="390804"/>
                  </a:lnTo>
                  <a:lnTo>
                    <a:pt x="252552" y="441629"/>
                  </a:lnTo>
                  <a:lnTo>
                    <a:pt x="253860" y="460095"/>
                  </a:lnTo>
                  <a:lnTo>
                    <a:pt x="257644" y="477786"/>
                  </a:lnTo>
                  <a:lnTo>
                    <a:pt x="263740" y="494499"/>
                  </a:lnTo>
                  <a:lnTo>
                    <a:pt x="271945" y="510070"/>
                  </a:lnTo>
                  <a:lnTo>
                    <a:pt x="118135" y="510070"/>
                  </a:lnTo>
                  <a:lnTo>
                    <a:pt x="106032" y="512508"/>
                  </a:lnTo>
                  <a:lnTo>
                    <a:pt x="96151" y="519188"/>
                  </a:lnTo>
                  <a:lnTo>
                    <a:pt x="89496" y="529069"/>
                  </a:lnTo>
                  <a:lnTo>
                    <a:pt x="87045" y="541185"/>
                  </a:lnTo>
                  <a:lnTo>
                    <a:pt x="89496" y="553288"/>
                  </a:lnTo>
                  <a:lnTo>
                    <a:pt x="96151" y="563168"/>
                  </a:lnTo>
                  <a:lnTo>
                    <a:pt x="106032" y="569849"/>
                  </a:lnTo>
                  <a:lnTo>
                    <a:pt x="118135" y="572287"/>
                  </a:lnTo>
                  <a:lnTo>
                    <a:pt x="522262" y="572287"/>
                  </a:lnTo>
                  <a:lnTo>
                    <a:pt x="534352" y="569849"/>
                  </a:lnTo>
                  <a:lnTo>
                    <a:pt x="544233" y="563168"/>
                  </a:lnTo>
                  <a:lnTo>
                    <a:pt x="550900" y="553288"/>
                  </a:lnTo>
                  <a:lnTo>
                    <a:pt x="553351" y="541185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73607864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57598" y="5457960"/>
            <a:ext cx="6004940" cy="2047997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1576070">
              <a:lnSpc>
                <a:spcPts val="3030"/>
              </a:lnSpc>
              <a:spcBef>
                <a:spcPts val="470"/>
              </a:spcBef>
            </a:pP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myUFL &gt; </a:t>
            </a:r>
            <a:endParaRPr lang="en-US" sz="2800">
              <a:solidFill>
                <a:srgbClr val="FFFFFF"/>
              </a:solidFill>
              <a:latin typeface="Gentona Book" panose="00000500000000000000" pitchFamily="50" charset="0"/>
              <a:cs typeface="Arial"/>
            </a:endParaRPr>
          </a:p>
          <a:p>
            <a:pPr marL="12700" marR="1576070">
              <a:lnSpc>
                <a:spcPts val="3030"/>
              </a:lnSpc>
              <a:spcBef>
                <a:spcPts val="470"/>
              </a:spcBef>
            </a:pP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Main Menu &gt;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2805"/>
              </a:lnSpc>
            </a:pP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My Self Service &gt;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3025"/>
              </a:lnSpc>
            </a:pP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Benefits &gt;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3195"/>
              </a:lnSpc>
            </a:pP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PFID &amp; Beneficiary Info</a:t>
            </a:r>
            <a:endParaRPr sz="280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57597" y="2940980"/>
            <a:ext cx="3515995" cy="2097369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</a:pPr>
            <a:r>
              <a:rPr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Find your People First ID Number:</a:t>
            </a:r>
            <a:endParaRPr sz="480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1649260"/>
          </a:xfrm>
          <a:prstGeom prst="rect">
            <a:avLst/>
          </a:prstGeom>
        </p:spPr>
        <p:txBody>
          <a:bodyPr vert="horz" wrap="square" lIns="0" tIns="25409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66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People First</a:t>
            </a:r>
          </a:p>
          <a:p>
            <a:pPr marL="37465">
              <a:lnSpc>
                <a:spcPct val="100000"/>
              </a:lnSpc>
              <a:spcBef>
                <a:spcPts val="254"/>
              </a:spcBef>
            </a:pPr>
            <a:r>
              <a:rPr sz="2800" b="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peoplefirst.myflorida.com/peoplefirst</a:t>
            </a:r>
            <a:endParaRPr sz="2800">
              <a:latin typeface="Gentona Book" panose="00000500000000000000" pitchFamily="50" charset="0"/>
              <a:cs typeface="Lucida Sans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92564" y="2851747"/>
            <a:ext cx="3159251" cy="470458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57598" y="2979081"/>
            <a:ext cx="6743402" cy="4535857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354965" marR="346710" indent="-342900">
              <a:lnSpc>
                <a:spcPts val="3030"/>
              </a:lnSpc>
              <a:spcBef>
                <a:spcPts val="4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Contact the UFHR-Benefits Team for assistance with login issues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FF"/>
              </a:buClr>
              <a:buFont typeface="Arial"/>
              <a:buChar char="•"/>
            </a:pPr>
            <a:endParaRPr sz="3900">
              <a:latin typeface="Gentona Book" panose="00000500000000000000" pitchFamily="50" charset="0"/>
              <a:cs typeface="Arial"/>
            </a:endParaRPr>
          </a:p>
          <a:p>
            <a:pPr marL="355600" marR="1271905" indent="-342900">
              <a:lnSpc>
                <a:spcPts val="302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  <a:cs typeface="Arial"/>
              </a:rPr>
              <a:t>Make changes over the phone:</a:t>
            </a:r>
            <a:r>
              <a:rPr sz="28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 </a:t>
            </a:r>
            <a:r>
              <a:rPr sz="28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People First Service Center at 866-663-4735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endParaRPr sz="310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ts val="3190"/>
              </a:lnSpc>
              <a:spcBef>
                <a:spcPts val="20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b="1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  <a:cs typeface="Arial"/>
              </a:rPr>
              <a:t>Enrollment Guide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 marL="355600">
              <a:lnSpc>
                <a:spcPts val="3025"/>
              </a:lnSpc>
            </a:pPr>
            <a:r>
              <a:rPr sz="280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  <a:hlinkClick r:id="rId4"/>
              </a:rPr>
              <a:t>www.mybenefits.myflorida.com/health</a:t>
            </a:r>
            <a:endParaRPr sz="2800">
              <a:latin typeface="Gentona Book" panose="00000500000000000000" pitchFamily="50" charset="0"/>
              <a:cs typeface="Lucida Sans"/>
            </a:endParaRPr>
          </a:p>
          <a:p>
            <a:pPr marL="355600">
              <a:lnSpc>
                <a:spcPts val="3195"/>
              </a:lnSpc>
            </a:pPr>
            <a:r>
              <a:rPr sz="280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/eligibility_and_enrollment</a:t>
            </a:r>
            <a:endParaRPr sz="2800">
              <a:latin typeface="Gentona Book" panose="00000500000000000000" pitchFamily="50" charset="0"/>
              <a:cs typeface="Lucida San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1649260"/>
          </a:xfrm>
          <a:prstGeom prst="rect">
            <a:avLst/>
          </a:prstGeom>
        </p:spPr>
        <p:txBody>
          <a:bodyPr vert="horz" wrap="square" lIns="0" tIns="25409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66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People First</a:t>
            </a:r>
          </a:p>
          <a:p>
            <a:pPr marL="37465">
              <a:lnSpc>
                <a:spcPct val="100000"/>
              </a:lnSpc>
              <a:spcBef>
                <a:spcPts val="254"/>
              </a:spcBef>
            </a:pPr>
            <a:r>
              <a:rPr sz="2800" b="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peoplefirst.myflorida.com/peoplefirst</a:t>
            </a:r>
            <a:endParaRPr sz="2800">
              <a:latin typeface="Gentona Book" panose="00000500000000000000" pitchFamily="50" charset="0"/>
              <a:cs typeface="Lucida Sans"/>
            </a:endParaRP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48103" y="2416871"/>
            <a:ext cx="5781961" cy="524182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1694180">
              <a:lnSpc>
                <a:spcPts val="5180"/>
              </a:lnSpc>
              <a:spcBef>
                <a:spcPts val="755"/>
              </a:spcBef>
            </a:pPr>
            <a:r>
              <a:rPr sz="4800" b="1" dirty="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UF Select Benefits</a:t>
            </a:r>
            <a:endParaRPr sz="4800" dirty="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3195"/>
              </a:lnSpc>
              <a:spcBef>
                <a:spcPts val="2055"/>
              </a:spcBef>
            </a:pPr>
            <a:r>
              <a:rPr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myUFL &gt; Main Menu &gt;</a:t>
            </a:r>
            <a:endParaRPr sz="2800" dirty="0">
              <a:latin typeface="Gentona Book" panose="00000500000000000000" pitchFamily="50" charset="0"/>
              <a:cs typeface="Arial"/>
            </a:endParaRPr>
          </a:p>
          <a:p>
            <a:pPr marL="12700" marR="107314">
              <a:lnSpc>
                <a:spcPts val="3030"/>
              </a:lnSpc>
              <a:spcBef>
                <a:spcPts val="210"/>
              </a:spcBef>
            </a:pPr>
            <a:r>
              <a:rPr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My Self Service &gt; Benefits &gt; Benefits Enrollment</a:t>
            </a:r>
            <a:endParaRPr sz="2800" dirty="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</a:pPr>
            <a:endParaRPr sz="3100" dirty="0">
              <a:latin typeface="Gentona Book" panose="00000500000000000000" pitchFamily="50" charset="0"/>
              <a:cs typeface="Arial"/>
            </a:endParaRPr>
          </a:p>
          <a:p>
            <a:pPr marL="12700" marR="5080">
              <a:lnSpc>
                <a:spcPts val="3030"/>
              </a:lnSpc>
              <a:spcBef>
                <a:spcPts val="2450"/>
              </a:spcBef>
            </a:pPr>
            <a:r>
              <a:rPr sz="2800" b="1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UF Select benefits include: </a:t>
            </a:r>
            <a:r>
              <a:rPr sz="2800" dirty="0" err="1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GatorCare</a:t>
            </a:r>
            <a:r>
              <a:rPr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, Eagles Dental, UF Vision, </a:t>
            </a:r>
            <a:r>
              <a:rPr lang="en-US"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Standard </a:t>
            </a:r>
            <a:r>
              <a:rPr sz="2800" dirty="0">
                <a:solidFill>
                  <a:srgbClr val="002556"/>
                </a:solidFill>
                <a:latin typeface="Gentona Book" panose="00000500000000000000" pitchFamily="50" charset="0"/>
                <a:cs typeface="Arial"/>
              </a:rPr>
              <a:t>Optional Term Life and Disability Benefits</a:t>
            </a:r>
            <a:endParaRPr sz="2800" dirty="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8102" y="772028"/>
            <a:ext cx="8657897" cy="1447191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>
                <a:latin typeface="Gentona Book" panose="00000500000000000000" pitchFamily="50" charset="0"/>
              </a:rPr>
              <a:t>UF Select and GatorCare</a:t>
            </a:r>
          </a:p>
          <a:p>
            <a:pPr marL="15875">
              <a:lnSpc>
                <a:spcPct val="100000"/>
              </a:lnSpc>
              <a:spcBef>
                <a:spcPts val="190"/>
              </a:spcBef>
            </a:pPr>
            <a:r>
              <a:rPr sz="2800" b="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my.ufl.edu</a:t>
            </a:r>
            <a:endParaRPr sz="2800">
              <a:latin typeface="Gentona Book" panose="00000500000000000000" pitchFamily="50" charset="0"/>
              <a:cs typeface="Lucida Sans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71295" y="2566711"/>
            <a:ext cx="3454218" cy="47030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11623" y="2283999"/>
            <a:ext cx="10707337" cy="5719001"/>
          </a:xfrm>
          <a:prstGeom prst="rect">
            <a:avLst/>
          </a:prstGeom>
        </p:spPr>
        <p:txBody>
          <a:bodyPr vert="horz" wrap="square" lIns="0" tIns="60960" rIns="0" bIns="0" rtlCol="0" anchor="t">
            <a:spAutoFit/>
          </a:bodyPr>
          <a:lstStyle/>
          <a:p>
            <a:pPr marL="12700" marR="457200">
              <a:lnSpc>
                <a:spcPct val="90200"/>
              </a:lnSpc>
              <a:spcBef>
                <a:spcPts val="480"/>
              </a:spcBef>
            </a:pPr>
            <a:r>
              <a:rPr sz="3400" b="1" dirty="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UFHR Website </a:t>
            </a:r>
            <a:endParaRPr lang="en-US" sz="3400" b="1" dirty="0">
              <a:solidFill>
                <a:srgbClr val="FFFFFF"/>
              </a:solidFill>
              <a:latin typeface="Gentona Book" panose="00000500000000000000" pitchFamily="50" charset="0"/>
              <a:cs typeface="Arial"/>
            </a:endParaRPr>
          </a:p>
          <a:p>
            <a:pPr marL="12700" marR="457200">
              <a:lnSpc>
                <a:spcPct val="90200"/>
              </a:lnSpc>
              <a:spcBef>
                <a:spcPts val="480"/>
              </a:spcBef>
            </a:pPr>
            <a:r>
              <a:rPr sz="3400" i="1" u="sng" dirty="0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benefits.hr.ufl.edu/my-benefits/open-</a:t>
            </a:r>
            <a:r>
              <a:rPr sz="3400" i="1" dirty="0">
                <a:solidFill>
                  <a:srgbClr val="0091D6"/>
                </a:solidFill>
                <a:latin typeface="Gentona Book" panose="00000500000000000000" pitchFamily="50" charset="0"/>
                <a:cs typeface="Lucida Sans"/>
              </a:rPr>
              <a:t> </a:t>
            </a:r>
            <a:r>
              <a:rPr sz="3400" i="1" u="sng" dirty="0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enrollment</a:t>
            </a:r>
            <a:endParaRPr lang="en-US" sz="3400" i="1" u="sng" dirty="0">
              <a:solidFill>
                <a:srgbClr val="0091D6"/>
              </a:solidFill>
              <a:uFill>
                <a:solidFill>
                  <a:srgbClr val="0091D6"/>
                </a:solidFill>
              </a:uFill>
              <a:latin typeface="Gentona Book" panose="00000500000000000000" pitchFamily="50" charset="0"/>
              <a:cs typeface="Lucida Sans"/>
            </a:endParaRPr>
          </a:p>
          <a:p>
            <a:pPr marL="12700" marR="457200">
              <a:lnSpc>
                <a:spcPct val="90200"/>
              </a:lnSpc>
              <a:spcBef>
                <a:spcPts val="480"/>
              </a:spcBef>
            </a:pPr>
            <a:endParaRPr lang="en-US" sz="3400" i="1" u="sng" dirty="0">
              <a:solidFill>
                <a:srgbClr val="0091D6"/>
              </a:solidFill>
              <a:uFill>
                <a:solidFill>
                  <a:srgbClr val="0091D6"/>
                </a:solidFill>
              </a:uFill>
              <a:latin typeface="Gentona Book" panose="00000500000000000000" pitchFamily="50" charset="0"/>
              <a:cs typeface="Lucida Sans"/>
            </a:endParaRPr>
          </a:p>
          <a:p>
            <a:pPr marL="12700" marR="457200">
              <a:lnSpc>
                <a:spcPct val="90200"/>
              </a:lnSpc>
              <a:spcBef>
                <a:spcPts val="480"/>
              </a:spcBef>
            </a:pPr>
            <a:r>
              <a:rPr lang="en-US" sz="3400" b="1" dirty="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State of Florida Website</a:t>
            </a:r>
          </a:p>
          <a:p>
            <a:pPr marL="12700" marR="457200">
              <a:lnSpc>
                <a:spcPct val="90200"/>
              </a:lnSpc>
              <a:spcBef>
                <a:spcPts val="480"/>
              </a:spcBef>
            </a:pPr>
            <a:r>
              <a:rPr lang="en-US" sz="3400" dirty="0">
                <a:latin typeface="Gentona Book" panose="00000500000000000000"/>
                <a:hlinkClick r:id="rId4"/>
              </a:rPr>
              <a:t>Open Enrollment for the 2024 Plan Year / Health | </a:t>
            </a:r>
            <a:r>
              <a:rPr lang="en-US" sz="3400" dirty="0" err="1">
                <a:latin typeface="Gentona Book" panose="00000500000000000000"/>
                <a:hlinkClick r:id="rId4"/>
              </a:rPr>
              <a:t>MyBenefits</a:t>
            </a:r>
            <a:r>
              <a:rPr lang="en-US" sz="3400" dirty="0">
                <a:latin typeface="Gentona Book" panose="00000500000000000000"/>
                <a:hlinkClick r:id="rId4"/>
              </a:rPr>
              <a:t> / Department of Management Services (myflorida.com)</a:t>
            </a:r>
            <a:endParaRPr lang="en-US" sz="3400" i="1" u="sng" dirty="0">
              <a:solidFill>
                <a:srgbClr val="0091D6"/>
              </a:solidFill>
              <a:uFill>
                <a:solidFill>
                  <a:srgbClr val="0091D6"/>
                </a:solidFill>
              </a:uFill>
              <a:latin typeface="Gentona Book" panose="00000500000000000000"/>
              <a:cs typeface="Lucida Sans"/>
            </a:endParaRPr>
          </a:p>
          <a:p>
            <a:pPr marL="12700" marR="457200">
              <a:lnSpc>
                <a:spcPct val="90200"/>
              </a:lnSpc>
              <a:spcBef>
                <a:spcPts val="480"/>
              </a:spcBef>
            </a:pPr>
            <a:endParaRPr lang="en-US" sz="3400" i="1" u="sng" dirty="0">
              <a:solidFill>
                <a:srgbClr val="0091D6"/>
              </a:solidFill>
              <a:uFill>
                <a:solidFill>
                  <a:srgbClr val="0091D6"/>
                </a:solidFill>
              </a:uFill>
              <a:latin typeface="Gentona Book" panose="00000500000000000000" pitchFamily="50" charset="0"/>
              <a:cs typeface="Lucida Sans"/>
            </a:endParaRPr>
          </a:p>
          <a:p>
            <a:r>
              <a:rPr lang="en-US" sz="3400" b="1" dirty="0">
                <a:solidFill>
                  <a:srgbClr val="FFFFFF"/>
                </a:solidFill>
                <a:latin typeface="Gentona Book"/>
                <a:cs typeface="Arial"/>
              </a:rPr>
              <a:t>Benefits and Wellness Fair </a:t>
            </a:r>
            <a:br>
              <a:rPr lang="en-US" sz="3400" b="1" dirty="0">
                <a:latin typeface="Gentona Book"/>
                <a:cs typeface="Arial"/>
              </a:rPr>
            </a:br>
            <a:r>
              <a:rPr lang="en-US" sz="3400" dirty="0">
                <a:solidFill>
                  <a:srgbClr val="FFFFFF"/>
                </a:solidFill>
                <a:latin typeface="Gentona Book"/>
                <a:cs typeface="Arial"/>
              </a:rPr>
              <a:t>October 13 from 9 a.m. to 2 p.m.</a:t>
            </a:r>
            <a:br>
              <a:rPr lang="en-US" sz="3400" dirty="0">
                <a:latin typeface="Gentona Book"/>
                <a:cs typeface="Arial"/>
              </a:rPr>
            </a:br>
            <a:r>
              <a:rPr lang="en-US" sz="3400" dirty="0">
                <a:solidFill>
                  <a:srgbClr val="FFFFFF"/>
                </a:solidFill>
                <a:latin typeface="Gentona Book"/>
                <a:cs typeface="Arial"/>
              </a:rPr>
              <a:t>at the Evans Champions Club at the Ben Hill Griffin Stadium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48102" y="1033721"/>
            <a:ext cx="59328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75">
                <a:solidFill>
                  <a:srgbClr val="FFFFFF"/>
                </a:solidFill>
                <a:latin typeface="Gentona Book" panose="00000500000000000000" pitchFamily="50" charset="0"/>
              </a:rPr>
              <a:t>More</a:t>
            </a:r>
            <a:r>
              <a:rPr spc="-450">
                <a:solidFill>
                  <a:srgbClr val="FFFFFF"/>
                </a:solidFill>
                <a:latin typeface="Gentona Book" panose="00000500000000000000" pitchFamily="50" charset="0"/>
              </a:rPr>
              <a:t> </a:t>
            </a:r>
            <a:r>
              <a:rPr spc="-125">
                <a:solidFill>
                  <a:srgbClr val="FFFFFF"/>
                </a:solidFill>
                <a:latin typeface="Gentona Book" panose="00000500000000000000" pitchFamily="50" charset="0"/>
              </a:rPr>
              <a:t>Information</a:t>
            </a:r>
          </a:p>
        </p:txBody>
      </p:sp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57598" y="2409714"/>
            <a:ext cx="5829002" cy="49628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z="36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Email us:</a:t>
            </a:r>
            <a:endParaRPr sz="36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4105"/>
              </a:lnSpc>
            </a:pPr>
            <a:r>
              <a:rPr sz="360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  <a:hlinkClick r:id="rId4"/>
              </a:rPr>
              <a:t>benefits@ufl.edu</a:t>
            </a:r>
            <a:endParaRPr sz="3600">
              <a:latin typeface="Gentona Book" panose="00000500000000000000" pitchFamily="50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600">
              <a:latin typeface="Gentona Book" panose="00000500000000000000" pitchFamily="50" charset="0"/>
              <a:cs typeface="Lucida Sans"/>
            </a:endParaRPr>
          </a:p>
          <a:p>
            <a:pPr marL="12700" marR="5080">
              <a:lnSpc>
                <a:spcPts val="3890"/>
              </a:lnSpc>
            </a:pPr>
            <a:r>
              <a:rPr sz="36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Message us or book a phone/video consult: </a:t>
            </a:r>
            <a:r>
              <a:rPr sz="360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benefits.hr.ufl.edu/contact</a:t>
            </a:r>
            <a:endParaRPr sz="3600">
              <a:latin typeface="Gentona Book" panose="00000500000000000000" pitchFamily="50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150">
              <a:latin typeface="Gentona Book" panose="00000500000000000000" pitchFamily="50" charset="0"/>
              <a:cs typeface="Lucida Sans"/>
            </a:endParaRPr>
          </a:p>
          <a:p>
            <a:pPr marL="12700">
              <a:lnSpc>
                <a:spcPts val="4105"/>
              </a:lnSpc>
            </a:pPr>
            <a:r>
              <a:rPr sz="3600" b="1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Call us:</a:t>
            </a:r>
            <a:endParaRPr sz="36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ts val="4105"/>
              </a:lnSpc>
            </a:pPr>
            <a:r>
              <a:rPr sz="360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(352) 392-2477</a:t>
            </a:r>
            <a:endParaRPr sz="3600"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69328" y="1009140"/>
            <a:ext cx="551894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We can help!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1179810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Gentona Book" panose="00000500000000000000" pitchFamily="50" charset="0"/>
              </a:rPr>
              <a:t>Make sure you review: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312627" y="2909283"/>
            <a:ext cx="407877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Your address in MyUfl</a:t>
            </a:r>
            <a:endParaRPr sz="4800">
              <a:latin typeface="Gentona Book" panose="00000500000000000000" pitchFamily="50" charset="0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4716" y="2817872"/>
            <a:ext cx="1957705" cy="1619885"/>
            <a:chOff x="1074716" y="2817872"/>
            <a:chExt cx="1957705" cy="161988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1826" y="2845275"/>
              <a:ext cx="1930468" cy="159237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074712" y="2817875"/>
              <a:ext cx="1927225" cy="1589405"/>
            </a:xfrm>
            <a:custGeom>
              <a:avLst/>
              <a:gdLst/>
              <a:ahLst/>
              <a:cxnLst/>
              <a:rect l="l" t="t" r="r" b="b"/>
              <a:pathLst>
                <a:path w="1927225" h="1589404">
                  <a:moveTo>
                    <a:pt x="1120609" y="673569"/>
                  </a:moveTo>
                  <a:lnTo>
                    <a:pt x="1112583" y="623951"/>
                  </a:lnTo>
                  <a:lnTo>
                    <a:pt x="1090256" y="580821"/>
                  </a:lnTo>
                  <a:lnTo>
                    <a:pt x="1082294" y="572858"/>
                  </a:lnTo>
                  <a:lnTo>
                    <a:pt x="1064145" y="554710"/>
                  </a:lnTo>
                  <a:lnTo>
                    <a:pt x="1064145" y="673569"/>
                  </a:lnTo>
                  <a:lnTo>
                    <a:pt x="1056208" y="712724"/>
                  </a:lnTo>
                  <a:lnTo>
                    <a:pt x="1034605" y="744740"/>
                  </a:lnTo>
                  <a:lnTo>
                    <a:pt x="1002588" y="766356"/>
                  </a:lnTo>
                  <a:lnTo>
                    <a:pt x="963422" y="774280"/>
                  </a:lnTo>
                  <a:lnTo>
                    <a:pt x="924267" y="766356"/>
                  </a:lnTo>
                  <a:lnTo>
                    <a:pt x="892251" y="744753"/>
                  </a:lnTo>
                  <a:lnTo>
                    <a:pt x="870648" y="712736"/>
                  </a:lnTo>
                  <a:lnTo>
                    <a:pt x="862711" y="673569"/>
                  </a:lnTo>
                  <a:lnTo>
                    <a:pt x="870635" y="634415"/>
                  </a:lnTo>
                  <a:lnTo>
                    <a:pt x="892251" y="602399"/>
                  </a:lnTo>
                  <a:lnTo>
                    <a:pt x="924267" y="580783"/>
                  </a:lnTo>
                  <a:lnTo>
                    <a:pt x="963422" y="572858"/>
                  </a:lnTo>
                  <a:lnTo>
                    <a:pt x="1002588" y="580783"/>
                  </a:lnTo>
                  <a:lnTo>
                    <a:pt x="1034605" y="602399"/>
                  </a:lnTo>
                  <a:lnTo>
                    <a:pt x="1056208" y="634415"/>
                  </a:lnTo>
                  <a:lnTo>
                    <a:pt x="1064145" y="673569"/>
                  </a:lnTo>
                  <a:lnTo>
                    <a:pt x="1064145" y="554710"/>
                  </a:lnTo>
                  <a:lnTo>
                    <a:pt x="1056220" y="546785"/>
                  </a:lnTo>
                  <a:lnTo>
                    <a:pt x="1013079" y="524433"/>
                  </a:lnTo>
                  <a:lnTo>
                    <a:pt x="963422" y="516394"/>
                  </a:lnTo>
                  <a:lnTo>
                    <a:pt x="913790" y="524433"/>
                  </a:lnTo>
                  <a:lnTo>
                    <a:pt x="870648" y="546785"/>
                  </a:lnTo>
                  <a:lnTo>
                    <a:pt x="836612" y="580821"/>
                  </a:lnTo>
                  <a:lnTo>
                    <a:pt x="814273" y="623938"/>
                  </a:lnTo>
                  <a:lnTo>
                    <a:pt x="806246" y="673569"/>
                  </a:lnTo>
                  <a:lnTo>
                    <a:pt x="814273" y="723188"/>
                  </a:lnTo>
                  <a:lnTo>
                    <a:pt x="836612" y="766330"/>
                  </a:lnTo>
                  <a:lnTo>
                    <a:pt x="870648" y="800379"/>
                  </a:lnTo>
                  <a:lnTo>
                    <a:pt x="913790" y="822706"/>
                  </a:lnTo>
                  <a:lnTo>
                    <a:pt x="963422" y="830732"/>
                  </a:lnTo>
                  <a:lnTo>
                    <a:pt x="1013053" y="822706"/>
                  </a:lnTo>
                  <a:lnTo>
                    <a:pt x="1056195" y="800379"/>
                  </a:lnTo>
                  <a:lnTo>
                    <a:pt x="1082294" y="774280"/>
                  </a:lnTo>
                  <a:lnTo>
                    <a:pt x="1090218" y="766356"/>
                  </a:lnTo>
                  <a:lnTo>
                    <a:pt x="1112583" y="723188"/>
                  </a:lnTo>
                  <a:lnTo>
                    <a:pt x="1120609" y="673569"/>
                  </a:lnTo>
                  <a:close/>
                </a:path>
                <a:path w="1927225" h="1589404">
                  <a:moveTo>
                    <a:pt x="1926856" y="1561096"/>
                  </a:moveTo>
                  <a:lnTo>
                    <a:pt x="1924621" y="1550111"/>
                  </a:lnTo>
                  <a:lnTo>
                    <a:pt x="1918576" y="1541132"/>
                  </a:lnTo>
                  <a:lnTo>
                    <a:pt x="1909610" y="1535087"/>
                  </a:lnTo>
                  <a:lnTo>
                    <a:pt x="1898624" y="1532864"/>
                  </a:lnTo>
                  <a:lnTo>
                    <a:pt x="1746072" y="1532864"/>
                  </a:lnTo>
                  <a:lnTo>
                    <a:pt x="1774456" y="1506245"/>
                  </a:lnTo>
                  <a:lnTo>
                    <a:pt x="1780946" y="1497114"/>
                  </a:lnTo>
                  <a:lnTo>
                    <a:pt x="1783346" y="1486560"/>
                  </a:lnTo>
                  <a:lnTo>
                    <a:pt x="1781632" y="1475879"/>
                  </a:lnTo>
                  <a:lnTo>
                    <a:pt x="1775726" y="1466354"/>
                  </a:lnTo>
                  <a:lnTo>
                    <a:pt x="1766595" y="1459865"/>
                  </a:lnTo>
                  <a:lnTo>
                    <a:pt x="1756041" y="1457464"/>
                  </a:lnTo>
                  <a:lnTo>
                    <a:pt x="1745361" y="1459179"/>
                  </a:lnTo>
                  <a:lnTo>
                    <a:pt x="1735836" y="1465072"/>
                  </a:lnTo>
                  <a:lnTo>
                    <a:pt x="1674495" y="1522603"/>
                  </a:lnTo>
                  <a:lnTo>
                    <a:pt x="1641843" y="1492631"/>
                  </a:lnTo>
                  <a:lnTo>
                    <a:pt x="1632254" y="1486839"/>
                  </a:lnTo>
                  <a:lnTo>
                    <a:pt x="1621548" y="1485239"/>
                  </a:lnTo>
                  <a:lnTo>
                    <a:pt x="1611033" y="1487754"/>
                  </a:lnTo>
                  <a:lnTo>
                    <a:pt x="1601978" y="1494345"/>
                  </a:lnTo>
                  <a:lnTo>
                    <a:pt x="1596339" y="1503514"/>
                  </a:lnTo>
                  <a:lnTo>
                    <a:pt x="1594561" y="1513738"/>
                  </a:lnTo>
                  <a:lnTo>
                    <a:pt x="1596580" y="1523898"/>
                  </a:lnTo>
                  <a:lnTo>
                    <a:pt x="1602346" y="1532864"/>
                  </a:lnTo>
                  <a:lnTo>
                    <a:pt x="1480439" y="1532864"/>
                  </a:lnTo>
                  <a:lnTo>
                    <a:pt x="1480439" y="1403108"/>
                  </a:lnTo>
                  <a:lnTo>
                    <a:pt x="1478216" y="1392110"/>
                  </a:lnTo>
                  <a:lnTo>
                    <a:pt x="1472171" y="1383144"/>
                  </a:lnTo>
                  <a:lnTo>
                    <a:pt x="1463192" y="1377099"/>
                  </a:lnTo>
                  <a:lnTo>
                    <a:pt x="1452206" y="1374876"/>
                  </a:lnTo>
                  <a:lnTo>
                    <a:pt x="1441208" y="1377099"/>
                  </a:lnTo>
                  <a:lnTo>
                    <a:pt x="1432242" y="1383144"/>
                  </a:lnTo>
                  <a:lnTo>
                    <a:pt x="1426184" y="1392110"/>
                  </a:lnTo>
                  <a:lnTo>
                    <a:pt x="1423974" y="1403108"/>
                  </a:lnTo>
                  <a:lnTo>
                    <a:pt x="1423974" y="1532864"/>
                  </a:lnTo>
                  <a:lnTo>
                    <a:pt x="1159370" y="1532864"/>
                  </a:lnTo>
                  <a:lnTo>
                    <a:pt x="1159370" y="1003312"/>
                  </a:lnTo>
                  <a:lnTo>
                    <a:pt x="1157160" y="992327"/>
                  </a:lnTo>
                  <a:lnTo>
                    <a:pt x="1151102" y="983348"/>
                  </a:lnTo>
                  <a:lnTo>
                    <a:pt x="1142136" y="977303"/>
                  </a:lnTo>
                  <a:lnTo>
                    <a:pt x="1131138" y="975080"/>
                  </a:lnTo>
                  <a:lnTo>
                    <a:pt x="795680" y="975080"/>
                  </a:lnTo>
                  <a:lnTo>
                    <a:pt x="784682" y="977303"/>
                  </a:lnTo>
                  <a:lnTo>
                    <a:pt x="775716" y="983348"/>
                  </a:lnTo>
                  <a:lnTo>
                    <a:pt x="769658" y="992327"/>
                  </a:lnTo>
                  <a:lnTo>
                    <a:pt x="767448" y="1003312"/>
                  </a:lnTo>
                  <a:lnTo>
                    <a:pt x="767448" y="1107795"/>
                  </a:lnTo>
                  <a:lnTo>
                    <a:pt x="795680" y="1136027"/>
                  </a:lnTo>
                  <a:lnTo>
                    <a:pt x="823912" y="1107795"/>
                  </a:lnTo>
                  <a:lnTo>
                    <a:pt x="823912" y="1031544"/>
                  </a:lnTo>
                  <a:lnTo>
                    <a:pt x="1102944" y="1031544"/>
                  </a:lnTo>
                  <a:lnTo>
                    <a:pt x="1102944" y="1532864"/>
                  </a:lnTo>
                  <a:lnTo>
                    <a:pt x="823912" y="1532864"/>
                  </a:lnTo>
                  <a:lnTo>
                    <a:pt x="823912" y="1220635"/>
                  </a:lnTo>
                  <a:lnTo>
                    <a:pt x="821690" y="1209636"/>
                  </a:lnTo>
                  <a:lnTo>
                    <a:pt x="815644" y="1200670"/>
                  </a:lnTo>
                  <a:lnTo>
                    <a:pt x="806665" y="1194612"/>
                  </a:lnTo>
                  <a:lnTo>
                    <a:pt x="795680" y="1192403"/>
                  </a:lnTo>
                  <a:lnTo>
                    <a:pt x="784682" y="1194612"/>
                  </a:lnTo>
                  <a:lnTo>
                    <a:pt x="775716" y="1200670"/>
                  </a:lnTo>
                  <a:lnTo>
                    <a:pt x="769658" y="1209636"/>
                  </a:lnTo>
                  <a:lnTo>
                    <a:pt x="767448" y="1220635"/>
                  </a:lnTo>
                  <a:lnTo>
                    <a:pt x="767448" y="1532864"/>
                  </a:lnTo>
                  <a:lnTo>
                    <a:pt x="509943" y="1532864"/>
                  </a:lnTo>
                  <a:lnTo>
                    <a:pt x="509943" y="715073"/>
                  </a:lnTo>
                  <a:lnTo>
                    <a:pt x="963422" y="289890"/>
                  </a:lnTo>
                  <a:lnTo>
                    <a:pt x="1423974" y="721741"/>
                  </a:lnTo>
                  <a:lnTo>
                    <a:pt x="1423974" y="1290281"/>
                  </a:lnTo>
                  <a:lnTo>
                    <a:pt x="1426184" y="1301267"/>
                  </a:lnTo>
                  <a:lnTo>
                    <a:pt x="1432242" y="1310233"/>
                  </a:lnTo>
                  <a:lnTo>
                    <a:pt x="1441208" y="1316291"/>
                  </a:lnTo>
                  <a:lnTo>
                    <a:pt x="1452206" y="1318501"/>
                  </a:lnTo>
                  <a:lnTo>
                    <a:pt x="1463192" y="1316291"/>
                  </a:lnTo>
                  <a:lnTo>
                    <a:pt x="1472171" y="1310233"/>
                  </a:lnTo>
                  <a:lnTo>
                    <a:pt x="1478216" y="1301267"/>
                  </a:lnTo>
                  <a:lnTo>
                    <a:pt x="1480439" y="1290281"/>
                  </a:lnTo>
                  <a:lnTo>
                    <a:pt x="1480439" y="774636"/>
                  </a:lnTo>
                  <a:lnTo>
                    <a:pt x="1496936" y="790117"/>
                  </a:lnTo>
                  <a:lnTo>
                    <a:pt x="1538655" y="815848"/>
                  </a:lnTo>
                  <a:lnTo>
                    <a:pt x="1585087" y="823099"/>
                  </a:lnTo>
                  <a:lnTo>
                    <a:pt x="1630667" y="812469"/>
                  </a:lnTo>
                  <a:lnTo>
                    <a:pt x="1669834" y="784542"/>
                  </a:lnTo>
                  <a:lnTo>
                    <a:pt x="1695411" y="743229"/>
                  </a:lnTo>
                  <a:lnTo>
                    <a:pt x="1702892" y="696950"/>
                  </a:lnTo>
                  <a:lnTo>
                    <a:pt x="1692452" y="651256"/>
                  </a:lnTo>
                  <a:lnTo>
                    <a:pt x="1664258" y="611657"/>
                  </a:lnTo>
                  <a:lnTo>
                    <a:pt x="1047089" y="32981"/>
                  </a:lnTo>
                  <a:lnTo>
                    <a:pt x="1007745" y="8242"/>
                  </a:lnTo>
                  <a:lnTo>
                    <a:pt x="963422" y="0"/>
                  </a:lnTo>
                  <a:lnTo>
                    <a:pt x="919099" y="8242"/>
                  </a:lnTo>
                  <a:lnTo>
                    <a:pt x="879767" y="32981"/>
                  </a:lnTo>
                  <a:lnTo>
                    <a:pt x="658990" y="239979"/>
                  </a:lnTo>
                  <a:lnTo>
                    <a:pt x="652500" y="249110"/>
                  </a:lnTo>
                  <a:lnTo>
                    <a:pt x="650100" y="259664"/>
                  </a:lnTo>
                  <a:lnTo>
                    <a:pt x="651814" y="270344"/>
                  </a:lnTo>
                  <a:lnTo>
                    <a:pt x="688086" y="287045"/>
                  </a:lnTo>
                  <a:lnTo>
                    <a:pt x="918375" y="74155"/>
                  </a:lnTo>
                  <a:lnTo>
                    <a:pt x="939558" y="60845"/>
                  </a:lnTo>
                  <a:lnTo>
                    <a:pt x="963422" y="56400"/>
                  </a:lnTo>
                  <a:lnTo>
                    <a:pt x="987285" y="60833"/>
                  </a:lnTo>
                  <a:lnTo>
                    <a:pt x="1008468" y="74155"/>
                  </a:lnTo>
                  <a:lnTo>
                    <a:pt x="1625650" y="652856"/>
                  </a:lnTo>
                  <a:lnTo>
                    <a:pt x="1640789" y="674166"/>
                  </a:lnTo>
                  <a:lnTo>
                    <a:pt x="1646389" y="698792"/>
                  </a:lnTo>
                  <a:lnTo>
                    <a:pt x="1642376" y="723709"/>
                  </a:lnTo>
                  <a:lnTo>
                    <a:pt x="1628635" y="745921"/>
                  </a:lnTo>
                  <a:lnTo>
                    <a:pt x="1607058" y="761238"/>
                  </a:lnTo>
                  <a:lnTo>
                    <a:pt x="1582356" y="766724"/>
                  </a:lnTo>
                  <a:lnTo>
                    <a:pt x="1557515" y="762558"/>
                  </a:lnTo>
                  <a:lnTo>
                    <a:pt x="1535531" y="748906"/>
                  </a:lnTo>
                  <a:lnTo>
                    <a:pt x="982738" y="230593"/>
                  </a:lnTo>
                  <a:lnTo>
                    <a:pt x="973658" y="224878"/>
                  </a:lnTo>
                  <a:lnTo>
                    <a:pt x="963434" y="222961"/>
                  </a:lnTo>
                  <a:lnTo>
                    <a:pt x="953211" y="224878"/>
                  </a:lnTo>
                  <a:lnTo>
                    <a:pt x="944118" y="230593"/>
                  </a:lnTo>
                  <a:lnTo>
                    <a:pt x="391287" y="748944"/>
                  </a:lnTo>
                  <a:lnTo>
                    <a:pt x="369125" y="762673"/>
                  </a:lnTo>
                  <a:lnTo>
                    <a:pt x="319582" y="761149"/>
                  </a:lnTo>
                  <a:lnTo>
                    <a:pt x="284480" y="723722"/>
                  </a:lnTo>
                  <a:lnTo>
                    <a:pt x="280466" y="698792"/>
                  </a:lnTo>
                  <a:lnTo>
                    <a:pt x="286080" y="674166"/>
                  </a:lnTo>
                  <a:lnTo>
                    <a:pt x="301205" y="652856"/>
                  </a:lnTo>
                  <a:lnTo>
                    <a:pt x="615264" y="358381"/>
                  </a:lnTo>
                  <a:lnTo>
                    <a:pt x="621753" y="349250"/>
                  </a:lnTo>
                  <a:lnTo>
                    <a:pt x="624154" y="338696"/>
                  </a:lnTo>
                  <a:lnTo>
                    <a:pt x="622427" y="328015"/>
                  </a:lnTo>
                  <a:lnTo>
                    <a:pt x="616534" y="318477"/>
                  </a:lnTo>
                  <a:lnTo>
                    <a:pt x="607402" y="311988"/>
                  </a:lnTo>
                  <a:lnTo>
                    <a:pt x="596861" y="309575"/>
                  </a:lnTo>
                  <a:lnTo>
                    <a:pt x="586181" y="311302"/>
                  </a:lnTo>
                  <a:lnTo>
                    <a:pt x="576643" y="317207"/>
                  </a:lnTo>
                  <a:lnTo>
                    <a:pt x="262585" y="611682"/>
                  </a:lnTo>
                  <a:lnTo>
                    <a:pt x="234416" y="651268"/>
                  </a:lnTo>
                  <a:lnTo>
                    <a:pt x="223977" y="696963"/>
                  </a:lnTo>
                  <a:lnTo>
                    <a:pt x="231444" y="743242"/>
                  </a:lnTo>
                  <a:lnTo>
                    <a:pt x="257009" y="784567"/>
                  </a:lnTo>
                  <a:lnTo>
                    <a:pt x="296621" y="812749"/>
                  </a:lnTo>
                  <a:lnTo>
                    <a:pt x="342353" y="823163"/>
                  </a:lnTo>
                  <a:lnTo>
                    <a:pt x="388632" y="815682"/>
                  </a:lnTo>
                  <a:lnTo>
                    <a:pt x="429907" y="790143"/>
                  </a:lnTo>
                  <a:lnTo>
                    <a:pt x="453504" y="768007"/>
                  </a:lnTo>
                  <a:lnTo>
                    <a:pt x="453504" y="1532864"/>
                  </a:lnTo>
                  <a:lnTo>
                    <a:pt x="300355" y="1532864"/>
                  </a:lnTo>
                  <a:lnTo>
                    <a:pt x="313956" y="1515960"/>
                  </a:lnTo>
                  <a:lnTo>
                    <a:pt x="319125" y="1506016"/>
                  </a:lnTo>
                  <a:lnTo>
                    <a:pt x="299720" y="1471117"/>
                  </a:lnTo>
                  <a:lnTo>
                    <a:pt x="288937" y="1470202"/>
                  </a:lnTo>
                  <a:lnTo>
                    <a:pt x="278599" y="1473403"/>
                  </a:lnTo>
                  <a:lnTo>
                    <a:pt x="269989" y="1480578"/>
                  </a:lnTo>
                  <a:lnTo>
                    <a:pt x="245859" y="1510538"/>
                  </a:lnTo>
                  <a:lnTo>
                    <a:pt x="213791" y="1452168"/>
                  </a:lnTo>
                  <a:lnTo>
                    <a:pt x="206552" y="1443609"/>
                  </a:lnTo>
                  <a:lnTo>
                    <a:pt x="196926" y="1438656"/>
                  </a:lnTo>
                  <a:lnTo>
                    <a:pt x="186156" y="1437665"/>
                  </a:lnTo>
                  <a:lnTo>
                    <a:pt x="175450" y="1441018"/>
                  </a:lnTo>
                  <a:lnTo>
                    <a:pt x="166890" y="1448244"/>
                  </a:lnTo>
                  <a:lnTo>
                    <a:pt x="161937" y="1457871"/>
                  </a:lnTo>
                  <a:lnTo>
                    <a:pt x="160959" y="1468653"/>
                  </a:lnTo>
                  <a:lnTo>
                    <a:pt x="164299" y="1479359"/>
                  </a:lnTo>
                  <a:lnTo>
                    <a:pt x="193700" y="1532864"/>
                  </a:lnTo>
                  <a:lnTo>
                    <a:pt x="28232" y="1532864"/>
                  </a:lnTo>
                  <a:lnTo>
                    <a:pt x="17246" y="1535087"/>
                  </a:lnTo>
                  <a:lnTo>
                    <a:pt x="8267" y="1541132"/>
                  </a:lnTo>
                  <a:lnTo>
                    <a:pt x="2222" y="1550111"/>
                  </a:lnTo>
                  <a:lnTo>
                    <a:pt x="0" y="1561096"/>
                  </a:lnTo>
                  <a:lnTo>
                    <a:pt x="2222" y="1572082"/>
                  </a:lnTo>
                  <a:lnTo>
                    <a:pt x="8267" y="1581061"/>
                  </a:lnTo>
                  <a:lnTo>
                    <a:pt x="17246" y="1587106"/>
                  </a:lnTo>
                  <a:lnTo>
                    <a:pt x="28232" y="1589328"/>
                  </a:lnTo>
                  <a:lnTo>
                    <a:pt x="1898624" y="1589328"/>
                  </a:lnTo>
                  <a:lnTo>
                    <a:pt x="1909610" y="1587106"/>
                  </a:lnTo>
                  <a:lnTo>
                    <a:pt x="1918576" y="1581061"/>
                  </a:lnTo>
                  <a:lnTo>
                    <a:pt x="1924634" y="1572082"/>
                  </a:lnTo>
                  <a:lnTo>
                    <a:pt x="1926856" y="1561096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48102" y="5165852"/>
            <a:ext cx="7895898" cy="239745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59155">
              <a:lnSpc>
                <a:spcPct val="100000"/>
              </a:lnSpc>
              <a:spcBef>
                <a:spcPts val="95"/>
              </a:spcBef>
            </a:pP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Visit the Benefits website for instructions on how to update your contact information.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</a:pPr>
            <a:endParaRPr sz="310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000">
              <a:latin typeface="Gentona Book" panose="00000500000000000000" pitchFamily="50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80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benefits.hr.ufl.edu/life-events/updating-directory</a:t>
            </a:r>
            <a:endParaRPr sz="2800">
              <a:latin typeface="Gentona Book" panose="00000500000000000000" pitchFamily="50" charset="0"/>
              <a:cs typeface="Lucida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54163" y="6432333"/>
            <a:ext cx="2774315" cy="311785"/>
          </a:xfrm>
          <a:custGeom>
            <a:avLst/>
            <a:gdLst/>
            <a:ahLst/>
            <a:cxnLst/>
            <a:rect l="l" t="t" r="r" b="b"/>
            <a:pathLst>
              <a:path w="2774315" h="311784">
                <a:moveTo>
                  <a:pt x="90703" y="155829"/>
                </a:moveTo>
                <a:lnTo>
                  <a:pt x="35915" y="12"/>
                </a:lnTo>
                <a:lnTo>
                  <a:pt x="0" y="12"/>
                </a:lnTo>
                <a:lnTo>
                  <a:pt x="54952" y="155829"/>
                </a:lnTo>
                <a:lnTo>
                  <a:pt x="38" y="311378"/>
                </a:lnTo>
                <a:lnTo>
                  <a:pt x="35953" y="311378"/>
                </a:lnTo>
                <a:lnTo>
                  <a:pt x="90703" y="155829"/>
                </a:lnTo>
                <a:close/>
              </a:path>
              <a:path w="2774315" h="311784">
                <a:moveTo>
                  <a:pt x="248526" y="155829"/>
                </a:moveTo>
                <a:lnTo>
                  <a:pt x="193255" y="12"/>
                </a:lnTo>
                <a:lnTo>
                  <a:pt x="155105" y="12"/>
                </a:lnTo>
                <a:lnTo>
                  <a:pt x="210261" y="155829"/>
                </a:lnTo>
                <a:lnTo>
                  <a:pt x="155092" y="311378"/>
                </a:lnTo>
                <a:lnTo>
                  <a:pt x="193243" y="311378"/>
                </a:lnTo>
                <a:lnTo>
                  <a:pt x="248526" y="155829"/>
                </a:lnTo>
                <a:close/>
              </a:path>
              <a:path w="2774315" h="311784">
                <a:moveTo>
                  <a:pt x="406412" y="155663"/>
                </a:moveTo>
                <a:lnTo>
                  <a:pt x="350875" y="12"/>
                </a:lnTo>
                <a:lnTo>
                  <a:pt x="310324" y="12"/>
                </a:lnTo>
                <a:lnTo>
                  <a:pt x="365848" y="155663"/>
                </a:lnTo>
                <a:lnTo>
                  <a:pt x="310286" y="311302"/>
                </a:lnTo>
                <a:lnTo>
                  <a:pt x="350837" y="311302"/>
                </a:lnTo>
                <a:lnTo>
                  <a:pt x="406412" y="155663"/>
                </a:lnTo>
                <a:close/>
              </a:path>
              <a:path w="2774315" h="311784">
                <a:moveTo>
                  <a:pt x="564286" y="155816"/>
                </a:moveTo>
                <a:lnTo>
                  <a:pt x="508469" y="12"/>
                </a:lnTo>
                <a:lnTo>
                  <a:pt x="465505" y="12"/>
                </a:lnTo>
                <a:lnTo>
                  <a:pt x="521449" y="155816"/>
                </a:lnTo>
                <a:lnTo>
                  <a:pt x="465543" y="311378"/>
                </a:lnTo>
                <a:lnTo>
                  <a:pt x="508508" y="311378"/>
                </a:lnTo>
                <a:lnTo>
                  <a:pt x="564286" y="155816"/>
                </a:lnTo>
                <a:close/>
              </a:path>
              <a:path w="2774315" h="311784">
                <a:moveTo>
                  <a:pt x="722160" y="155651"/>
                </a:moveTo>
                <a:lnTo>
                  <a:pt x="665848" y="12"/>
                </a:lnTo>
                <a:lnTo>
                  <a:pt x="620598" y="12"/>
                </a:lnTo>
                <a:lnTo>
                  <a:pt x="676795" y="155651"/>
                </a:lnTo>
                <a:lnTo>
                  <a:pt x="620598" y="311302"/>
                </a:lnTo>
                <a:lnTo>
                  <a:pt x="665848" y="311302"/>
                </a:lnTo>
                <a:lnTo>
                  <a:pt x="722160" y="155651"/>
                </a:lnTo>
                <a:close/>
              </a:path>
              <a:path w="2774315" h="311784">
                <a:moveTo>
                  <a:pt x="879957" y="155816"/>
                </a:moveTo>
                <a:lnTo>
                  <a:pt x="823429" y="12"/>
                </a:lnTo>
                <a:lnTo>
                  <a:pt x="775830" y="12"/>
                </a:lnTo>
                <a:lnTo>
                  <a:pt x="832396" y="155816"/>
                </a:lnTo>
                <a:lnTo>
                  <a:pt x="775779" y="311340"/>
                </a:lnTo>
                <a:lnTo>
                  <a:pt x="823391" y="311340"/>
                </a:lnTo>
                <a:lnTo>
                  <a:pt x="879957" y="155816"/>
                </a:lnTo>
                <a:close/>
              </a:path>
              <a:path w="2774315" h="311784">
                <a:moveTo>
                  <a:pt x="1037831" y="155651"/>
                </a:moveTo>
                <a:lnTo>
                  <a:pt x="981024" y="12"/>
                </a:lnTo>
                <a:lnTo>
                  <a:pt x="931011" y="12"/>
                </a:lnTo>
                <a:lnTo>
                  <a:pt x="987818" y="155651"/>
                </a:lnTo>
                <a:lnTo>
                  <a:pt x="931011" y="311175"/>
                </a:lnTo>
                <a:lnTo>
                  <a:pt x="981024" y="311175"/>
                </a:lnTo>
                <a:lnTo>
                  <a:pt x="1037831" y="155651"/>
                </a:lnTo>
                <a:close/>
              </a:path>
              <a:path w="2774315" h="311784">
                <a:moveTo>
                  <a:pt x="1195717" y="155651"/>
                </a:moveTo>
                <a:lnTo>
                  <a:pt x="1138656" y="0"/>
                </a:lnTo>
                <a:lnTo>
                  <a:pt x="1086231" y="0"/>
                </a:lnTo>
                <a:lnTo>
                  <a:pt x="1143419" y="155651"/>
                </a:lnTo>
                <a:lnTo>
                  <a:pt x="1086231" y="311175"/>
                </a:lnTo>
                <a:lnTo>
                  <a:pt x="1138656" y="311175"/>
                </a:lnTo>
                <a:lnTo>
                  <a:pt x="1195717" y="155651"/>
                </a:lnTo>
                <a:close/>
              </a:path>
              <a:path w="2774315" h="311784">
                <a:moveTo>
                  <a:pt x="1353553" y="155651"/>
                </a:moveTo>
                <a:lnTo>
                  <a:pt x="1296111" y="12"/>
                </a:lnTo>
                <a:lnTo>
                  <a:pt x="1241450" y="12"/>
                </a:lnTo>
                <a:lnTo>
                  <a:pt x="1298879" y="155651"/>
                </a:lnTo>
                <a:lnTo>
                  <a:pt x="1241450" y="311175"/>
                </a:lnTo>
                <a:lnTo>
                  <a:pt x="1296111" y="311175"/>
                </a:lnTo>
                <a:lnTo>
                  <a:pt x="1353553" y="155651"/>
                </a:lnTo>
                <a:close/>
              </a:path>
              <a:path w="2774315" h="311784">
                <a:moveTo>
                  <a:pt x="1511414" y="155536"/>
                </a:moveTo>
                <a:lnTo>
                  <a:pt x="1453730" y="0"/>
                </a:lnTo>
                <a:lnTo>
                  <a:pt x="1396669" y="0"/>
                </a:lnTo>
                <a:lnTo>
                  <a:pt x="1454480" y="155536"/>
                </a:lnTo>
                <a:lnTo>
                  <a:pt x="1396669" y="311061"/>
                </a:lnTo>
                <a:lnTo>
                  <a:pt x="1453730" y="311061"/>
                </a:lnTo>
                <a:lnTo>
                  <a:pt x="1511414" y="155536"/>
                </a:lnTo>
                <a:close/>
              </a:path>
              <a:path w="2774315" h="311784">
                <a:moveTo>
                  <a:pt x="1669262" y="155536"/>
                </a:moveTo>
                <a:lnTo>
                  <a:pt x="1611198" y="0"/>
                </a:lnTo>
                <a:lnTo>
                  <a:pt x="1551736" y="0"/>
                </a:lnTo>
                <a:lnTo>
                  <a:pt x="1609788" y="155536"/>
                </a:lnTo>
                <a:lnTo>
                  <a:pt x="1551736" y="310934"/>
                </a:lnTo>
                <a:lnTo>
                  <a:pt x="1611198" y="310934"/>
                </a:lnTo>
                <a:lnTo>
                  <a:pt x="1669262" y="155536"/>
                </a:lnTo>
                <a:close/>
              </a:path>
              <a:path w="2774315" h="311784">
                <a:moveTo>
                  <a:pt x="1827136" y="155524"/>
                </a:moveTo>
                <a:lnTo>
                  <a:pt x="1768792" y="0"/>
                </a:lnTo>
                <a:lnTo>
                  <a:pt x="1707032" y="0"/>
                </a:lnTo>
                <a:lnTo>
                  <a:pt x="1765388" y="155524"/>
                </a:lnTo>
                <a:lnTo>
                  <a:pt x="1707032" y="311048"/>
                </a:lnTo>
                <a:lnTo>
                  <a:pt x="1768792" y="311048"/>
                </a:lnTo>
                <a:lnTo>
                  <a:pt x="1827136" y="155524"/>
                </a:lnTo>
                <a:close/>
              </a:path>
              <a:path w="2774315" h="311784">
                <a:moveTo>
                  <a:pt x="1984971" y="155524"/>
                </a:moveTo>
                <a:lnTo>
                  <a:pt x="1926412" y="0"/>
                </a:lnTo>
                <a:lnTo>
                  <a:pt x="1862302" y="0"/>
                </a:lnTo>
                <a:lnTo>
                  <a:pt x="1920862" y="155524"/>
                </a:lnTo>
                <a:lnTo>
                  <a:pt x="1862264" y="310934"/>
                </a:lnTo>
                <a:lnTo>
                  <a:pt x="1926374" y="310934"/>
                </a:lnTo>
                <a:lnTo>
                  <a:pt x="1984971" y="155524"/>
                </a:lnTo>
                <a:close/>
              </a:path>
              <a:path w="2774315" h="311784">
                <a:moveTo>
                  <a:pt x="2142845" y="155524"/>
                </a:moveTo>
                <a:lnTo>
                  <a:pt x="2084285" y="0"/>
                </a:lnTo>
                <a:lnTo>
                  <a:pt x="2020176" y="0"/>
                </a:lnTo>
                <a:lnTo>
                  <a:pt x="2078736" y="155524"/>
                </a:lnTo>
                <a:lnTo>
                  <a:pt x="2020138" y="310934"/>
                </a:lnTo>
                <a:lnTo>
                  <a:pt x="2084247" y="310934"/>
                </a:lnTo>
                <a:lnTo>
                  <a:pt x="2142845" y="155524"/>
                </a:lnTo>
                <a:close/>
              </a:path>
              <a:path w="2774315" h="311784">
                <a:moveTo>
                  <a:pt x="2300681" y="155536"/>
                </a:moveTo>
                <a:lnTo>
                  <a:pt x="2242121" y="0"/>
                </a:lnTo>
                <a:lnTo>
                  <a:pt x="2178012" y="0"/>
                </a:lnTo>
                <a:lnTo>
                  <a:pt x="2236571" y="155536"/>
                </a:lnTo>
                <a:lnTo>
                  <a:pt x="2177973" y="310934"/>
                </a:lnTo>
                <a:lnTo>
                  <a:pt x="2242083" y="310934"/>
                </a:lnTo>
                <a:lnTo>
                  <a:pt x="2300681" y="155536"/>
                </a:lnTo>
                <a:close/>
              </a:path>
              <a:path w="2774315" h="311784">
                <a:moveTo>
                  <a:pt x="2458555" y="155536"/>
                </a:moveTo>
                <a:lnTo>
                  <a:pt x="2399957" y="0"/>
                </a:lnTo>
                <a:lnTo>
                  <a:pt x="2335847" y="0"/>
                </a:lnTo>
                <a:lnTo>
                  <a:pt x="2394445" y="155536"/>
                </a:lnTo>
                <a:lnTo>
                  <a:pt x="2335847" y="310934"/>
                </a:lnTo>
                <a:lnTo>
                  <a:pt x="2399957" y="310934"/>
                </a:lnTo>
                <a:lnTo>
                  <a:pt x="2458555" y="155536"/>
                </a:lnTo>
                <a:close/>
              </a:path>
              <a:path w="2774315" h="311784">
                <a:moveTo>
                  <a:pt x="2616390" y="155536"/>
                </a:moveTo>
                <a:lnTo>
                  <a:pt x="2557843" y="0"/>
                </a:lnTo>
                <a:lnTo>
                  <a:pt x="2493721" y="0"/>
                </a:lnTo>
                <a:lnTo>
                  <a:pt x="2552281" y="155536"/>
                </a:lnTo>
                <a:lnTo>
                  <a:pt x="2493683" y="310934"/>
                </a:lnTo>
                <a:lnTo>
                  <a:pt x="2557792" y="310934"/>
                </a:lnTo>
                <a:lnTo>
                  <a:pt x="2616390" y="155536"/>
                </a:lnTo>
                <a:close/>
              </a:path>
              <a:path w="2774315" h="311784">
                <a:moveTo>
                  <a:pt x="2774264" y="155536"/>
                </a:moveTo>
                <a:lnTo>
                  <a:pt x="2715666" y="0"/>
                </a:lnTo>
                <a:lnTo>
                  <a:pt x="2651556" y="0"/>
                </a:lnTo>
                <a:lnTo>
                  <a:pt x="2710154" y="155536"/>
                </a:lnTo>
                <a:lnTo>
                  <a:pt x="2651556" y="310934"/>
                </a:lnTo>
                <a:lnTo>
                  <a:pt x="2715666" y="310934"/>
                </a:lnTo>
                <a:lnTo>
                  <a:pt x="2774264" y="155536"/>
                </a:lnTo>
                <a:close/>
              </a:path>
            </a:pathLst>
          </a:custGeom>
          <a:solidFill>
            <a:srgbClr val="F9461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2571918"/>
            <a:ext cx="8953202" cy="820481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Review</a:t>
            </a:r>
            <a:endParaRPr lang="en-US" dirty="0"/>
          </a:p>
          <a:p>
            <a:pPr marL="584200" marR="0" lvl="0" indent="-57150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People First Confirmation Statement</a:t>
            </a:r>
          </a:p>
          <a:p>
            <a:pPr marL="584200" marR="0" lvl="0" indent="-57150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Open Enrollment Website (UF &amp; State)</a:t>
            </a:r>
          </a:p>
          <a:p>
            <a:pPr marL="12700" marR="0" lvl="0" indent="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12700" marR="0" lvl="0" indent="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Confirm</a:t>
            </a:r>
          </a:p>
          <a:p>
            <a:pPr marL="584200" marR="0" lvl="0" indent="-57150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HMO Network / Physicians</a:t>
            </a:r>
          </a:p>
          <a:p>
            <a:pPr marL="584200" marR="0" lvl="0" indent="-57150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Pharmacy Benefits Impact with Optum Rx</a:t>
            </a:r>
          </a:p>
          <a:p>
            <a:pPr marL="12700" marR="0" lvl="0" indent="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12700" marR="0" lvl="0" indent="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Enroll</a:t>
            </a:r>
          </a:p>
          <a:p>
            <a:pPr marL="584200" marR="0" lvl="0" indent="-57150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State of Florida Benefits – People First</a:t>
            </a:r>
          </a:p>
          <a:p>
            <a:pPr marL="584200" marR="0" lvl="0" indent="-57150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UF Plans – myUFL</a:t>
            </a:r>
          </a:p>
          <a:p>
            <a:pPr marL="584200" marR="0" lvl="0" indent="-571500" defTabSz="91440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>
                <a:solidFill>
                  <a:srgbClr val="FFFFFF"/>
                </a:solidFill>
                <a:latin typeface="Gentona Book"/>
                <a:cs typeface="Arial"/>
              </a:rPr>
              <a:t>No later than November 3 at 6pm EST</a:t>
            </a:r>
          </a:p>
          <a:p>
            <a:pPr marL="12700" marR="0" lvl="0" indent="0" defTabSz="914400" eaLnBrk="1" fontAlgn="auto" latinLnBrk="0" hangingPunct="1">
              <a:lnSpc>
                <a:spcPts val="410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410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FFFFFF"/>
              </a:solidFill>
              <a:latin typeface="Gentona Book" panose="00000500000000000000" pitchFamily="50" charset="0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410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4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90432" y="770760"/>
            <a:ext cx="9343698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>
                <a:solidFill>
                  <a:srgbClr val="FFFFFF"/>
                </a:solidFill>
                <a:latin typeface="Gentona Book" panose="00000500000000000000" pitchFamily="50" charset="0"/>
              </a:rPr>
              <a:t>Open Enrollment Reminders</a:t>
            </a:r>
            <a:endParaRPr>
              <a:solidFill>
                <a:srgbClr val="FFFFFF"/>
              </a:solidFill>
              <a:latin typeface="Gentona Book" panose="00000500000000000000" pitchFamily="50" charset="0"/>
            </a:endParaRP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DAC1E041-F14E-F1E2-A358-0FC0D8CEEAB2}"/>
              </a:ext>
            </a:extLst>
          </p:cNvPr>
          <p:cNvSpPr txBox="1"/>
          <p:nvPr/>
        </p:nvSpPr>
        <p:spPr>
          <a:xfrm>
            <a:off x="8991600" y="1714500"/>
            <a:ext cx="8953202" cy="536044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defTabSz="914400" eaLnBrk="1" fontAlgn="auto" latinLnBrk="0" hangingPunct="1">
              <a:lnSpc>
                <a:spcPts val="410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410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tona Book" panose="00000500000000000000" pitchFamily="50" charset="0"/>
                <a:cs typeface="Arial"/>
              </a:rPr>
              <a:t>Take Action</a:t>
            </a:r>
            <a:endParaRPr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584200" marR="0" lvl="0" indent="-571500" defTabSz="914400" eaLnBrk="1" fontAlgn="auto" latinLnBrk="0" hangingPunct="1">
              <a:lnSpc>
                <a:spcPts val="410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 panose="00000500000000000000" pitchFamily="50" charset="0"/>
                <a:cs typeface="Arial"/>
              </a:rPr>
              <a:t>Check your mail for new Optum Rx card</a:t>
            </a:r>
          </a:p>
          <a:p>
            <a:pPr marL="584200" marR="0" lvl="0" indent="-571500" defTabSz="914400" eaLnBrk="1" fontAlgn="auto" latinLnBrk="0" hangingPunct="1">
              <a:lnSpc>
                <a:spcPts val="410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tona Book" panose="00000500000000000000" pitchFamily="50" charset="0"/>
                <a:cs typeface="Arial"/>
              </a:rPr>
              <a:t>Provide Optum Rx card to your pharmacist</a:t>
            </a:r>
          </a:p>
          <a:p>
            <a:pPr marL="584200" marR="0" lvl="0" indent="-571500" defTabSz="914400" eaLnBrk="1" fontAlgn="auto" latinLnBrk="0" hangingPunct="1">
              <a:lnSpc>
                <a:spcPts val="410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ntona Book" panose="00000500000000000000" pitchFamily="50" charset="0"/>
                <a:cs typeface="Arial"/>
              </a:rPr>
              <a:t>Ensure 2024 benefits are correct in myUFL</a:t>
            </a:r>
          </a:p>
          <a:p>
            <a:pPr marL="584200" indent="-571500">
              <a:lnSpc>
                <a:spcPts val="4105"/>
              </a:lnSpc>
              <a:spcBef>
                <a:spcPts val="1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Contact Benefits Team with</a:t>
            </a:r>
            <a:b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latin typeface="Gentona Book"/>
                <a:cs typeface="Arial"/>
              </a:rPr>
              <a:t>any questions</a:t>
            </a:r>
            <a:endParaRPr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ntona Book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410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dirty="0">
              <a:solidFill>
                <a:srgbClr val="FFFFFF"/>
              </a:solidFill>
              <a:latin typeface="Gentona Book" panose="00000500000000000000" pitchFamily="50" charset="0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410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  <a:p>
            <a:pPr marL="12700" marR="0" lvl="0" indent="0" defTabSz="914400" eaLnBrk="1" fontAlgn="auto" latinLnBrk="0" hangingPunct="1">
              <a:lnSpc>
                <a:spcPts val="41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ntona Book" panose="00000500000000000000" pitchFamily="50" charset="0"/>
              <a:cs typeface="Arial"/>
            </a:endParaRPr>
          </a:p>
        </p:txBody>
      </p:sp>
      <p:pic>
        <p:nvPicPr>
          <p:cNvPr id="2" name="Picture 1" descr="A white line drawing of a document with a bell&#10;&#10;Description automatically generated">
            <a:extLst>
              <a:ext uri="{FF2B5EF4-FFF2-40B4-BE49-F238E27FC236}">
                <a16:creationId xmlns:a16="http://schemas.microsoft.com/office/drawing/2014/main" id="{5B648E2B-ED86-DBA6-6E07-2F095D3CB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967091"/>
            <a:ext cx="1381328" cy="137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756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762F8D5-33D9-6F71-5EC3-C2F18401F20B}"/>
              </a:ext>
            </a:extLst>
          </p:cNvPr>
          <p:cNvSpPr txBox="1"/>
          <p:nvPr/>
        </p:nvSpPr>
        <p:spPr>
          <a:xfrm>
            <a:off x="733426" y="2159577"/>
            <a:ext cx="11103551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13400" b="1">
                <a:solidFill>
                  <a:srgbClr val="002657"/>
                </a:solidFill>
                <a:latin typeface="Gentona Book"/>
              </a:rPr>
              <a:t>2024 Open</a:t>
            </a:r>
          </a:p>
          <a:p>
            <a:pPr>
              <a:defRPr/>
            </a:pPr>
            <a:r>
              <a:rPr lang="en-US" sz="13400" b="1">
                <a:solidFill>
                  <a:srgbClr val="002657"/>
                </a:solidFill>
                <a:latin typeface="Gentona Book"/>
              </a:rPr>
              <a:t>Enrollment</a:t>
            </a: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1179810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Gentona Book" panose="00000500000000000000" pitchFamily="50" charset="0"/>
              </a:rPr>
              <a:t>Make sure you review: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48103" y="5297801"/>
            <a:ext cx="7362497" cy="241284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Did you get married or have a child?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A3838"/>
              </a:buClr>
              <a:buFont typeface="Arial"/>
              <a:buChar char="•"/>
            </a:pPr>
            <a:endParaRPr sz="360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spcBef>
                <a:spcPts val="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>
                <a:solidFill>
                  <a:srgbClr val="3A3838"/>
                </a:solidFill>
                <a:latin typeface="Gentona Book"/>
                <a:cs typeface="Arial"/>
              </a:rPr>
              <a:t>Did a child move </a:t>
            </a:r>
            <a:r>
              <a:rPr lang="en-US" sz="2800">
                <a:solidFill>
                  <a:srgbClr val="3A3838"/>
                </a:solidFill>
                <a:latin typeface="Gentona Book"/>
                <a:cs typeface="Arial"/>
              </a:rPr>
              <a:t>away for</a:t>
            </a:r>
            <a:r>
              <a:rPr sz="2800">
                <a:solidFill>
                  <a:srgbClr val="3A3838"/>
                </a:solidFill>
                <a:latin typeface="Gentona Book"/>
                <a:cs typeface="Arial"/>
              </a:rPr>
              <a:t> college?</a:t>
            </a:r>
            <a:endParaRPr sz="2800">
              <a:latin typeface="Gentona Book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3A3838"/>
              </a:buClr>
              <a:buFont typeface="Arial"/>
              <a:buChar char="•"/>
            </a:pPr>
            <a:endParaRPr sz="3600">
              <a:latin typeface="Gentona Book" panose="00000500000000000000" pitchFamily="50" charset="0"/>
              <a:cs typeface="Arial"/>
            </a:endParaRPr>
          </a:p>
          <a:p>
            <a:pPr marL="355600" indent="-342900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Does your child need orthodontia coverage?</a:t>
            </a:r>
            <a:endParaRPr sz="2800">
              <a:latin typeface="Gentona Book" panose="00000500000000000000" pitchFamily="50" charset="0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B4FF322-D75A-E120-419E-EB4A2D9DE5D9}"/>
              </a:ext>
            </a:extLst>
          </p:cNvPr>
          <p:cNvGrpSpPr/>
          <p:nvPr/>
        </p:nvGrpSpPr>
        <p:grpSpPr>
          <a:xfrm>
            <a:off x="1310563" y="2906165"/>
            <a:ext cx="1537526" cy="1537321"/>
            <a:chOff x="1310563" y="2906165"/>
            <a:chExt cx="1537526" cy="1537321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7047" y="2932671"/>
              <a:ext cx="1511042" cy="15108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10563" y="2906165"/>
              <a:ext cx="1508125" cy="1508125"/>
            </a:xfrm>
            <a:custGeom>
              <a:avLst/>
              <a:gdLst/>
              <a:ahLst/>
              <a:cxnLst/>
              <a:rect l="l" t="t" r="r" b="b"/>
              <a:pathLst>
                <a:path w="1508125" h="1508125">
                  <a:moveTo>
                    <a:pt x="624446" y="1352880"/>
                  </a:moveTo>
                  <a:lnTo>
                    <a:pt x="621296" y="1345285"/>
                  </a:lnTo>
                  <a:lnTo>
                    <a:pt x="610336" y="1334325"/>
                  </a:lnTo>
                  <a:lnTo>
                    <a:pt x="602742" y="1331175"/>
                  </a:lnTo>
                  <a:lnTo>
                    <a:pt x="594995" y="1331175"/>
                  </a:lnTo>
                  <a:lnTo>
                    <a:pt x="587248" y="1331175"/>
                  </a:lnTo>
                  <a:lnTo>
                    <a:pt x="579640" y="1334325"/>
                  </a:lnTo>
                  <a:lnTo>
                    <a:pt x="568680" y="1345285"/>
                  </a:lnTo>
                  <a:lnTo>
                    <a:pt x="565531" y="1352880"/>
                  </a:lnTo>
                  <a:lnTo>
                    <a:pt x="565531" y="1368374"/>
                  </a:lnTo>
                  <a:lnTo>
                    <a:pt x="568680" y="1375968"/>
                  </a:lnTo>
                  <a:lnTo>
                    <a:pt x="579640" y="1386928"/>
                  </a:lnTo>
                  <a:lnTo>
                    <a:pt x="587248" y="1390078"/>
                  </a:lnTo>
                  <a:lnTo>
                    <a:pt x="602742" y="1390078"/>
                  </a:lnTo>
                  <a:lnTo>
                    <a:pt x="610336" y="1386928"/>
                  </a:lnTo>
                  <a:lnTo>
                    <a:pt x="621296" y="1375968"/>
                  </a:lnTo>
                  <a:lnTo>
                    <a:pt x="624446" y="1368374"/>
                  </a:lnTo>
                  <a:lnTo>
                    <a:pt x="624446" y="1352880"/>
                  </a:lnTo>
                  <a:close/>
                </a:path>
                <a:path w="1508125" h="1508125">
                  <a:moveTo>
                    <a:pt x="1508048" y="477380"/>
                  </a:moveTo>
                  <a:lnTo>
                    <a:pt x="1500200" y="436968"/>
                  </a:lnTo>
                  <a:lnTo>
                    <a:pt x="1494891" y="428967"/>
                  </a:lnTo>
                  <a:lnTo>
                    <a:pt x="1476641" y="401472"/>
                  </a:lnTo>
                  <a:lnTo>
                    <a:pt x="1449146" y="383247"/>
                  </a:lnTo>
                  <a:lnTo>
                    <a:pt x="1449146" y="477367"/>
                  </a:lnTo>
                  <a:lnTo>
                    <a:pt x="1445615" y="495617"/>
                  </a:lnTo>
                  <a:lnTo>
                    <a:pt x="1434985" y="511619"/>
                  </a:lnTo>
                  <a:lnTo>
                    <a:pt x="1417942" y="528675"/>
                  </a:lnTo>
                  <a:lnTo>
                    <a:pt x="1391069" y="501815"/>
                  </a:lnTo>
                  <a:lnTo>
                    <a:pt x="1376311" y="487057"/>
                  </a:lnTo>
                  <a:lnTo>
                    <a:pt x="1376311" y="570318"/>
                  </a:lnTo>
                  <a:lnTo>
                    <a:pt x="1131074" y="815530"/>
                  </a:lnTo>
                  <a:lnTo>
                    <a:pt x="1131074" y="898753"/>
                  </a:lnTo>
                  <a:lnTo>
                    <a:pt x="1131074" y="1407744"/>
                  </a:lnTo>
                  <a:lnTo>
                    <a:pt x="1127823" y="1423784"/>
                  </a:lnTo>
                  <a:lnTo>
                    <a:pt x="1118984" y="1436890"/>
                  </a:lnTo>
                  <a:lnTo>
                    <a:pt x="1105877" y="1445729"/>
                  </a:lnTo>
                  <a:lnTo>
                    <a:pt x="1089837" y="1448981"/>
                  </a:lnTo>
                  <a:lnTo>
                    <a:pt x="100139" y="1448981"/>
                  </a:lnTo>
                  <a:lnTo>
                    <a:pt x="84112" y="1445729"/>
                  </a:lnTo>
                  <a:lnTo>
                    <a:pt x="70993" y="1436890"/>
                  </a:lnTo>
                  <a:lnTo>
                    <a:pt x="62153" y="1423784"/>
                  </a:lnTo>
                  <a:lnTo>
                    <a:pt x="58902" y="1407744"/>
                  </a:lnTo>
                  <a:lnTo>
                    <a:pt x="58902" y="100139"/>
                  </a:lnTo>
                  <a:lnTo>
                    <a:pt x="62153" y="84099"/>
                  </a:lnTo>
                  <a:lnTo>
                    <a:pt x="70993" y="70993"/>
                  </a:lnTo>
                  <a:lnTo>
                    <a:pt x="84112" y="62153"/>
                  </a:lnTo>
                  <a:lnTo>
                    <a:pt x="100139" y="58902"/>
                  </a:lnTo>
                  <a:lnTo>
                    <a:pt x="344119" y="58902"/>
                  </a:lnTo>
                  <a:lnTo>
                    <a:pt x="344119" y="117805"/>
                  </a:lnTo>
                  <a:lnTo>
                    <a:pt x="147269" y="117805"/>
                  </a:lnTo>
                  <a:lnTo>
                    <a:pt x="135813" y="120129"/>
                  </a:lnTo>
                  <a:lnTo>
                    <a:pt x="126453" y="126441"/>
                  </a:lnTo>
                  <a:lnTo>
                    <a:pt x="120129" y="135801"/>
                  </a:lnTo>
                  <a:lnTo>
                    <a:pt x="117817" y="147256"/>
                  </a:lnTo>
                  <a:lnTo>
                    <a:pt x="117817" y="1360627"/>
                  </a:lnTo>
                  <a:lnTo>
                    <a:pt x="120129" y="1372082"/>
                  </a:lnTo>
                  <a:lnTo>
                    <a:pt x="126453" y="1381442"/>
                  </a:lnTo>
                  <a:lnTo>
                    <a:pt x="135813" y="1387754"/>
                  </a:lnTo>
                  <a:lnTo>
                    <a:pt x="147269" y="1390078"/>
                  </a:lnTo>
                  <a:lnTo>
                    <a:pt x="477164" y="1390078"/>
                  </a:lnTo>
                  <a:lnTo>
                    <a:pt x="488632" y="1387754"/>
                  </a:lnTo>
                  <a:lnTo>
                    <a:pt x="497992" y="1381442"/>
                  </a:lnTo>
                  <a:lnTo>
                    <a:pt x="504304" y="1372082"/>
                  </a:lnTo>
                  <a:lnTo>
                    <a:pt x="506628" y="1360627"/>
                  </a:lnTo>
                  <a:lnTo>
                    <a:pt x="504304" y="1349159"/>
                  </a:lnTo>
                  <a:lnTo>
                    <a:pt x="497992" y="1339799"/>
                  </a:lnTo>
                  <a:lnTo>
                    <a:pt x="488632" y="1333487"/>
                  </a:lnTo>
                  <a:lnTo>
                    <a:pt x="477164" y="1331175"/>
                  </a:lnTo>
                  <a:lnTo>
                    <a:pt x="176733" y="1331175"/>
                  </a:lnTo>
                  <a:lnTo>
                    <a:pt x="176733" y="176707"/>
                  </a:lnTo>
                  <a:lnTo>
                    <a:pt x="344119" y="176707"/>
                  </a:lnTo>
                  <a:lnTo>
                    <a:pt x="344119" y="178917"/>
                  </a:lnTo>
                  <a:lnTo>
                    <a:pt x="351370" y="214706"/>
                  </a:lnTo>
                  <a:lnTo>
                    <a:pt x="371106" y="243967"/>
                  </a:lnTo>
                  <a:lnTo>
                    <a:pt x="400380" y="263702"/>
                  </a:lnTo>
                  <a:lnTo>
                    <a:pt x="436168" y="270954"/>
                  </a:lnTo>
                  <a:lnTo>
                    <a:pt x="753808" y="270954"/>
                  </a:lnTo>
                  <a:lnTo>
                    <a:pt x="789609" y="263702"/>
                  </a:lnTo>
                  <a:lnTo>
                    <a:pt x="818870" y="243967"/>
                  </a:lnTo>
                  <a:lnTo>
                    <a:pt x="838619" y="214706"/>
                  </a:lnTo>
                  <a:lnTo>
                    <a:pt x="839152" y="212051"/>
                  </a:lnTo>
                  <a:lnTo>
                    <a:pt x="845858" y="178917"/>
                  </a:lnTo>
                  <a:lnTo>
                    <a:pt x="845858" y="176707"/>
                  </a:lnTo>
                  <a:lnTo>
                    <a:pt x="1013256" y="176707"/>
                  </a:lnTo>
                  <a:lnTo>
                    <a:pt x="1013256" y="713003"/>
                  </a:lnTo>
                  <a:lnTo>
                    <a:pt x="979703" y="746544"/>
                  </a:lnTo>
                  <a:lnTo>
                    <a:pt x="977176" y="749109"/>
                  </a:lnTo>
                  <a:lnTo>
                    <a:pt x="975106" y="752119"/>
                  </a:lnTo>
                  <a:lnTo>
                    <a:pt x="973632" y="755383"/>
                  </a:lnTo>
                  <a:lnTo>
                    <a:pt x="885215" y="953935"/>
                  </a:lnTo>
                  <a:lnTo>
                    <a:pt x="882865" y="962558"/>
                  </a:lnTo>
                  <a:lnTo>
                    <a:pt x="883158" y="971296"/>
                  </a:lnTo>
                  <a:lnTo>
                    <a:pt x="886002" y="979551"/>
                  </a:lnTo>
                  <a:lnTo>
                    <a:pt x="891273" y="986751"/>
                  </a:lnTo>
                  <a:lnTo>
                    <a:pt x="896937" y="992378"/>
                  </a:lnTo>
                  <a:lnTo>
                    <a:pt x="904481" y="995375"/>
                  </a:lnTo>
                  <a:lnTo>
                    <a:pt x="916165" y="995375"/>
                  </a:lnTo>
                  <a:lnTo>
                    <a:pt x="920229" y="994549"/>
                  </a:lnTo>
                  <a:lnTo>
                    <a:pt x="1013256" y="953147"/>
                  </a:lnTo>
                  <a:lnTo>
                    <a:pt x="1013256" y="1331175"/>
                  </a:lnTo>
                  <a:lnTo>
                    <a:pt x="712812" y="1331175"/>
                  </a:lnTo>
                  <a:lnTo>
                    <a:pt x="683361" y="1360627"/>
                  </a:lnTo>
                  <a:lnTo>
                    <a:pt x="685673" y="1372082"/>
                  </a:lnTo>
                  <a:lnTo>
                    <a:pt x="691984" y="1381442"/>
                  </a:lnTo>
                  <a:lnTo>
                    <a:pt x="701344" y="1387754"/>
                  </a:lnTo>
                  <a:lnTo>
                    <a:pt x="712812" y="1390078"/>
                  </a:lnTo>
                  <a:lnTo>
                    <a:pt x="1042708" y="1390078"/>
                  </a:lnTo>
                  <a:lnTo>
                    <a:pt x="1054163" y="1387754"/>
                  </a:lnTo>
                  <a:lnTo>
                    <a:pt x="1063536" y="1381442"/>
                  </a:lnTo>
                  <a:lnTo>
                    <a:pt x="1069848" y="1372082"/>
                  </a:lnTo>
                  <a:lnTo>
                    <a:pt x="1072159" y="1360627"/>
                  </a:lnTo>
                  <a:lnTo>
                    <a:pt x="1072159" y="953147"/>
                  </a:lnTo>
                  <a:lnTo>
                    <a:pt x="1072159" y="926909"/>
                  </a:lnTo>
                  <a:lnTo>
                    <a:pt x="1114996" y="907821"/>
                  </a:lnTo>
                  <a:lnTo>
                    <a:pt x="1125766" y="903020"/>
                  </a:lnTo>
                  <a:lnTo>
                    <a:pt x="1128598" y="901103"/>
                  </a:lnTo>
                  <a:lnTo>
                    <a:pt x="1131074" y="898753"/>
                  </a:lnTo>
                  <a:lnTo>
                    <a:pt x="1131074" y="815530"/>
                  </a:lnTo>
                  <a:lnTo>
                    <a:pt x="1110716" y="835875"/>
                  </a:lnTo>
                  <a:lnTo>
                    <a:pt x="1093343" y="818502"/>
                  </a:lnTo>
                  <a:lnTo>
                    <a:pt x="1059586" y="784745"/>
                  </a:lnTo>
                  <a:lnTo>
                    <a:pt x="1059586" y="868057"/>
                  </a:lnTo>
                  <a:lnTo>
                    <a:pt x="970254" y="907821"/>
                  </a:lnTo>
                  <a:lnTo>
                    <a:pt x="1010018" y="818502"/>
                  </a:lnTo>
                  <a:lnTo>
                    <a:pt x="1059586" y="868057"/>
                  </a:lnTo>
                  <a:lnTo>
                    <a:pt x="1059586" y="784745"/>
                  </a:lnTo>
                  <a:lnTo>
                    <a:pt x="1042212" y="767372"/>
                  </a:lnTo>
                  <a:lnTo>
                    <a:pt x="1155496" y="654100"/>
                  </a:lnTo>
                  <a:lnTo>
                    <a:pt x="1273314" y="536295"/>
                  </a:lnTo>
                  <a:lnTo>
                    <a:pt x="1307807" y="501815"/>
                  </a:lnTo>
                  <a:lnTo>
                    <a:pt x="1376311" y="570318"/>
                  </a:lnTo>
                  <a:lnTo>
                    <a:pt x="1376311" y="487057"/>
                  </a:lnTo>
                  <a:lnTo>
                    <a:pt x="1349425" y="460171"/>
                  </a:lnTo>
                  <a:lnTo>
                    <a:pt x="1366481" y="443115"/>
                  </a:lnTo>
                  <a:lnTo>
                    <a:pt x="1382496" y="432498"/>
                  </a:lnTo>
                  <a:lnTo>
                    <a:pt x="1400733" y="428967"/>
                  </a:lnTo>
                  <a:lnTo>
                    <a:pt x="1418971" y="432498"/>
                  </a:lnTo>
                  <a:lnTo>
                    <a:pt x="1434985" y="443115"/>
                  </a:lnTo>
                  <a:lnTo>
                    <a:pt x="1445615" y="459143"/>
                  </a:lnTo>
                  <a:lnTo>
                    <a:pt x="1449146" y="477367"/>
                  </a:lnTo>
                  <a:lnTo>
                    <a:pt x="1449146" y="383247"/>
                  </a:lnTo>
                  <a:lnTo>
                    <a:pt x="1441145" y="377939"/>
                  </a:lnTo>
                  <a:lnTo>
                    <a:pt x="1400733" y="370090"/>
                  </a:lnTo>
                  <a:lnTo>
                    <a:pt x="1360322" y="377939"/>
                  </a:lnTo>
                  <a:lnTo>
                    <a:pt x="1324825" y="401472"/>
                  </a:lnTo>
                  <a:lnTo>
                    <a:pt x="1189977" y="536295"/>
                  </a:lnTo>
                  <a:lnTo>
                    <a:pt x="1189977" y="100139"/>
                  </a:lnTo>
                  <a:lnTo>
                    <a:pt x="1182103" y="61201"/>
                  </a:lnTo>
                  <a:lnTo>
                    <a:pt x="1180553" y="58902"/>
                  </a:lnTo>
                  <a:lnTo>
                    <a:pt x="1160614" y="29362"/>
                  </a:lnTo>
                  <a:lnTo>
                    <a:pt x="1131074" y="9436"/>
                  </a:lnTo>
                  <a:lnTo>
                    <a:pt x="1131074" y="100139"/>
                  </a:lnTo>
                  <a:lnTo>
                    <a:pt x="1131074" y="595198"/>
                  </a:lnTo>
                  <a:lnTo>
                    <a:pt x="1072159" y="654100"/>
                  </a:lnTo>
                  <a:lnTo>
                    <a:pt x="1072159" y="176707"/>
                  </a:lnTo>
                  <a:lnTo>
                    <a:pt x="1072159" y="147256"/>
                  </a:lnTo>
                  <a:lnTo>
                    <a:pt x="1069848" y="135801"/>
                  </a:lnTo>
                  <a:lnTo>
                    <a:pt x="1063536" y="126441"/>
                  </a:lnTo>
                  <a:lnTo>
                    <a:pt x="1054163" y="120129"/>
                  </a:lnTo>
                  <a:lnTo>
                    <a:pt x="1042708" y="117805"/>
                  </a:lnTo>
                  <a:lnTo>
                    <a:pt x="845858" y="117805"/>
                  </a:lnTo>
                  <a:lnTo>
                    <a:pt x="845858" y="58902"/>
                  </a:lnTo>
                  <a:lnTo>
                    <a:pt x="1089837" y="58902"/>
                  </a:lnTo>
                  <a:lnTo>
                    <a:pt x="1105877" y="62153"/>
                  </a:lnTo>
                  <a:lnTo>
                    <a:pt x="1118984" y="70993"/>
                  </a:lnTo>
                  <a:lnTo>
                    <a:pt x="1127823" y="84099"/>
                  </a:lnTo>
                  <a:lnTo>
                    <a:pt x="1131074" y="100139"/>
                  </a:lnTo>
                  <a:lnTo>
                    <a:pt x="1131074" y="9436"/>
                  </a:lnTo>
                  <a:lnTo>
                    <a:pt x="1128788" y="7886"/>
                  </a:lnTo>
                  <a:lnTo>
                    <a:pt x="1089837" y="0"/>
                  </a:lnTo>
                  <a:lnTo>
                    <a:pt x="786955" y="0"/>
                  </a:lnTo>
                  <a:lnTo>
                    <a:pt x="786955" y="58902"/>
                  </a:lnTo>
                  <a:lnTo>
                    <a:pt x="786955" y="178917"/>
                  </a:lnTo>
                  <a:lnTo>
                    <a:pt x="784339" y="191795"/>
                  </a:lnTo>
                  <a:lnTo>
                    <a:pt x="777227" y="202336"/>
                  </a:lnTo>
                  <a:lnTo>
                    <a:pt x="766699" y="209435"/>
                  </a:lnTo>
                  <a:lnTo>
                    <a:pt x="753808" y="212051"/>
                  </a:lnTo>
                  <a:lnTo>
                    <a:pt x="436168" y="212051"/>
                  </a:lnTo>
                  <a:lnTo>
                    <a:pt x="423291" y="209435"/>
                  </a:lnTo>
                  <a:lnTo>
                    <a:pt x="412750" y="202336"/>
                  </a:lnTo>
                  <a:lnTo>
                    <a:pt x="405638" y="191795"/>
                  </a:lnTo>
                  <a:lnTo>
                    <a:pt x="403034" y="178917"/>
                  </a:lnTo>
                  <a:lnTo>
                    <a:pt x="403034" y="176707"/>
                  </a:lnTo>
                  <a:lnTo>
                    <a:pt x="403034" y="58902"/>
                  </a:lnTo>
                  <a:lnTo>
                    <a:pt x="786955" y="58902"/>
                  </a:lnTo>
                  <a:lnTo>
                    <a:pt x="786955" y="0"/>
                  </a:lnTo>
                  <a:lnTo>
                    <a:pt x="100139" y="0"/>
                  </a:lnTo>
                  <a:lnTo>
                    <a:pt x="61201" y="7886"/>
                  </a:lnTo>
                  <a:lnTo>
                    <a:pt x="29362" y="29362"/>
                  </a:lnTo>
                  <a:lnTo>
                    <a:pt x="7874" y="61201"/>
                  </a:lnTo>
                  <a:lnTo>
                    <a:pt x="0" y="100139"/>
                  </a:lnTo>
                  <a:lnTo>
                    <a:pt x="0" y="1407744"/>
                  </a:lnTo>
                  <a:lnTo>
                    <a:pt x="7874" y="1446682"/>
                  </a:lnTo>
                  <a:lnTo>
                    <a:pt x="29362" y="1478521"/>
                  </a:lnTo>
                  <a:lnTo>
                    <a:pt x="61201" y="1499997"/>
                  </a:lnTo>
                  <a:lnTo>
                    <a:pt x="100139" y="1507883"/>
                  </a:lnTo>
                  <a:lnTo>
                    <a:pt x="1089837" y="1507883"/>
                  </a:lnTo>
                  <a:lnTo>
                    <a:pt x="1128788" y="1499997"/>
                  </a:lnTo>
                  <a:lnTo>
                    <a:pt x="1160614" y="1478521"/>
                  </a:lnTo>
                  <a:lnTo>
                    <a:pt x="1182103" y="1446682"/>
                  </a:lnTo>
                  <a:lnTo>
                    <a:pt x="1189977" y="1407744"/>
                  </a:lnTo>
                  <a:lnTo>
                    <a:pt x="1189977" y="898753"/>
                  </a:lnTo>
                  <a:lnTo>
                    <a:pt x="1189977" y="839914"/>
                  </a:lnTo>
                  <a:lnTo>
                    <a:pt x="1194015" y="835875"/>
                  </a:lnTo>
                  <a:lnTo>
                    <a:pt x="1476641" y="553262"/>
                  </a:lnTo>
                  <a:lnTo>
                    <a:pt x="1492961" y="528675"/>
                  </a:lnTo>
                  <a:lnTo>
                    <a:pt x="1500200" y="517779"/>
                  </a:lnTo>
                  <a:lnTo>
                    <a:pt x="1508048" y="477380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9771" y="3259574"/>
              <a:ext cx="247423" cy="24738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9771" y="3583531"/>
              <a:ext cx="247423" cy="24738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69771" y="3907489"/>
              <a:ext cx="247422" cy="24738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924443" y="3287318"/>
              <a:ext cx="257810" cy="516255"/>
            </a:xfrm>
            <a:custGeom>
              <a:avLst/>
              <a:gdLst/>
              <a:ahLst/>
              <a:cxnLst/>
              <a:rect l="l" t="t" r="r" b="b"/>
              <a:pathLst>
                <a:path w="257810" h="516254">
                  <a:moveTo>
                    <a:pt x="257378" y="353428"/>
                  </a:moveTo>
                  <a:lnTo>
                    <a:pt x="255231" y="342353"/>
                  </a:lnTo>
                  <a:lnTo>
                    <a:pt x="248767" y="332625"/>
                  </a:lnTo>
                  <a:lnTo>
                    <a:pt x="239014" y="326161"/>
                  </a:lnTo>
                  <a:lnTo>
                    <a:pt x="227926" y="324002"/>
                  </a:lnTo>
                  <a:lnTo>
                    <a:pt x="216852" y="326161"/>
                  </a:lnTo>
                  <a:lnTo>
                    <a:pt x="207124" y="332625"/>
                  </a:lnTo>
                  <a:lnTo>
                    <a:pt x="94983" y="444766"/>
                  </a:lnTo>
                  <a:lnTo>
                    <a:pt x="50266" y="400062"/>
                  </a:lnTo>
                  <a:lnTo>
                    <a:pt x="40525" y="393585"/>
                  </a:lnTo>
                  <a:lnTo>
                    <a:pt x="29438" y="391426"/>
                  </a:lnTo>
                  <a:lnTo>
                    <a:pt x="18364" y="393585"/>
                  </a:lnTo>
                  <a:lnTo>
                    <a:pt x="8623" y="400062"/>
                  </a:lnTo>
                  <a:lnTo>
                    <a:pt x="2159" y="409803"/>
                  </a:lnTo>
                  <a:lnTo>
                    <a:pt x="0" y="420878"/>
                  </a:lnTo>
                  <a:lnTo>
                    <a:pt x="2159" y="431952"/>
                  </a:lnTo>
                  <a:lnTo>
                    <a:pt x="8623" y="441706"/>
                  </a:lnTo>
                  <a:lnTo>
                    <a:pt x="74129" y="507199"/>
                  </a:lnTo>
                  <a:lnTo>
                    <a:pt x="79667" y="512737"/>
                  </a:lnTo>
                  <a:lnTo>
                    <a:pt x="87147" y="515835"/>
                  </a:lnTo>
                  <a:lnTo>
                    <a:pt x="102755" y="515835"/>
                  </a:lnTo>
                  <a:lnTo>
                    <a:pt x="110274" y="512737"/>
                  </a:lnTo>
                  <a:lnTo>
                    <a:pt x="248767" y="374269"/>
                  </a:lnTo>
                  <a:lnTo>
                    <a:pt x="255231" y="364515"/>
                  </a:lnTo>
                  <a:lnTo>
                    <a:pt x="257378" y="353428"/>
                  </a:lnTo>
                  <a:close/>
                </a:path>
                <a:path w="257810" h="516254">
                  <a:moveTo>
                    <a:pt x="257378" y="29464"/>
                  </a:moveTo>
                  <a:lnTo>
                    <a:pt x="255231" y="18389"/>
                  </a:lnTo>
                  <a:lnTo>
                    <a:pt x="248767" y="8636"/>
                  </a:lnTo>
                  <a:lnTo>
                    <a:pt x="239014" y="2159"/>
                  </a:lnTo>
                  <a:lnTo>
                    <a:pt x="227926" y="0"/>
                  </a:lnTo>
                  <a:lnTo>
                    <a:pt x="216852" y="2159"/>
                  </a:lnTo>
                  <a:lnTo>
                    <a:pt x="207124" y="8636"/>
                  </a:lnTo>
                  <a:lnTo>
                    <a:pt x="94983" y="120751"/>
                  </a:lnTo>
                  <a:lnTo>
                    <a:pt x="50266" y="76047"/>
                  </a:lnTo>
                  <a:lnTo>
                    <a:pt x="8623" y="76047"/>
                  </a:lnTo>
                  <a:lnTo>
                    <a:pt x="0" y="96875"/>
                  </a:lnTo>
                  <a:lnTo>
                    <a:pt x="2159" y="107962"/>
                  </a:lnTo>
                  <a:lnTo>
                    <a:pt x="8623" y="117690"/>
                  </a:lnTo>
                  <a:lnTo>
                    <a:pt x="74129" y="183248"/>
                  </a:lnTo>
                  <a:lnTo>
                    <a:pt x="79870" y="188988"/>
                  </a:lnTo>
                  <a:lnTo>
                    <a:pt x="87414" y="191871"/>
                  </a:lnTo>
                  <a:lnTo>
                    <a:pt x="102489" y="191871"/>
                  </a:lnTo>
                  <a:lnTo>
                    <a:pt x="110032" y="188988"/>
                  </a:lnTo>
                  <a:lnTo>
                    <a:pt x="248767" y="50279"/>
                  </a:lnTo>
                  <a:lnTo>
                    <a:pt x="255231" y="40551"/>
                  </a:lnTo>
                  <a:lnTo>
                    <a:pt x="257378" y="29464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7208" y="3935256"/>
              <a:ext cx="191863" cy="19184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3215453" y="2927594"/>
            <a:ext cx="4861747" cy="143052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180"/>
              </a:lnSpc>
              <a:spcBef>
                <a:spcPts val="755"/>
              </a:spcBef>
            </a:pPr>
            <a:r>
              <a:rPr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Your current benefit elections</a:t>
            </a:r>
            <a:endParaRPr sz="4800">
              <a:latin typeface="Gentona Book" panose="00000500000000000000" pitchFamily="50" charset="0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F7444DE-3EFD-FED5-7966-6451773DD249}"/>
              </a:ext>
            </a:extLst>
          </p:cNvPr>
          <p:cNvGrpSpPr/>
          <p:nvPr/>
        </p:nvGrpSpPr>
        <p:grpSpPr>
          <a:xfrm>
            <a:off x="1251407" y="2930905"/>
            <a:ext cx="1686572" cy="1602994"/>
            <a:chOff x="1251407" y="2930905"/>
            <a:chExt cx="1686572" cy="1602994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80466" y="2959925"/>
              <a:ext cx="1657513" cy="157397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51407" y="2930905"/>
              <a:ext cx="1654810" cy="1570990"/>
            </a:xfrm>
            <a:custGeom>
              <a:avLst/>
              <a:gdLst/>
              <a:ahLst/>
              <a:cxnLst/>
              <a:rect l="l" t="t" r="r" b="b"/>
              <a:pathLst>
                <a:path w="1654810" h="1570989">
                  <a:moveTo>
                    <a:pt x="464070" y="1302385"/>
                  </a:moveTo>
                  <a:lnTo>
                    <a:pt x="461886" y="1274787"/>
                  </a:lnTo>
                  <a:lnTo>
                    <a:pt x="454482" y="1248587"/>
                  </a:lnTo>
                  <a:lnTo>
                    <a:pt x="442328" y="1224788"/>
                  </a:lnTo>
                  <a:lnTo>
                    <a:pt x="442125" y="1224394"/>
                  </a:lnTo>
                  <a:lnTo>
                    <a:pt x="425043" y="1202842"/>
                  </a:lnTo>
                  <a:lnTo>
                    <a:pt x="415785" y="1194917"/>
                  </a:lnTo>
                  <a:lnTo>
                    <a:pt x="404088" y="1184935"/>
                  </a:lnTo>
                  <a:lnTo>
                    <a:pt x="399554" y="1182408"/>
                  </a:lnTo>
                  <a:lnTo>
                    <a:pt x="399554" y="1301191"/>
                  </a:lnTo>
                  <a:lnTo>
                    <a:pt x="397827" y="1315974"/>
                  </a:lnTo>
                  <a:lnTo>
                    <a:pt x="393344" y="1329931"/>
                  </a:lnTo>
                  <a:lnTo>
                    <a:pt x="386270" y="1342669"/>
                  </a:lnTo>
                  <a:lnTo>
                    <a:pt x="376732" y="1353908"/>
                  </a:lnTo>
                  <a:lnTo>
                    <a:pt x="232092" y="1493507"/>
                  </a:lnTo>
                  <a:lnTo>
                    <a:pt x="87503" y="1353934"/>
                  </a:lnTo>
                  <a:lnTo>
                    <a:pt x="77901" y="1342682"/>
                  </a:lnTo>
                  <a:lnTo>
                    <a:pt x="70802" y="1329931"/>
                  </a:lnTo>
                  <a:lnTo>
                    <a:pt x="66332" y="1315986"/>
                  </a:lnTo>
                  <a:lnTo>
                    <a:pt x="64630" y="1301191"/>
                  </a:lnTo>
                  <a:lnTo>
                    <a:pt x="65798" y="1286332"/>
                  </a:lnTo>
                  <a:lnTo>
                    <a:pt x="85559" y="1247660"/>
                  </a:lnTo>
                  <a:lnTo>
                    <a:pt x="125044" y="1226159"/>
                  </a:lnTo>
                  <a:lnTo>
                    <a:pt x="139750" y="1224724"/>
                  </a:lnTo>
                  <a:lnTo>
                    <a:pt x="153771" y="1226032"/>
                  </a:lnTo>
                  <a:lnTo>
                    <a:pt x="167398" y="1229956"/>
                  </a:lnTo>
                  <a:lnTo>
                    <a:pt x="180225" y="1236510"/>
                  </a:lnTo>
                  <a:lnTo>
                    <a:pt x="191858" y="1245692"/>
                  </a:lnTo>
                  <a:lnTo>
                    <a:pt x="209638" y="1262926"/>
                  </a:lnTo>
                  <a:lnTo>
                    <a:pt x="220192" y="1269758"/>
                  </a:lnTo>
                  <a:lnTo>
                    <a:pt x="232117" y="1272032"/>
                  </a:lnTo>
                  <a:lnTo>
                    <a:pt x="244055" y="1269758"/>
                  </a:lnTo>
                  <a:lnTo>
                    <a:pt x="254609" y="1262926"/>
                  </a:lnTo>
                  <a:lnTo>
                    <a:pt x="272351" y="1245730"/>
                  </a:lnTo>
                  <a:lnTo>
                    <a:pt x="283908" y="1236573"/>
                  </a:lnTo>
                  <a:lnTo>
                    <a:pt x="296887" y="1229956"/>
                  </a:lnTo>
                  <a:lnTo>
                    <a:pt x="310959" y="1225994"/>
                  </a:lnTo>
                  <a:lnTo>
                    <a:pt x="325856" y="1224788"/>
                  </a:lnTo>
                  <a:lnTo>
                    <a:pt x="340652" y="1226477"/>
                  </a:lnTo>
                  <a:lnTo>
                    <a:pt x="378612" y="1247660"/>
                  </a:lnTo>
                  <a:lnTo>
                    <a:pt x="398386" y="1286332"/>
                  </a:lnTo>
                  <a:lnTo>
                    <a:pt x="399554" y="1301191"/>
                  </a:lnTo>
                  <a:lnTo>
                    <a:pt x="399554" y="1182408"/>
                  </a:lnTo>
                  <a:lnTo>
                    <a:pt x="380352" y="1171676"/>
                  </a:lnTo>
                  <a:lnTo>
                    <a:pt x="354431" y="1163332"/>
                  </a:lnTo>
                  <a:lnTo>
                    <a:pt x="326948" y="1160170"/>
                  </a:lnTo>
                  <a:lnTo>
                    <a:pt x="300939" y="1162075"/>
                  </a:lnTo>
                  <a:lnTo>
                    <a:pt x="276123" y="1168641"/>
                  </a:lnTo>
                  <a:lnTo>
                    <a:pt x="252996" y="1179652"/>
                  </a:lnTo>
                  <a:lnTo>
                    <a:pt x="232092" y="1194917"/>
                  </a:lnTo>
                  <a:lnTo>
                    <a:pt x="195630" y="1171714"/>
                  </a:lnTo>
                  <a:lnTo>
                    <a:pt x="155079" y="1160957"/>
                  </a:lnTo>
                  <a:lnTo>
                    <a:pt x="113449" y="1162583"/>
                  </a:lnTo>
                  <a:lnTo>
                    <a:pt x="73761" y="1176540"/>
                  </a:lnTo>
                  <a:lnTo>
                    <a:pt x="39039" y="1202778"/>
                  </a:lnTo>
                  <a:lnTo>
                    <a:pt x="9575" y="1248575"/>
                  </a:lnTo>
                  <a:lnTo>
                    <a:pt x="0" y="1302385"/>
                  </a:lnTo>
                  <a:lnTo>
                    <a:pt x="3175" y="1329842"/>
                  </a:lnTo>
                  <a:lnTo>
                    <a:pt x="24739" y="1379499"/>
                  </a:lnTo>
                  <a:lnTo>
                    <a:pt x="215938" y="1567776"/>
                  </a:lnTo>
                  <a:lnTo>
                    <a:pt x="224015" y="1570786"/>
                  </a:lnTo>
                  <a:lnTo>
                    <a:pt x="240169" y="1570786"/>
                  </a:lnTo>
                  <a:lnTo>
                    <a:pt x="248272" y="1567776"/>
                  </a:lnTo>
                  <a:lnTo>
                    <a:pt x="325196" y="1493507"/>
                  </a:lnTo>
                  <a:lnTo>
                    <a:pt x="421563" y="1400479"/>
                  </a:lnTo>
                  <a:lnTo>
                    <a:pt x="439381" y="1379524"/>
                  </a:lnTo>
                  <a:lnTo>
                    <a:pt x="452589" y="1355788"/>
                  </a:lnTo>
                  <a:lnTo>
                    <a:pt x="460921" y="1329842"/>
                  </a:lnTo>
                  <a:lnTo>
                    <a:pt x="464070" y="1302385"/>
                  </a:lnTo>
                  <a:close/>
                </a:path>
                <a:path w="1654810" h="1570989">
                  <a:moveTo>
                    <a:pt x="1654200" y="444500"/>
                  </a:moveTo>
                  <a:lnTo>
                    <a:pt x="1651495" y="406400"/>
                  </a:lnTo>
                  <a:lnTo>
                    <a:pt x="1644065" y="355600"/>
                  </a:lnTo>
                  <a:lnTo>
                    <a:pt x="1631823" y="304800"/>
                  </a:lnTo>
                  <a:lnTo>
                    <a:pt x="1614716" y="266700"/>
                  </a:lnTo>
                  <a:lnTo>
                    <a:pt x="1607299" y="254000"/>
                  </a:lnTo>
                  <a:lnTo>
                    <a:pt x="1596809" y="254000"/>
                  </a:lnTo>
                  <a:lnTo>
                    <a:pt x="1584617" y="241300"/>
                  </a:lnTo>
                  <a:lnTo>
                    <a:pt x="1572094" y="254000"/>
                  </a:lnTo>
                  <a:lnTo>
                    <a:pt x="1561630" y="254000"/>
                  </a:lnTo>
                  <a:lnTo>
                    <a:pt x="1555038" y="266700"/>
                  </a:lnTo>
                  <a:lnTo>
                    <a:pt x="1552867" y="279400"/>
                  </a:lnTo>
                  <a:lnTo>
                    <a:pt x="1555648" y="292100"/>
                  </a:lnTo>
                  <a:lnTo>
                    <a:pt x="1572806" y="342900"/>
                  </a:lnTo>
                  <a:lnTo>
                    <a:pt x="1583944" y="381000"/>
                  </a:lnTo>
                  <a:lnTo>
                    <a:pt x="1589176" y="431800"/>
                  </a:lnTo>
                  <a:lnTo>
                    <a:pt x="1588617" y="482600"/>
                  </a:lnTo>
                  <a:lnTo>
                    <a:pt x="1582356" y="533400"/>
                  </a:lnTo>
                  <a:lnTo>
                    <a:pt x="1570494" y="571500"/>
                  </a:lnTo>
                  <a:lnTo>
                    <a:pt x="1553171" y="622300"/>
                  </a:lnTo>
                  <a:lnTo>
                    <a:pt x="1530464" y="660400"/>
                  </a:lnTo>
                  <a:lnTo>
                    <a:pt x="1502486" y="698500"/>
                  </a:lnTo>
                  <a:lnTo>
                    <a:pt x="1469351" y="736600"/>
                  </a:lnTo>
                  <a:lnTo>
                    <a:pt x="1394675" y="812800"/>
                  </a:lnTo>
                  <a:lnTo>
                    <a:pt x="1387487" y="749300"/>
                  </a:lnTo>
                  <a:lnTo>
                    <a:pt x="1368056" y="698500"/>
                  </a:lnTo>
                  <a:lnTo>
                    <a:pt x="1339583" y="647700"/>
                  </a:lnTo>
                  <a:lnTo>
                    <a:pt x="1330032" y="640626"/>
                  </a:lnTo>
                  <a:lnTo>
                    <a:pt x="1330032" y="812800"/>
                  </a:lnTo>
                  <a:lnTo>
                    <a:pt x="1330032" y="876300"/>
                  </a:lnTo>
                  <a:lnTo>
                    <a:pt x="1059268" y="1130300"/>
                  </a:lnTo>
                  <a:lnTo>
                    <a:pt x="1059268" y="1104900"/>
                  </a:lnTo>
                  <a:lnTo>
                    <a:pt x="1051458" y="1054100"/>
                  </a:lnTo>
                  <a:lnTo>
                    <a:pt x="1030833" y="1003300"/>
                  </a:lnTo>
                  <a:lnTo>
                    <a:pt x="1001610" y="977900"/>
                  </a:lnTo>
                  <a:lnTo>
                    <a:pt x="994651" y="972654"/>
                  </a:lnTo>
                  <a:lnTo>
                    <a:pt x="994651" y="1104900"/>
                  </a:lnTo>
                  <a:lnTo>
                    <a:pt x="994651" y="1193800"/>
                  </a:lnTo>
                  <a:lnTo>
                    <a:pt x="827112" y="1358900"/>
                  </a:lnTo>
                  <a:lnTo>
                    <a:pt x="659587" y="1193800"/>
                  </a:lnTo>
                  <a:lnTo>
                    <a:pt x="659587" y="1130300"/>
                  </a:lnTo>
                  <a:lnTo>
                    <a:pt x="659587" y="1104900"/>
                  </a:lnTo>
                  <a:lnTo>
                    <a:pt x="664451" y="1066800"/>
                  </a:lnTo>
                  <a:lnTo>
                    <a:pt x="678281" y="1041400"/>
                  </a:lnTo>
                  <a:lnTo>
                    <a:pt x="699998" y="1016000"/>
                  </a:lnTo>
                  <a:lnTo>
                    <a:pt x="728510" y="1003300"/>
                  </a:lnTo>
                  <a:lnTo>
                    <a:pt x="750150" y="1016000"/>
                  </a:lnTo>
                  <a:lnTo>
                    <a:pt x="774052" y="1028700"/>
                  </a:lnTo>
                  <a:lnTo>
                    <a:pt x="880173" y="1028700"/>
                  </a:lnTo>
                  <a:lnTo>
                    <a:pt x="904087" y="1016000"/>
                  </a:lnTo>
                  <a:lnTo>
                    <a:pt x="925728" y="1003300"/>
                  </a:lnTo>
                  <a:lnTo>
                    <a:pt x="954227" y="1016000"/>
                  </a:lnTo>
                  <a:lnTo>
                    <a:pt x="975956" y="1041400"/>
                  </a:lnTo>
                  <a:lnTo>
                    <a:pt x="989787" y="1066800"/>
                  </a:lnTo>
                  <a:lnTo>
                    <a:pt x="994651" y="1104900"/>
                  </a:lnTo>
                  <a:lnTo>
                    <a:pt x="994651" y="972654"/>
                  </a:lnTo>
                  <a:lnTo>
                    <a:pt x="984796" y="965200"/>
                  </a:lnTo>
                  <a:lnTo>
                    <a:pt x="967994" y="952500"/>
                  </a:lnTo>
                  <a:lnTo>
                    <a:pt x="975956" y="927100"/>
                  </a:lnTo>
                  <a:lnTo>
                    <a:pt x="981849" y="914400"/>
                  </a:lnTo>
                  <a:lnTo>
                    <a:pt x="985481" y="889000"/>
                  </a:lnTo>
                  <a:lnTo>
                    <a:pt x="986726" y="876300"/>
                  </a:lnTo>
                  <a:lnTo>
                    <a:pt x="978674" y="825500"/>
                  </a:lnTo>
                  <a:lnTo>
                    <a:pt x="956233" y="774700"/>
                  </a:lnTo>
                  <a:lnTo>
                    <a:pt x="922108" y="749376"/>
                  </a:lnTo>
                  <a:lnTo>
                    <a:pt x="922108" y="876300"/>
                  </a:lnTo>
                  <a:lnTo>
                    <a:pt x="914628" y="914400"/>
                  </a:lnTo>
                  <a:lnTo>
                    <a:pt x="894257" y="939800"/>
                  </a:lnTo>
                  <a:lnTo>
                    <a:pt x="864057" y="965200"/>
                  </a:lnTo>
                  <a:lnTo>
                    <a:pt x="790181" y="965200"/>
                  </a:lnTo>
                  <a:lnTo>
                    <a:pt x="759980" y="939800"/>
                  </a:lnTo>
                  <a:lnTo>
                    <a:pt x="739597" y="914400"/>
                  </a:lnTo>
                  <a:lnTo>
                    <a:pt x="732129" y="876300"/>
                  </a:lnTo>
                  <a:lnTo>
                    <a:pt x="739597" y="838200"/>
                  </a:lnTo>
                  <a:lnTo>
                    <a:pt x="759980" y="800100"/>
                  </a:lnTo>
                  <a:lnTo>
                    <a:pt x="790181" y="787400"/>
                  </a:lnTo>
                  <a:lnTo>
                    <a:pt x="827112" y="774700"/>
                  </a:lnTo>
                  <a:lnTo>
                    <a:pt x="864057" y="787400"/>
                  </a:lnTo>
                  <a:lnTo>
                    <a:pt x="894257" y="800100"/>
                  </a:lnTo>
                  <a:lnTo>
                    <a:pt x="914628" y="838200"/>
                  </a:lnTo>
                  <a:lnTo>
                    <a:pt x="922108" y="876300"/>
                  </a:lnTo>
                  <a:lnTo>
                    <a:pt x="922108" y="749376"/>
                  </a:lnTo>
                  <a:lnTo>
                    <a:pt x="878649" y="723900"/>
                  </a:lnTo>
                  <a:lnTo>
                    <a:pt x="895616" y="698500"/>
                  </a:lnTo>
                  <a:lnTo>
                    <a:pt x="905941" y="685800"/>
                  </a:lnTo>
                  <a:lnTo>
                    <a:pt x="916266" y="673100"/>
                  </a:lnTo>
                  <a:lnTo>
                    <a:pt x="939482" y="660400"/>
                  </a:lnTo>
                  <a:lnTo>
                    <a:pt x="964107" y="647700"/>
                  </a:lnTo>
                  <a:lnTo>
                    <a:pt x="992428" y="673100"/>
                  </a:lnTo>
                  <a:lnTo>
                    <a:pt x="1024026" y="685800"/>
                  </a:lnTo>
                  <a:lnTo>
                    <a:pt x="1058316" y="685800"/>
                  </a:lnTo>
                  <a:lnTo>
                    <a:pt x="1094740" y="698500"/>
                  </a:lnTo>
                  <a:lnTo>
                    <a:pt x="1131163" y="685800"/>
                  </a:lnTo>
                  <a:lnTo>
                    <a:pt x="1165440" y="685800"/>
                  </a:lnTo>
                  <a:lnTo>
                    <a:pt x="1197013" y="673100"/>
                  </a:lnTo>
                  <a:lnTo>
                    <a:pt x="1225308" y="647700"/>
                  </a:lnTo>
                  <a:lnTo>
                    <a:pt x="1265516" y="673100"/>
                  </a:lnTo>
                  <a:lnTo>
                    <a:pt x="1298854" y="698500"/>
                  </a:lnTo>
                  <a:lnTo>
                    <a:pt x="1321612" y="749300"/>
                  </a:lnTo>
                  <a:lnTo>
                    <a:pt x="1330032" y="812800"/>
                  </a:lnTo>
                  <a:lnTo>
                    <a:pt x="1330032" y="640626"/>
                  </a:lnTo>
                  <a:lnTo>
                    <a:pt x="1322451" y="635000"/>
                  </a:lnTo>
                  <a:lnTo>
                    <a:pt x="1305306" y="622300"/>
                  </a:lnTo>
                  <a:lnTo>
                    <a:pt x="1268412" y="596900"/>
                  </a:lnTo>
                  <a:lnTo>
                    <a:pt x="1280744" y="571500"/>
                  </a:lnTo>
                  <a:lnTo>
                    <a:pt x="1289888" y="546100"/>
                  </a:lnTo>
                  <a:lnTo>
                    <a:pt x="1295565" y="520700"/>
                  </a:lnTo>
                  <a:lnTo>
                    <a:pt x="1297520" y="495300"/>
                  </a:lnTo>
                  <a:lnTo>
                    <a:pt x="1292161" y="444500"/>
                  </a:lnTo>
                  <a:lnTo>
                    <a:pt x="1276883" y="406400"/>
                  </a:lnTo>
                  <a:lnTo>
                    <a:pt x="1252931" y="368300"/>
                  </a:lnTo>
                  <a:lnTo>
                    <a:pt x="1242453" y="355600"/>
                  </a:lnTo>
                  <a:lnTo>
                    <a:pt x="1232839" y="343941"/>
                  </a:lnTo>
                  <a:lnTo>
                    <a:pt x="1232839" y="495300"/>
                  </a:lnTo>
                  <a:lnTo>
                    <a:pt x="1225778" y="533400"/>
                  </a:lnTo>
                  <a:lnTo>
                    <a:pt x="1206144" y="571500"/>
                  </a:lnTo>
                  <a:lnTo>
                    <a:pt x="1176235" y="609600"/>
                  </a:lnTo>
                  <a:lnTo>
                    <a:pt x="1138326" y="622300"/>
                  </a:lnTo>
                  <a:lnTo>
                    <a:pt x="1094714" y="635000"/>
                  </a:lnTo>
                  <a:lnTo>
                    <a:pt x="1051064" y="622300"/>
                  </a:lnTo>
                  <a:lnTo>
                    <a:pt x="1013129" y="609600"/>
                  </a:lnTo>
                  <a:lnTo>
                    <a:pt x="983195" y="571500"/>
                  </a:lnTo>
                  <a:lnTo>
                    <a:pt x="963549" y="533400"/>
                  </a:lnTo>
                  <a:lnTo>
                    <a:pt x="956487" y="495300"/>
                  </a:lnTo>
                  <a:lnTo>
                    <a:pt x="963561" y="444500"/>
                  </a:lnTo>
                  <a:lnTo>
                    <a:pt x="983208" y="406400"/>
                  </a:lnTo>
                  <a:lnTo>
                    <a:pt x="1013155" y="381000"/>
                  </a:lnTo>
                  <a:lnTo>
                    <a:pt x="1051077" y="355600"/>
                  </a:lnTo>
                  <a:lnTo>
                    <a:pt x="1138326" y="355600"/>
                  </a:lnTo>
                  <a:lnTo>
                    <a:pt x="1176235" y="381000"/>
                  </a:lnTo>
                  <a:lnTo>
                    <a:pt x="1206144" y="406400"/>
                  </a:lnTo>
                  <a:lnTo>
                    <a:pt x="1225778" y="444500"/>
                  </a:lnTo>
                  <a:lnTo>
                    <a:pt x="1232839" y="495300"/>
                  </a:lnTo>
                  <a:lnTo>
                    <a:pt x="1232839" y="343941"/>
                  </a:lnTo>
                  <a:lnTo>
                    <a:pt x="1221511" y="330200"/>
                  </a:lnTo>
                  <a:lnTo>
                    <a:pt x="1183855" y="304800"/>
                  </a:lnTo>
                  <a:lnTo>
                    <a:pt x="1141209" y="292100"/>
                  </a:lnTo>
                  <a:lnTo>
                    <a:pt x="1048321" y="292100"/>
                  </a:lnTo>
                  <a:lnTo>
                    <a:pt x="1005649" y="304800"/>
                  </a:lnTo>
                  <a:lnTo>
                    <a:pt x="967981" y="330200"/>
                  </a:lnTo>
                  <a:lnTo>
                    <a:pt x="936548" y="368300"/>
                  </a:lnTo>
                  <a:lnTo>
                    <a:pt x="912583" y="406400"/>
                  </a:lnTo>
                  <a:lnTo>
                    <a:pt x="897293" y="444500"/>
                  </a:lnTo>
                  <a:lnTo>
                    <a:pt x="891933" y="495300"/>
                  </a:lnTo>
                  <a:lnTo>
                    <a:pt x="893876" y="520700"/>
                  </a:lnTo>
                  <a:lnTo>
                    <a:pt x="899553" y="546100"/>
                  </a:lnTo>
                  <a:lnTo>
                    <a:pt x="908685" y="571500"/>
                  </a:lnTo>
                  <a:lnTo>
                    <a:pt x="921016" y="596900"/>
                  </a:lnTo>
                  <a:lnTo>
                    <a:pt x="895096" y="609600"/>
                  </a:lnTo>
                  <a:lnTo>
                    <a:pt x="870153" y="635000"/>
                  </a:lnTo>
                  <a:lnTo>
                    <a:pt x="847191" y="660400"/>
                  </a:lnTo>
                  <a:lnTo>
                    <a:pt x="827176" y="685800"/>
                  </a:lnTo>
                  <a:lnTo>
                    <a:pt x="807173" y="660400"/>
                  </a:lnTo>
                  <a:lnTo>
                    <a:pt x="795693" y="647700"/>
                  </a:lnTo>
                  <a:lnTo>
                    <a:pt x="784199" y="635000"/>
                  </a:lnTo>
                  <a:lnTo>
                    <a:pt x="775589" y="626237"/>
                  </a:lnTo>
                  <a:lnTo>
                    <a:pt x="775589" y="723900"/>
                  </a:lnTo>
                  <a:lnTo>
                    <a:pt x="732205" y="749300"/>
                  </a:lnTo>
                  <a:lnTo>
                    <a:pt x="698004" y="774700"/>
                  </a:lnTo>
                  <a:lnTo>
                    <a:pt x="675563" y="825500"/>
                  </a:lnTo>
                  <a:lnTo>
                    <a:pt x="667499" y="876300"/>
                  </a:lnTo>
                  <a:lnTo>
                    <a:pt x="668756" y="889000"/>
                  </a:lnTo>
                  <a:lnTo>
                    <a:pt x="672388" y="914400"/>
                  </a:lnTo>
                  <a:lnTo>
                    <a:pt x="678268" y="927100"/>
                  </a:lnTo>
                  <a:lnTo>
                    <a:pt x="686244" y="952500"/>
                  </a:lnTo>
                  <a:lnTo>
                    <a:pt x="652627" y="977900"/>
                  </a:lnTo>
                  <a:lnTo>
                    <a:pt x="623404" y="1003300"/>
                  </a:lnTo>
                  <a:lnTo>
                    <a:pt x="602780" y="1054100"/>
                  </a:lnTo>
                  <a:lnTo>
                    <a:pt x="594969" y="1104900"/>
                  </a:lnTo>
                  <a:lnTo>
                    <a:pt x="594969" y="1130300"/>
                  </a:lnTo>
                  <a:lnTo>
                    <a:pt x="324205" y="876300"/>
                  </a:lnTo>
                  <a:lnTo>
                    <a:pt x="324205" y="812800"/>
                  </a:lnTo>
                  <a:lnTo>
                    <a:pt x="332625" y="749300"/>
                  </a:lnTo>
                  <a:lnTo>
                    <a:pt x="355371" y="698500"/>
                  </a:lnTo>
                  <a:lnTo>
                    <a:pt x="388721" y="673100"/>
                  </a:lnTo>
                  <a:lnTo>
                    <a:pt x="428929" y="647700"/>
                  </a:lnTo>
                  <a:lnTo>
                    <a:pt x="457238" y="673100"/>
                  </a:lnTo>
                  <a:lnTo>
                    <a:pt x="488810" y="685800"/>
                  </a:lnTo>
                  <a:lnTo>
                    <a:pt x="523087" y="685800"/>
                  </a:lnTo>
                  <a:lnTo>
                    <a:pt x="559485" y="698500"/>
                  </a:lnTo>
                  <a:lnTo>
                    <a:pt x="595909" y="685800"/>
                  </a:lnTo>
                  <a:lnTo>
                    <a:pt x="630212" y="685800"/>
                  </a:lnTo>
                  <a:lnTo>
                    <a:pt x="661809" y="673100"/>
                  </a:lnTo>
                  <a:lnTo>
                    <a:pt x="690118" y="647700"/>
                  </a:lnTo>
                  <a:lnTo>
                    <a:pt x="714743" y="660400"/>
                  </a:lnTo>
                  <a:lnTo>
                    <a:pt x="737958" y="673100"/>
                  </a:lnTo>
                  <a:lnTo>
                    <a:pt x="758621" y="698500"/>
                  </a:lnTo>
                  <a:lnTo>
                    <a:pt x="775589" y="723900"/>
                  </a:lnTo>
                  <a:lnTo>
                    <a:pt x="775589" y="626237"/>
                  </a:lnTo>
                  <a:lnTo>
                    <a:pt x="759269" y="609600"/>
                  </a:lnTo>
                  <a:lnTo>
                    <a:pt x="733348" y="596900"/>
                  </a:lnTo>
                  <a:lnTo>
                    <a:pt x="745680" y="571500"/>
                  </a:lnTo>
                  <a:lnTo>
                    <a:pt x="754811" y="546100"/>
                  </a:lnTo>
                  <a:lnTo>
                    <a:pt x="760488" y="520700"/>
                  </a:lnTo>
                  <a:lnTo>
                    <a:pt x="762431" y="495300"/>
                  </a:lnTo>
                  <a:lnTo>
                    <a:pt x="757072" y="444500"/>
                  </a:lnTo>
                  <a:lnTo>
                    <a:pt x="741781" y="406400"/>
                  </a:lnTo>
                  <a:lnTo>
                    <a:pt x="717816" y="368300"/>
                  </a:lnTo>
                  <a:lnTo>
                    <a:pt x="707339" y="355600"/>
                  </a:lnTo>
                  <a:lnTo>
                    <a:pt x="697712" y="343941"/>
                  </a:lnTo>
                  <a:lnTo>
                    <a:pt x="697712" y="495300"/>
                  </a:lnTo>
                  <a:lnTo>
                    <a:pt x="690651" y="533400"/>
                  </a:lnTo>
                  <a:lnTo>
                    <a:pt x="671017" y="571500"/>
                  </a:lnTo>
                  <a:lnTo>
                    <a:pt x="641070" y="609600"/>
                  </a:lnTo>
                  <a:lnTo>
                    <a:pt x="603135" y="622300"/>
                  </a:lnTo>
                  <a:lnTo>
                    <a:pt x="559485" y="635000"/>
                  </a:lnTo>
                  <a:lnTo>
                    <a:pt x="515886" y="622300"/>
                  </a:lnTo>
                  <a:lnTo>
                    <a:pt x="477977" y="609600"/>
                  </a:lnTo>
                  <a:lnTo>
                    <a:pt x="448056" y="571500"/>
                  </a:lnTo>
                  <a:lnTo>
                    <a:pt x="428421" y="533400"/>
                  </a:lnTo>
                  <a:lnTo>
                    <a:pt x="421360" y="495300"/>
                  </a:lnTo>
                  <a:lnTo>
                    <a:pt x="428421" y="444500"/>
                  </a:lnTo>
                  <a:lnTo>
                    <a:pt x="448056" y="406400"/>
                  </a:lnTo>
                  <a:lnTo>
                    <a:pt x="477977" y="381000"/>
                  </a:lnTo>
                  <a:lnTo>
                    <a:pt x="515886" y="355600"/>
                  </a:lnTo>
                  <a:lnTo>
                    <a:pt x="603135" y="355600"/>
                  </a:lnTo>
                  <a:lnTo>
                    <a:pt x="641070" y="381000"/>
                  </a:lnTo>
                  <a:lnTo>
                    <a:pt x="671017" y="406400"/>
                  </a:lnTo>
                  <a:lnTo>
                    <a:pt x="690651" y="444500"/>
                  </a:lnTo>
                  <a:lnTo>
                    <a:pt x="697712" y="495300"/>
                  </a:lnTo>
                  <a:lnTo>
                    <a:pt x="697712" y="343941"/>
                  </a:lnTo>
                  <a:lnTo>
                    <a:pt x="686384" y="330200"/>
                  </a:lnTo>
                  <a:lnTo>
                    <a:pt x="648716" y="304800"/>
                  </a:lnTo>
                  <a:lnTo>
                    <a:pt x="606044" y="292100"/>
                  </a:lnTo>
                  <a:lnTo>
                    <a:pt x="513156" y="292100"/>
                  </a:lnTo>
                  <a:lnTo>
                    <a:pt x="470509" y="304800"/>
                  </a:lnTo>
                  <a:lnTo>
                    <a:pt x="432854" y="330200"/>
                  </a:lnTo>
                  <a:lnTo>
                    <a:pt x="401434" y="368300"/>
                  </a:lnTo>
                  <a:lnTo>
                    <a:pt x="377482" y="406400"/>
                  </a:lnTo>
                  <a:lnTo>
                    <a:pt x="362204" y="444500"/>
                  </a:lnTo>
                  <a:lnTo>
                    <a:pt x="356844" y="495300"/>
                  </a:lnTo>
                  <a:lnTo>
                    <a:pt x="358787" y="520700"/>
                  </a:lnTo>
                  <a:lnTo>
                    <a:pt x="364464" y="546100"/>
                  </a:lnTo>
                  <a:lnTo>
                    <a:pt x="373608" y="571500"/>
                  </a:lnTo>
                  <a:lnTo>
                    <a:pt x="385953" y="596900"/>
                  </a:lnTo>
                  <a:lnTo>
                    <a:pt x="349059" y="622300"/>
                  </a:lnTo>
                  <a:lnTo>
                    <a:pt x="314782" y="647700"/>
                  </a:lnTo>
                  <a:lnTo>
                    <a:pt x="286308" y="698500"/>
                  </a:lnTo>
                  <a:lnTo>
                    <a:pt x="266877" y="749300"/>
                  </a:lnTo>
                  <a:lnTo>
                    <a:pt x="259689" y="812800"/>
                  </a:lnTo>
                  <a:lnTo>
                    <a:pt x="185013" y="736600"/>
                  </a:lnTo>
                  <a:lnTo>
                    <a:pt x="149961" y="698500"/>
                  </a:lnTo>
                  <a:lnTo>
                    <a:pt x="120624" y="660400"/>
                  </a:lnTo>
                  <a:lnTo>
                    <a:pt x="97231" y="609600"/>
                  </a:lnTo>
                  <a:lnTo>
                    <a:pt x="79971" y="558800"/>
                  </a:lnTo>
                  <a:lnTo>
                    <a:pt x="69088" y="508000"/>
                  </a:lnTo>
                  <a:lnTo>
                    <a:pt x="64782" y="457200"/>
                  </a:lnTo>
                  <a:lnTo>
                    <a:pt x="67233" y="406400"/>
                  </a:lnTo>
                  <a:lnTo>
                    <a:pt x="76327" y="355600"/>
                  </a:lnTo>
                  <a:lnTo>
                    <a:pt x="91859" y="304800"/>
                  </a:lnTo>
                  <a:lnTo>
                    <a:pt x="113639" y="266700"/>
                  </a:lnTo>
                  <a:lnTo>
                    <a:pt x="141452" y="215900"/>
                  </a:lnTo>
                  <a:lnTo>
                    <a:pt x="175133" y="177800"/>
                  </a:lnTo>
                  <a:lnTo>
                    <a:pt x="213664" y="139700"/>
                  </a:lnTo>
                  <a:lnTo>
                    <a:pt x="255955" y="114300"/>
                  </a:lnTo>
                  <a:lnTo>
                    <a:pt x="301485" y="88900"/>
                  </a:lnTo>
                  <a:lnTo>
                    <a:pt x="349770" y="76200"/>
                  </a:lnTo>
                  <a:lnTo>
                    <a:pt x="400291" y="63500"/>
                  </a:lnTo>
                  <a:lnTo>
                    <a:pt x="555815" y="63500"/>
                  </a:lnTo>
                  <a:lnTo>
                    <a:pt x="604685" y="88900"/>
                  </a:lnTo>
                  <a:lnTo>
                    <a:pt x="651027" y="101600"/>
                  </a:lnTo>
                  <a:lnTo>
                    <a:pt x="694334" y="139700"/>
                  </a:lnTo>
                  <a:lnTo>
                    <a:pt x="734098" y="165100"/>
                  </a:lnTo>
                  <a:lnTo>
                    <a:pt x="804786" y="241300"/>
                  </a:lnTo>
                  <a:lnTo>
                    <a:pt x="849642" y="241300"/>
                  </a:lnTo>
                  <a:lnTo>
                    <a:pt x="920369" y="165100"/>
                  </a:lnTo>
                  <a:lnTo>
                    <a:pt x="957884" y="139700"/>
                  </a:lnTo>
                  <a:lnTo>
                    <a:pt x="998524" y="114300"/>
                  </a:lnTo>
                  <a:lnTo>
                    <a:pt x="1041742" y="88900"/>
                  </a:lnTo>
                  <a:lnTo>
                    <a:pt x="1133690" y="63500"/>
                  </a:lnTo>
                  <a:lnTo>
                    <a:pt x="1277048" y="63500"/>
                  </a:lnTo>
                  <a:lnTo>
                    <a:pt x="1324063" y="76200"/>
                  </a:lnTo>
                  <a:lnTo>
                    <a:pt x="1369771" y="101600"/>
                  </a:lnTo>
                  <a:lnTo>
                    <a:pt x="1394447" y="101600"/>
                  </a:lnTo>
                  <a:lnTo>
                    <a:pt x="1405191" y="88900"/>
                  </a:lnTo>
                  <a:lnTo>
                    <a:pt x="1413002" y="88900"/>
                  </a:lnTo>
                  <a:lnTo>
                    <a:pt x="1416253" y="76200"/>
                  </a:lnTo>
                  <a:lnTo>
                    <a:pt x="1414551" y="63500"/>
                  </a:lnTo>
                  <a:lnTo>
                    <a:pt x="1408379" y="50800"/>
                  </a:lnTo>
                  <a:lnTo>
                    <a:pt x="1398206" y="38100"/>
                  </a:lnTo>
                  <a:lnTo>
                    <a:pt x="1262583" y="0"/>
                  </a:lnTo>
                  <a:lnTo>
                    <a:pt x="1123543" y="0"/>
                  </a:lnTo>
                  <a:lnTo>
                    <a:pt x="1033907" y="25400"/>
                  </a:lnTo>
                  <a:lnTo>
                    <a:pt x="991120" y="38100"/>
                  </a:lnTo>
                  <a:lnTo>
                    <a:pt x="950188" y="63500"/>
                  </a:lnTo>
                  <a:lnTo>
                    <a:pt x="911491" y="88900"/>
                  </a:lnTo>
                  <a:lnTo>
                    <a:pt x="875385" y="127000"/>
                  </a:lnTo>
                  <a:lnTo>
                    <a:pt x="827112" y="165100"/>
                  </a:lnTo>
                  <a:lnTo>
                    <a:pt x="778840" y="127000"/>
                  </a:lnTo>
                  <a:lnTo>
                    <a:pt x="739432" y="88900"/>
                  </a:lnTo>
                  <a:lnTo>
                    <a:pt x="696937" y="63500"/>
                  </a:lnTo>
                  <a:lnTo>
                    <a:pt x="651725" y="38100"/>
                  </a:lnTo>
                  <a:lnTo>
                    <a:pt x="604177" y="12700"/>
                  </a:lnTo>
                  <a:lnTo>
                    <a:pt x="554685" y="0"/>
                  </a:lnTo>
                  <a:lnTo>
                    <a:pt x="399084" y="0"/>
                  </a:lnTo>
                  <a:lnTo>
                    <a:pt x="299288" y="25400"/>
                  </a:lnTo>
                  <a:lnTo>
                    <a:pt x="252450" y="38100"/>
                  </a:lnTo>
                  <a:lnTo>
                    <a:pt x="208127" y="63500"/>
                  </a:lnTo>
                  <a:lnTo>
                    <a:pt x="166700" y="101600"/>
                  </a:lnTo>
                  <a:lnTo>
                    <a:pt x="128536" y="139700"/>
                  </a:lnTo>
                  <a:lnTo>
                    <a:pt x="94526" y="177800"/>
                  </a:lnTo>
                  <a:lnTo>
                    <a:pt x="65493" y="215900"/>
                  </a:lnTo>
                  <a:lnTo>
                    <a:pt x="41579" y="266700"/>
                  </a:lnTo>
                  <a:lnTo>
                    <a:pt x="22936" y="304800"/>
                  </a:lnTo>
                  <a:lnTo>
                    <a:pt x="9702" y="355600"/>
                  </a:lnTo>
                  <a:lnTo>
                    <a:pt x="2032" y="406400"/>
                  </a:lnTo>
                  <a:lnTo>
                    <a:pt x="76" y="457200"/>
                  </a:lnTo>
                  <a:lnTo>
                    <a:pt x="3898" y="508000"/>
                  </a:lnTo>
                  <a:lnTo>
                    <a:pt x="13373" y="558800"/>
                  </a:lnTo>
                  <a:lnTo>
                    <a:pt x="28346" y="609600"/>
                  </a:lnTo>
                  <a:lnTo>
                    <a:pt x="48666" y="660400"/>
                  </a:lnTo>
                  <a:lnTo>
                    <a:pt x="74155" y="698500"/>
                  </a:lnTo>
                  <a:lnTo>
                    <a:pt x="104673" y="749300"/>
                  </a:lnTo>
                  <a:lnTo>
                    <a:pt x="140042" y="787400"/>
                  </a:lnTo>
                  <a:lnTo>
                    <a:pt x="810958" y="1435100"/>
                  </a:lnTo>
                  <a:lnTo>
                    <a:pt x="843305" y="1435100"/>
                  </a:lnTo>
                  <a:lnTo>
                    <a:pt x="849541" y="1422400"/>
                  </a:lnTo>
                  <a:lnTo>
                    <a:pt x="916000" y="1358900"/>
                  </a:lnTo>
                  <a:lnTo>
                    <a:pt x="1155268" y="1130300"/>
                  </a:lnTo>
                  <a:lnTo>
                    <a:pt x="1487576" y="812800"/>
                  </a:lnTo>
                  <a:lnTo>
                    <a:pt x="1514170" y="787400"/>
                  </a:lnTo>
                  <a:lnTo>
                    <a:pt x="1546720" y="749300"/>
                  </a:lnTo>
                  <a:lnTo>
                    <a:pt x="1575104" y="711200"/>
                  </a:lnTo>
                  <a:lnTo>
                    <a:pt x="1599272" y="673100"/>
                  </a:lnTo>
                  <a:lnTo>
                    <a:pt x="1619148" y="635000"/>
                  </a:lnTo>
                  <a:lnTo>
                    <a:pt x="1634642" y="584200"/>
                  </a:lnTo>
                  <a:lnTo>
                    <a:pt x="1645704" y="546100"/>
                  </a:lnTo>
                  <a:lnTo>
                    <a:pt x="1652244" y="495300"/>
                  </a:lnTo>
                  <a:lnTo>
                    <a:pt x="1654200" y="444500"/>
                  </a:lnTo>
                  <a:close/>
                </a:path>
                <a:path w="1654810" h="1570989">
                  <a:moveTo>
                    <a:pt x="1654225" y="1302359"/>
                  </a:moveTo>
                  <a:lnTo>
                    <a:pt x="1652054" y="1274775"/>
                  </a:lnTo>
                  <a:lnTo>
                    <a:pt x="1644662" y="1248562"/>
                  </a:lnTo>
                  <a:lnTo>
                    <a:pt x="1632496" y="1224762"/>
                  </a:lnTo>
                  <a:lnTo>
                    <a:pt x="1632292" y="1224356"/>
                  </a:lnTo>
                  <a:lnTo>
                    <a:pt x="1615198" y="1202778"/>
                  </a:lnTo>
                  <a:lnTo>
                    <a:pt x="1604797" y="1194917"/>
                  </a:lnTo>
                  <a:lnTo>
                    <a:pt x="1589633" y="1183462"/>
                  </a:lnTo>
                  <a:lnTo>
                    <a:pt x="1589633" y="1301191"/>
                  </a:lnTo>
                  <a:lnTo>
                    <a:pt x="1587931" y="1315986"/>
                  </a:lnTo>
                  <a:lnTo>
                    <a:pt x="1583448" y="1329931"/>
                  </a:lnTo>
                  <a:lnTo>
                    <a:pt x="1576349" y="1342682"/>
                  </a:lnTo>
                  <a:lnTo>
                    <a:pt x="1566760" y="1353934"/>
                  </a:lnTo>
                  <a:lnTo>
                    <a:pt x="1422146" y="1493507"/>
                  </a:lnTo>
                  <a:lnTo>
                    <a:pt x="1277518" y="1353934"/>
                  </a:lnTo>
                  <a:lnTo>
                    <a:pt x="1267968" y="1342682"/>
                  </a:lnTo>
                  <a:lnTo>
                    <a:pt x="1260894" y="1329931"/>
                  </a:lnTo>
                  <a:lnTo>
                    <a:pt x="1256436" y="1316012"/>
                  </a:lnTo>
                  <a:lnTo>
                    <a:pt x="1254747" y="1301229"/>
                  </a:lnTo>
                  <a:lnTo>
                    <a:pt x="1255915" y="1286370"/>
                  </a:lnTo>
                  <a:lnTo>
                    <a:pt x="1275715" y="1247635"/>
                  </a:lnTo>
                  <a:lnTo>
                    <a:pt x="1313624" y="1226477"/>
                  </a:lnTo>
                  <a:lnTo>
                    <a:pt x="1328407" y="1224788"/>
                  </a:lnTo>
                  <a:lnTo>
                    <a:pt x="1329829" y="1224788"/>
                  </a:lnTo>
                  <a:lnTo>
                    <a:pt x="1370622" y="1236726"/>
                  </a:lnTo>
                  <a:lnTo>
                    <a:pt x="1399654" y="1262926"/>
                  </a:lnTo>
                  <a:lnTo>
                    <a:pt x="1410208" y="1269758"/>
                  </a:lnTo>
                  <a:lnTo>
                    <a:pt x="1422146" y="1272032"/>
                  </a:lnTo>
                  <a:lnTo>
                    <a:pt x="1434084" y="1269758"/>
                  </a:lnTo>
                  <a:lnTo>
                    <a:pt x="1444637" y="1262926"/>
                  </a:lnTo>
                  <a:lnTo>
                    <a:pt x="1462341" y="1245755"/>
                  </a:lnTo>
                  <a:lnTo>
                    <a:pt x="1487500" y="1229728"/>
                  </a:lnTo>
                  <a:lnTo>
                    <a:pt x="1515757" y="1224788"/>
                  </a:lnTo>
                  <a:lnTo>
                    <a:pt x="1515922" y="1224762"/>
                  </a:lnTo>
                  <a:lnTo>
                    <a:pt x="1544142" y="1230769"/>
                  </a:lnTo>
                  <a:lnTo>
                    <a:pt x="1577835" y="1259230"/>
                  </a:lnTo>
                  <a:lnTo>
                    <a:pt x="1589633" y="1301191"/>
                  </a:lnTo>
                  <a:lnTo>
                    <a:pt x="1589633" y="1183462"/>
                  </a:lnTo>
                  <a:lnTo>
                    <a:pt x="1580502" y="1176553"/>
                  </a:lnTo>
                  <a:lnTo>
                    <a:pt x="1540827" y="1162608"/>
                  </a:lnTo>
                  <a:lnTo>
                    <a:pt x="1499209" y="1160970"/>
                  </a:lnTo>
                  <a:lnTo>
                    <a:pt x="1458658" y="1171727"/>
                  </a:lnTo>
                  <a:lnTo>
                    <a:pt x="1422171" y="1194917"/>
                  </a:lnTo>
                  <a:lnTo>
                    <a:pt x="1401292" y="1179664"/>
                  </a:lnTo>
                  <a:lnTo>
                    <a:pt x="1378165" y="1168641"/>
                  </a:lnTo>
                  <a:lnTo>
                    <a:pt x="1353324" y="1162075"/>
                  </a:lnTo>
                  <a:lnTo>
                    <a:pt x="1327277" y="1160170"/>
                  </a:lnTo>
                  <a:lnTo>
                    <a:pt x="1299806" y="1163345"/>
                  </a:lnTo>
                  <a:lnTo>
                    <a:pt x="1250175" y="1184910"/>
                  </a:lnTo>
                  <a:lnTo>
                    <a:pt x="1212126" y="1224356"/>
                  </a:lnTo>
                  <a:lnTo>
                    <a:pt x="1192352" y="1274737"/>
                  </a:lnTo>
                  <a:lnTo>
                    <a:pt x="1190155" y="1302359"/>
                  </a:lnTo>
                  <a:lnTo>
                    <a:pt x="1193304" y="1329804"/>
                  </a:lnTo>
                  <a:lnTo>
                    <a:pt x="1214831" y="1379474"/>
                  </a:lnTo>
                  <a:lnTo>
                    <a:pt x="1405991" y="1567751"/>
                  </a:lnTo>
                  <a:lnTo>
                    <a:pt x="1414068" y="1570748"/>
                  </a:lnTo>
                  <a:lnTo>
                    <a:pt x="1430223" y="1570748"/>
                  </a:lnTo>
                  <a:lnTo>
                    <a:pt x="1438325" y="1567751"/>
                  </a:lnTo>
                  <a:lnTo>
                    <a:pt x="1515224" y="1493507"/>
                  </a:lnTo>
                  <a:lnTo>
                    <a:pt x="1611617" y="1400479"/>
                  </a:lnTo>
                  <a:lnTo>
                    <a:pt x="1629486" y="1379524"/>
                  </a:lnTo>
                  <a:lnTo>
                    <a:pt x="1642719" y="1355788"/>
                  </a:lnTo>
                  <a:lnTo>
                    <a:pt x="1651063" y="1329804"/>
                  </a:lnTo>
                  <a:lnTo>
                    <a:pt x="1654225" y="1302359"/>
                  </a:lnTo>
                  <a:close/>
                </a:path>
              </a:pathLst>
            </a:custGeom>
            <a:solidFill>
              <a:srgbClr val="0054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21641" y="3061126"/>
              <a:ext cx="64594" cy="6466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22703" y="792420"/>
            <a:ext cx="8719185" cy="1179810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>
                <a:latin typeface="Gentona Book" panose="00000500000000000000" pitchFamily="50" charset="0"/>
              </a:rPr>
              <a:t>Make sure you review: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248102" y="5297801"/>
            <a:ext cx="7210097" cy="21948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ts val="3190"/>
              </a:lnSpc>
              <a:spcBef>
                <a:spcPts val="95"/>
              </a:spcBef>
              <a:buChar char="•"/>
              <a:tabLst>
                <a:tab pos="354965" algn="l"/>
                <a:tab pos="355600" algn="l"/>
              </a:tabLst>
            </a:pPr>
            <a:r>
              <a:rPr sz="2800">
                <a:solidFill>
                  <a:srgbClr val="3A3838"/>
                </a:solidFill>
                <a:latin typeface="Gentona Book" panose="00000500000000000000" pitchFamily="50" charset="0"/>
                <a:cs typeface="Arial"/>
              </a:rPr>
              <a:t>A toolkit for UF products is available at</a:t>
            </a:r>
            <a:endParaRPr sz="2800">
              <a:latin typeface="Gentona Book" panose="00000500000000000000" pitchFamily="50" charset="0"/>
              <a:cs typeface="Arial"/>
            </a:endParaRPr>
          </a:p>
          <a:p>
            <a:pPr marL="355600">
              <a:lnSpc>
                <a:spcPts val="3190"/>
              </a:lnSpc>
            </a:pPr>
            <a:r>
              <a:rPr sz="2800" i="1" u="sng">
                <a:solidFill>
                  <a:srgbClr val="0091D6"/>
                </a:solidFill>
                <a:uFill>
                  <a:solidFill>
                    <a:srgbClr val="0091D6"/>
                  </a:solidFill>
                </a:uFill>
                <a:latin typeface="Gentona Book" panose="00000500000000000000" pitchFamily="50" charset="0"/>
                <a:cs typeface="Lucida Sans"/>
              </a:rPr>
              <a:t>benefits.hr.ufl.edu/my-benefits/enrollment</a:t>
            </a:r>
            <a:endParaRPr sz="2800">
              <a:latin typeface="Gentona Book" panose="00000500000000000000" pitchFamily="50" charset="0"/>
              <a:cs typeface="Lucida San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50">
              <a:latin typeface="Gentona Book" panose="00000500000000000000" pitchFamily="50" charset="0"/>
              <a:cs typeface="Lucida Sans"/>
            </a:endParaRPr>
          </a:p>
          <a:p>
            <a:pPr marL="355600" marR="5080" indent="-342900">
              <a:lnSpc>
                <a:spcPts val="3030"/>
              </a:lnSpc>
              <a:buChar char="•"/>
              <a:tabLst>
                <a:tab pos="354965" algn="l"/>
                <a:tab pos="355600" algn="l"/>
              </a:tabLst>
            </a:pPr>
            <a:r>
              <a:rPr sz="2800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Resources regarding State beneficiaries are available through PeopleFirst.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312627" y="3215509"/>
            <a:ext cx="514557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>
                <a:solidFill>
                  <a:srgbClr val="F94615"/>
                </a:solidFill>
                <a:latin typeface="Gentona Book" panose="00000500000000000000" pitchFamily="50" charset="0"/>
                <a:cs typeface="Arial"/>
              </a:rPr>
              <a:t>Your beneficiaries</a:t>
            </a:r>
            <a:endParaRPr sz="4800">
              <a:latin typeface="Gentona Book" panose="00000500000000000000" pitchFamily="50" charset="0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0F0BF-2A8A-4788-A114-869893C29EEA}"/>
              </a:ext>
            </a:extLst>
          </p:cNvPr>
          <p:cNvSpPr/>
          <p:nvPr/>
        </p:nvSpPr>
        <p:spPr>
          <a:xfrm>
            <a:off x="4114800" y="4762500"/>
            <a:ext cx="685800" cy="1158136"/>
          </a:xfrm>
          <a:prstGeom prst="rect">
            <a:avLst/>
          </a:prstGeom>
          <a:solidFill>
            <a:srgbClr val="002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DC143-E98B-4142-8872-DB03C5057DB5}"/>
              </a:ext>
            </a:extLst>
          </p:cNvPr>
          <p:cNvSpPr txBox="1"/>
          <p:nvPr/>
        </p:nvSpPr>
        <p:spPr>
          <a:xfrm>
            <a:off x="4114800" y="4457700"/>
            <a:ext cx="9144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ntona Book"/>
              </a:rPr>
              <a:t>4</a:t>
            </a: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2050" y="1033721"/>
            <a:ext cx="9698350" cy="93615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/>
              </a:rPr>
              <a:t>IS</a:t>
            </a:r>
            <a:r>
              <a:rPr>
                <a:solidFill>
                  <a:srgbClr val="FFFFFF"/>
                </a:solidFill>
                <a:latin typeface="Gentona Book"/>
              </a:rPr>
              <a:t> changing in </a:t>
            </a:r>
            <a:r>
              <a:rPr lang="en-US">
                <a:solidFill>
                  <a:srgbClr val="FFFFFF"/>
                </a:solidFill>
                <a:latin typeface="Gentona Book"/>
              </a:rPr>
              <a:t>2024</a:t>
            </a:r>
            <a:r>
              <a:rPr>
                <a:solidFill>
                  <a:srgbClr val="FFFFFF"/>
                </a:solidFill>
                <a:latin typeface="Gentona Book"/>
              </a:rPr>
              <a:t>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122050" y="2112822"/>
            <a:ext cx="10246536" cy="639918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>
              <a:lnSpc>
                <a:spcPct val="100000"/>
              </a:lnSpc>
              <a:spcBef>
                <a:spcPts val="100"/>
              </a:spcBef>
              <a:tabLst>
                <a:tab pos="633730" algn="l"/>
              </a:tabLst>
            </a:pPr>
            <a:r>
              <a:rPr lang="en-US" sz="4800" b="1" spc="-135" dirty="0">
                <a:solidFill>
                  <a:srgbClr val="F94615"/>
                </a:solidFill>
                <a:latin typeface="Gentona Book"/>
                <a:cs typeface="Arial"/>
              </a:rPr>
              <a:t>HMO Network</a:t>
            </a:r>
            <a:endParaRPr sz="4800" dirty="0">
              <a:latin typeface="Gentona Book" panose="00000500000000000000" pitchFamily="50" charset="0"/>
              <a:cs typeface="Arial"/>
            </a:endParaRPr>
          </a:p>
          <a:p>
            <a:pPr marL="355600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dirty="0">
                <a:solidFill>
                  <a:schemeClr val="bg1"/>
                </a:solidFill>
                <a:latin typeface="Gentona Book" panose="00000500000000000000"/>
              </a:rPr>
              <a:t>HMO plan services will be provided by Aetna, Capital Health Plan, or United Healthcare</a:t>
            </a:r>
            <a:endParaRPr lang="en-US" sz="2800" spc="-85" dirty="0">
              <a:solidFill>
                <a:schemeClr val="bg1"/>
              </a:solidFill>
              <a:latin typeface="Gentona Book" panose="00000500000000000000"/>
              <a:cs typeface="Arial"/>
            </a:endParaRPr>
          </a:p>
          <a:p>
            <a:pPr marL="355600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85" dirty="0">
                <a:solidFill>
                  <a:srgbClr val="FFFFFF"/>
                </a:solidFill>
                <a:latin typeface="Gentona Book"/>
                <a:cs typeface="Arial"/>
              </a:rPr>
              <a:t>Employees will default into the new HMO – no action required </a:t>
            </a:r>
          </a:p>
          <a:p>
            <a:pPr marL="355600" lvl="1" indent="-342900">
              <a:spcBef>
                <a:spcPts val="4555"/>
              </a:spcBef>
              <a:buFontTx/>
              <a:buChar char="•"/>
            </a:pPr>
            <a:r>
              <a:rPr lang="en-US" sz="2800" spc="-85" dirty="0">
                <a:solidFill>
                  <a:srgbClr val="FFFFFF"/>
                </a:solidFill>
                <a:latin typeface="Gentona Book"/>
                <a:cs typeface="Arial"/>
              </a:rPr>
              <a:t>Florida Blue is the PPO network for the State of Florida and is not changing</a:t>
            </a:r>
          </a:p>
          <a:p>
            <a:pPr lvl="1"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lang="en-US" sz="2800" spc="-85" dirty="0">
              <a:solidFill>
                <a:srgbClr val="FFFFFF"/>
              </a:solidFill>
              <a:latin typeface="Gentona Book"/>
              <a:cs typeface="Arial"/>
            </a:endParaRPr>
          </a:p>
          <a:p>
            <a:pPr lvl="1"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r>
              <a:rPr lang="en-US" sz="2800" spc="-85" dirty="0">
                <a:solidFill>
                  <a:srgbClr val="FFFFFF"/>
                </a:solidFill>
                <a:latin typeface="Gentona Book"/>
                <a:cs typeface="Arial"/>
              </a:rPr>
              <a:t>  There are no plan design or rate changes</a:t>
            </a:r>
          </a:p>
          <a:p>
            <a:pPr lvl="1"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endParaRPr lang="en-US" sz="2800" spc="-85" dirty="0">
              <a:solidFill>
                <a:srgbClr val="FFFFFF"/>
              </a:solidFill>
              <a:latin typeface="Gentona Book"/>
              <a:cs typeface="Arial"/>
            </a:endParaRPr>
          </a:p>
          <a:p>
            <a:pPr lvl="1">
              <a:spcBef>
                <a:spcPts val="45"/>
              </a:spcBef>
              <a:buClr>
                <a:srgbClr val="FFFFFF"/>
              </a:buClr>
              <a:buFont typeface="Arial"/>
              <a:buChar char="•"/>
            </a:pPr>
            <a:r>
              <a:rPr lang="en-US" sz="2800" spc="-85" dirty="0">
                <a:solidFill>
                  <a:srgbClr val="FFFFFF"/>
                </a:solidFill>
                <a:latin typeface="Gentona Book"/>
                <a:cs typeface="Arial"/>
              </a:rPr>
              <a:t> Important to confirm that current providers are in the network</a:t>
            </a:r>
            <a:endParaRPr lang="en-US" sz="2800" dirty="0">
              <a:latin typeface="Gentona Book" panose="00000500000000000000" pitchFamily="50" charset="0"/>
              <a:cs typeface="Arial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124FDA-7879-50CC-DB4D-6C4F4C8E5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04803"/>
            <a:ext cx="15544799" cy="931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7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22050" y="2157036"/>
            <a:ext cx="9086475" cy="649665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065">
              <a:spcBef>
                <a:spcPts val="100"/>
              </a:spcBef>
              <a:tabLst>
                <a:tab pos="633730" algn="l"/>
              </a:tabLst>
            </a:pPr>
            <a:r>
              <a:rPr lang="en-US" sz="4400" b="1" spc="-135" dirty="0">
                <a:solidFill>
                  <a:srgbClr val="F94615"/>
                </a:solidFill>
                <a:latin typeface="Gentona Book"/>
                <a:cs typeface="Arial"/>
              </a:rPr>
              <a:t>Pharmacy Benefits Manager:</a:t>
            </a:r>
            <a:endParaRPr sz="4400" dirty="0"/>
          </a:p>
          <a:p>
            <a:pPr marL="355600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85" dirty="0">
                <a:solidFill>
                  <a:srgbClr val="FFFFFF"/>
                </a:solidFill>
                <a:latin typeface="Gentona Book"/>
                <a:cs typeface="Arial"/>
              </a:rPr>
              <a:t>Optum Rx will replace CVS  Caremark</a:t>
            </a:r>
            <a:endParaRPr lang="en-US" sz="2800" dirty="0"/>
          </a:p>
          <a:p>
            <a:pPr marL="355600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85" dirty="0">
                <a:solidFill>
                  <a:srgbClr val="FFFFFF"/>
                </a:solidFill>
                <a:latin typeface="Gentona Book"/>
                <a:cs typeface="Arial"/>
              </a:rPr>
              <a:t>Increased number of participating pharmacies (i.e. Walgreens, CVS, Publix, independent pharmacies)</a:t>
            </a:r>
          </a:p>
          <a:p>
            <a:pPr marL="355600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85" dirty="0">
                <a:solidFill>
                  <a:srgbClr val="FFFFFF"/>
                </a:solidFill>
                <a:latin typeface="Gentona Book"/>
                <a:cs typeface="Arial"/>
              </a:rPr>
              <a:t>New prescription cards will be issued and </a:t>
            </a:r>
            <a:r>
              <a:rPr lang="en-US" sz="2800" b="1" u="sng" spc="-85" dirty="0">
                <a:solidFill>
                  <a:srgbClr val="FFFFFF"/>
                </a:solidFill>
                <a:latin typeface="Gentona Book"/>
                <a:cs typeface="Arial"/>
              </a:rPr>
              <a:t>must</a:t>
            </a:r>
            <a:r>
              <a:rPr lang="en-US" sz="2800" spc="-85" dirty="0">
                <a:solidFill>
                  <a:srgbClr val="FFFFFF"/>
                </a:solidFill>
                <a:latin typeface="Gentona Book"/>
                <a:cs typeface="Arial"/>
              </a:rPr>
              <a:t> be presented when refilling prescriptions</a:t>
            </a:r>
          </a:p>
          <a:p>
            <a:pPr marL="355600" lvl="1" indent="-342900">
              <a:spcBef>
                <a:spcPts val="455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800" spc="-85" dirty="0">
                <a:solidFill>
                  <a:srgbClr val="FFFFFF"/>
                </a:solidFill>
                <a:latin typeface="Gentona Book"/>
                <a:cs typeface="Arial"/>
              </a:rPr>
              <a:t>Effective mid November, employees can access the Optum Rx website to compare drugs,  find information on prior authorization for specialty drugs, and get mail order information 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BC1C061-4786-EBC4-BD50-907295E34B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2050" y="1033721"/>
            <a:ext cx="96983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What </a:t>
            </a:r>
            <a:r>
              <a:rPr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entona Book" panose="00000500000000000000" pitchFamily="50" charset="0"/>
              </a:rPr>
              <a:t>IS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 changing in 202</a:t>
            </a:r>
            <a:r>
              <a:rPr lang="en-US">
                <a:solidFill>
                  <a:srgbClr val="FFFFFF"/>
                </a:solidFill>
                <a:latin typeface="Gentona Book" panose="00000500000000000000" pitchFamily="50" charset="0"/>
              </a:rPr>
              <a:t>4</a:t>
            </a:r>
            <a:r>
              <a:rPr>
                <a:solidFill>
                  <a:srgbClr val="FFFFFF"/>
                </a:solidFill>
                <a:latin typeface="Gentona Book" panose="00000500000000000000" pitchFamily="50" charset="0"/>
              </a:rPr>
              <a:t>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44960B-B461-21DA-0992-60C278882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289" y="2327343"/>
            <a:ext cx="2549236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250069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91D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1357</TotalTime>
  <Words>1173</Words>
  <Application>Microsoft Office PowerPoint</Application>
  <PresentationFormat>Custom</PresentationFormat>
  <Paragraphs>218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Gentona Book</vt:lpstr>
      <vt:lpstr>Gentona SemiBold</vt:lpstr>
      <vt:lpstr>Office Theme</vt:lpstr>
      <vt:lpstr>PowerPoint Presentation</vt:lpstr>
      <vt:lpstr>2024 Open Enrollment October 16 | 8:00am EST – November 3  | 6:00pm EST</vt:lpstr>
      <vt:lpstr>Make sure you review:</vt:lpstr>
      <vt:lpstr>Make sure you review:</vt:lpstr>
      <vt:lpstr>Make sure you review:</vt:lpstr>
      <vt:lpstr>PowerPoint Presentation</vt:lpstr>
      <vt:lpstr>What IS changing in 2024?</vt:lpstr>
      <vt:lpstr>PowerPoint Presentation</vt:lpstr>
      <vt:lpstr>What IS changing in 2024?</vt:lpstr>
      <vt:lpstr>What IS changing in 2024?</vt:lpstr>
      <vt:lpstr>What IS changing in 2024?</vt:lpstr>
      <vt:lpstr>What IS changing in 2024?</vt:lpstr>
      <vt:lpstr>PowerPoint Presentation</vt:lpstr>
      <vt:lpstr>What IS NOT changing in 2024?</vt:lpstr>
      <vt:lpstr>PowerPoint Presentation</vt:lpstr>
      <vt:lpstr>Health Insurance – State of Florida</vt:lpstr>
      <vt:lpstr>Health Insurance</vt:lpstr>
      <vt:lpstr>Dental Insurance</vt:lpstr>
      <vt:lpstr>Supplemental Benefits</vt:lpstr>
      <vt:lpstr>Supplemental Benefits</vt:lpstr>
      <vt:lpstr>Voluntary Savings Plans</vt:lpstr>
      <vt:lpstr>PowerPoint Presentation</vt:lpstr>
      <vt:lpstr>People First peoplefirst.myflorida.com/peoplefirst</vt:lpstr>
      <vt:lpstr>People First peoplefirst.myflorida.com/peoplefirst</vt:lpstr>
      <vt:lpstr>PowerPoint Presentation</vt:lpstr>
      <vt:lpstr>UF Select and GatorCare my.ufl.edu</vt:lpstr>
      <vt:lpstr>PowerPoint Presentation</vt:lpstr>
      <vt:lpstr>More Information</vt:lpstr>
      <vt:lpstr>We can help!</vt:lpstr>
      <vt:lpstr>Open Enrollment Reminders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Mills, Joshua</dc:creator>
  <cp:lastModifiedBy>LeCuyer,Dana L</cp:lastModifiedBy>
  <cp:revision>9</cp:revision>
  <dcterms:created xsi:type="dcterms:W3CDTF">2022-09-06T19:55:48Z</dcterms:created>
  <dcterms:modified xsi:type="dcterms:W3CDTF">2023-10-10T20:42:20Z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2022-08-31T00:00:00Z</vt:filetime>
  </property>
  <property fmtid="{D5CDD505-2E9C-101B-9397-08002B2CF9AE}" pid="3" name="Creator">
    <vt:lpwstr>Acrobat PDFMaker 22 for PowerPoint</vt:lpwstr>
  </property>
  <property fmtid="{D5CDD505-2E9C-101B-9397-08002B2CF9AE}" pid="4" name="LastSaved">
    <vt:filetime>2022-09-06T00:00:00Z</vt:filetime>
  </property>
  <property fmtid="{D5CDD505-2E9C-101B-9397-08002B2CF9AE}" pid="5" name="Producer">
    <vt:lpwstr>Adobe PDF Library 22.2.223</vt:lpwstr>
  </property>
</Properties>
</file>