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2" r:id="rId6"/>
    <p:sldId id="294" r:id="rId7"/>
    <p:sldId id="291" r:id="rId8"/>
    <p:sldId id="264" r:id="rId9"/>
    <p:sldId id="259" r:id="rId10"/>
    <p:sldId id="268" r:id="rId11"/>
    <p:sldId id="285" r:id="rId12"/>
    <p:sldId id="267" r:id="rId13"/>
    <p:sldId id="276" r:id="rId14"/>
    <p:sldId id="287" r:id="rId15"/>
    <p:sldId id="288" r:id="rId16"/>
    <p:sldId id="289" r:id="rId17"/>
    <p:sldId id="290" r:id="rId18"/>
    <p:sldId id="261" r:id="rId19"/>
    <p:sldId id="262" r:id="rId20"/>
    <p:sldId id="270" r:id="rId21"/>
    <p:sldId id="271" r:id="rId22"/>
    <p:sldId id="260" r:id="rId23"/>
    <p:sldId id="272" r:id="rId24"/>
    <p:sldId id="296" r:id="rId25"/>
    <p:sldId id="27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ntona Book" panose="00000800000000000000" charset="0"/>
      <p:regular r:id="rId33"/>
      <p:bold r:id="rId34"/>
      <p: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tt, Amanda" initials="BA" lastIdx="2" clrIdx="0">
    <p:extLst>
      <p:ext uri="{19B8F6BF-5375-455C-9EA6-DF929625EA0E}">
        <p15:presenceInfo xmlns:p15="http://schemas.microsoft.com/office/powerpoint/2012/main" userId="S::awheatley@ufl.edu::b547c515-5610-4c5a-bd93-bd35b0d08899" providerId="AD"/>
      </p:ext>
    </p:extLst>
  </p:cmAuthor>
  <p:cmAuthor id="2" name="Balch,Brittini S" initials="BS" lastIdx="1" clrIdx="1">
    <p:extLst>
      <p:ext uri="{19B8F6BF-5375-455C-9EA6-DF929625EA0E}">
        <p15:presenceInfo xmlns:p15="http://schemas.microsoft.com/office/powerpoint/2012/main" userId="S::bsbalch@ufl.edu::4d90f945-a742-4110-a024-6a7182311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ACA47-3654-4C59-A0D0-7532F1573BAA}" v="118" dt="2021-04-16T12:57:06.902"/>
    <p1510:client id="{FF954FB0-95C4-4194-AB10-DBC95265979F}" v="8736" dt="2021-04-16T13:15:40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C2D98A-D64E-4721-B37E-BAA0EF54514D}" type="datetimeFigureOut">
              <a:rPr lang="en-US" altLang="en-US"/>
              <a:pPr/>
              <a:t>4/19/2021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A4360-7047-4EA4-A5D5-434C7E99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2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CA0F4-B925-4A01-A86A-50A8F6E9CFA9}" type="datetimeFigureOut">
              <a:rPr lang="en-US" altLang="en-US"/>
              <a:pPr/>
              <a:t>4/19/2021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3EBED-7485-4C2A-9D9B-EF8B1834F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3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11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5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73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3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5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0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0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1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24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8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2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7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6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7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9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2500"/>
          <a:stretch/>
        </p:blipFill>
        <p:spPr bwMode="auto">
          <a:xfrm>
            <a:off x="0" y="0"/>
            <a:ext cx="91585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95753" y="5435826"/>
            <a:ext cx="8167007" cy="10230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800">
                <a:solidFill>
                  <a:schemeClr val="bg1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3240"/>
            <a:ext cx="7886700" cy="79601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447" y="479034"/>
            <a:ext cx="1811105" cy="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 Bulle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80400" cy="467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bg1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43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NBulle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70794"/>
          <a:stretch/>
        </p:blipFill>
        <p:spPr bwMode="auto">
          <a:xfrm>
            <a:off x="0" y="0"/>
            <a:ext cx="9144000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460170"/>
            <a:ext cx="8280400" cy="4042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rgbClr val="002060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0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80400" cy="4673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Gentona Book" pitchFamily="2" charset="77"/>
              </a:defRPr>
            </a:lvl1pPr>
            <a:lvl2pPr>
              <a:defRPr sz="2400">
                <a:solidFill>
                  <a:schemeClr val="bg1"/>
                </a:solidFill>
                <a:latin typeface="Gentona Book" pitchFamily="2" charset="77"/>
              </a:defRPr>
            </a:lvl2pPr>
            <a:lvl3pPr>
              <a:defRPr sz="2400">
                <a:solidFill>
                  <a:schemeClr val="bg1"/>
                </a:solidFill>
                <a:latin typeface="Gentona Book" pitchFamily="2" charset="77"/>
              </a:defRPr>
            </a:lvl3pPr>
            <a:lvl4pPr>
              <a:defRPr sz="2400">
                <a:solidFill>
                  <a:schemeClr val="bg1"/>
                </a:solidFill>
                <a:latin typeface="Gentona Book" pitchFamily="2" charset="77"/>
              </a:defRPr>
            </a:lvl4pPr>
            <a:lvl5pPr>
              <a:defRPr sz="2400">
                <a:solidFill>
                  <a:schemeClr val="bg1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3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70794"/>
          <a:stretch/>
        </p:blipFill>
        <p:spPr bwMode="auto">
          <a:xfrm>
            <a:off x="0" y="0"/>
            <a:ext cx="9144000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736"/>
            <a:ext cx="8280400" cy="4057178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Gentona Book" pitchFamily="2" charset="77"/>
              </a:defRPr>
            </a:lvl1pPr>
            <a:lvl2pPr>
              <a:defRPr sz="2400">
                <a:solidFill>
                  <a:srgbClr val="002060"/>
                </a:solidFill>
                <a:latin typeface="Gentona Book" pitchFamily="2" charset="77"/>
              </a:defRPr>
            </a:lvl2pPr>
            <a:lvl3pPr>
              <a:defRPr sz="2400">
                <a:solidFill>
                  <a:srgbClr val="002060"/>
                </a:solidFill>
                <a:latin typeface="Gentona Book" pitchFamily="2" charset="77"/>
              </a:defRPr>
            </a:lvl3pPr>
            <a:lvl4pPr>
              <a:defRPr sz="2400">
                <a:solidFill>
                  <a:srgbClr val="002060"/>
                </a:solidFill>
                <a:latin typeface="Gentona Book" pitchFamily="2" charset="77"/>
              </a:defRPr>
            </a:lvl4pPr>
            <a:lvl5pPr>
              <a:defRPr sz="2400">
                <a:solidFill>
                  <a:srgbClr val="002060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7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5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88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79" r:id="rId3"/>
    <p:sldLayoutId id="2147483676" r:id="rId4"/>
    <p:sldLayoutId id="2147483680" r:id="rId5"/>
    <p:sldLayoutId id="2147483675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DFF73-EA9D-4107-B87F-29E458EB63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/>
              <a:t>Presented by</a:t>
            </a:r>
          </a:p>
          <a:p>
            <a:r>
              <a:rPr lang="en-US" sz="1600"/>
              <a:t>IFAS Shared Services Center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06" y="1934648"/>
            <a:ext cx="7886700" cy="796018"/>
          </a:xfrm>
        </p:spPr>
        <p:txBody>
          <a:bodyPr/>
          <a:lstStyle/>
          <a:p>
            <a:r>
              <a:rPr lang="en-US"/>
              <a:t>9-Month Appointment Conversion</a:t>
            </a:r>
          </a:p>
        </p:txBody>
      </p:sp>
    </p:spTree>
    <p:extLst>
      <p:ext uri="{BB962C8B-B14F-4D97-AF65-F5344CB8AC3E}">
        <p14:creationId xmlns:p14="http://schemas.microsoft.com/office/powerpoint/2010/main" val="349557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E2412-1CBF-4005-BC24-FE053CD3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4400">
                <a:latin typeface="Gentona Book"/>
              </a:rPr>
              <a:t>Dr. Tebow</a:t>
            </a:r>
          </a:p>
          <a:p>
            <a:pPr marL="457200"/>
            <a:endParaRPr lang="en-US" sz="2400" i="1">
              <a:latin typeface="Gentona Book"/>
            </a:endParaRPr>
          </a:p>
          <a:p>
            <a:pPr marL="457200"/>
            <a:r>
              <a:rPr lang="en-US" sz="2400">
                <a:latin typeface="Gentona Book"/>
              </a:rPr>
              <a:t>Dr. Tebow needs $30,000 to support 1.0 FTE during the Summer.</a:t>
            </a:r>
          </a:p>
          <a:p>
            <a:pPr marL="457200"/>
            <a:endParaRPr lang="en-US" sz="2400">
              <a:latin typeface="Gentona Book"/>
            </a:endParaRPr>
          </a:p>
          <a:p>
            <a:pPr marL="457200"/>
            <a:r>
              <a:rPr lang="en-US" sz="2400">
                <a:latin typeface="Gentona Book"/>
              </a:rPr>
              <a:t>75% of the accrued Salary Savings = $12,000. </a:t>
            </a:r>
          </a:p>
          <a:p>
            <a:pPr marL="457200"/>
            <a:endParaRPr lang="en-US" sz="2400">
              <a:latin typeface="Gentona Book"/>
            </a:endParaRPr>
          </a:p>
          <a:p>
            <a:pPr marL="457200"/>
            <a:r>
              <a:rPr lang="en-US" sz="2400">
                <a:latin typeface="Gentona Book"/>
              </a:rPr>
              <a:t>$12,000  equals a .4 FTE </a:t>
            </a:r>
          </a:p>
          <a:p>
            <a:pPr marL="457200"/>
            <a:endParaRPr lang="en-US" sz="2400" i="1">
              <a:latin typeface="Gentona Book"/>
            </a:endParaRPr>
          </a:p>
          <a:p>
            <a:pPr marL="457200"/>
            <a:endParaRPr lang="en-US" sz="1800">
              <a:latin typeface="Gentona Book"/>
            </a:endParaRPr>
          </a:p>
          <a:p>
            <a:pPr marL="457200"/>
            <a:endParaRPr lang="en-US" sz="2200">
              <a:latin typeface="Gentona 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9C09C-6B0E-4ECD-BC9D-7CE8AA68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37"/>
            <a:ext cx="8280400" cy="1325563"/>
          </a:xfrm>
        </p:spPr>
        <p:txBody>
          <a:bodyPr/>
          <a:lstStyle/>
          <a:p>
            <a:r>
              <a:rPr lang="en-US"/>
              <a:t>Additional Examples: </a:t>
            </a:r>
          </a:p>
        </p:txBody>
      </p:sp>
    </p:spTree>
    <p:extLst>
      <p:ext uri="{BB962C8B-B14F-4D97-AF65-F5344CB8AC3E}">
        <p14:creationId xmlns:p14="http://schemas.microsoft.com/office/powerpoint/2010/main" val="219730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E2412-1CBF-4005-BC24-FE053CD3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Dr. Tebow remains at a .4 FTE for Summer C, funded </a:t>
            </a:r>
            <a:r>
              <a:rPr lang="en-US" sz="2800" u="sng">
                <a:solidFill>
                  <a:schemeClr val="bg1"/>
                </a:solidFill>
                <a:latin typeface="Gentona Book"/>
                <a:ea typeface="+mn-ea"/>
              </a:rPr>
              <a:t>exclusively</a:t>
            </a: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 by Salary Savings.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Works with her Department Chair to define her responsibilities  for .4 FTE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This could include teaching a course, mentoring students, writing, submitting a proposal, etc. </a:t>
            </a:r>
            <a:endParaRPr lang="en-US">
              <a:latin typeface="Gentona 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9C09C-6B0E-4ECD-BC9D-7CE8AA68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69969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E2412-1CBF-4005-BC24-FE053CD3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Dr. Tebow has decided only to work Summer 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She uses the $12,000 to support her FTE during Summer A only.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This will now cover a .8 FTE during Summer 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She will </a:t>
            </a:r>
            <a:r>
              <a:rPr lang="en-US" sz="2800" u="sng">
                <a:solidFill>
                  <a:schemeClr val="bg1"/>
                </a:solidFill>
                <a:latin typeface="Gentona Book"/>
                <a:ea typeface="+mn-ea"/>
              </a:rPr>
              <a:t>not</a:t>
            </a:r>
            <a:r>
              <a:rPr lang="en-US" sz="2800">
                <a:solidFill>
                  <a:schemeClr val="bg1"/>
                </a:solidFill>
                <a:latin typeface="Gentona Book"/>
                <a:ea typeface="+mn-ea"/>
              </a:rPr>
              <a:t> have a paid appointment for Summer B.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9C09C-6B0E-4ECD-BC9D-7CE8AA68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66228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E2412-1CBF-4005-BC24-FE053CD3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Dr. Tebow would like to explore options for supporting a full 1.0 FTE during the entire Summer semester (Summer C).</a:t>
            </a:r>
          </a:p>
          <a:p>
            <a:pPr marL="0" indent="0">
              <a:buNone/>
            </a:pPr>
            <a:endParaRPr lang="en-US" sz="11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Dr. Tebow works with her department chair to create this plan: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9C09C-6B0E-4ECD-BC9D-7CE8AA68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Option 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EF328C-B577-47FB-AB7E-971D49DE1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73474"/>
              </p:ext>
            </p:extLst>
          </p:nvPr>
        </p:nvGraphicFramePr>
        <p:xfrm>
          <a:off x="406400" y="4006400"/>
          <a:ext cx="8451850" cy="23944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48639">
                  <a:extLst>
                    <a:ext uri="{9D8B030D-6E8A-4147-A177-3AD203B41FA5}">
                      <a16:colId xmlns:a16="http://schemas.microsoft.com/office/drawing/2014/main" val="4049371083"/>
                    </a:ext>
                  </a:extLst>
                </a:gridCol>
                <a:gridCol w="1231798">
                  <a:extLst>
                    <a:ext uri="{9D8B030D-6E8A-4147-A177-3AD203B41FA5}">
                      <a16:colId xmlns:a16="http://schemas.microsoft.com/office/drawing/2014/main" val="2020295441"/>
                    </a:ext>
                  </a:extLst>
                </a:gridCol>
                <a:gridCol w="1648295">
                  <a:extLst>
                    <a:ext uri="{9D8B030D-6E8A-4147-A177-3AD203B41FA5}">
                      <a16:colId xmlns:a16="http://schemas.microsoft.com/office/drawing/2014/main" val="2477758079"/>
                    </a:ext>
                  </a:extLst>
                </a:gridCol>
                <a:gridCol w="4723118">
                  <a:extLst>
                    <a:ext uri="{9D8B030D-6E8A-4147-A177-3AD203B41FA5}">
                      <a16:colId xmlns:a16="http://schemas.microsoft.com/office/drawing/2014/main" val="4171369949"/>
                    </a:ext>
                  </a:extLst>
                </a:gridCol>
              </a:tblGrid>
              <a:tr h="237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Summer FTE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Dollar Amount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Funding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Assignment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extLst>
                  <a:ext uri="{0D108BD9-81ED-4DB2-BD59-A6C34878D82A}">
                    <a16:rowId xmlns:a16="http://schemas.microsoft.com/office/drawing/2014/main" val="2518926598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.4 FTE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$ 12,000.00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Salary Savings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Work on a proposal, create content for a course, graduate student committees, possibly teach a course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extLst>
                  <a:ext uri="{0D108BD9-81ED-4DB2-BD59-A6C34878D82A}">
                    <a16:rowId xmlns:a16="http://schemas.microsoft.com/office/drawing/2014/main" val="3505941622"/>
                  </a:ext>
                </a:extLst>
              </a:tr>
              <a:tr h="62592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.4 FTE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$ 12,000.00</a:t>
                      </a: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Sponsored Project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Active sponsored projects (externally/internally) funded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extLst>
                  <a:ext uri="{0D108BD9-81ED-4DB2-BD59-A6C34878D82A}">
                    <a16:rowId xmlns:a16="http://schemas.microsoft.com/office/drawing/2014/main" val="816094419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.2 FTE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$   6,000.00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Department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Teaching a course, extension assignment, research assignment (above Salary Savings, externally funded)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extLst>
                  <a:ext uri="{0D108BD9-81ED-4DB2-BD59-A6C34878D82A}">
                    <a16:rowId xmlns:a16="http://schemas.microsoft.com/office/drawing/2014/main" val="913508552"/>
                  </a:ext>
                </a:extLst>
              </a:tr>
              <a:tr h="3490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 FTE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$ 30,000.00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 FTE/Summer Appointment Salary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" marR="5791" marT="579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3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7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E2412-1CBF-4005-BC24-FE053CD3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Gentona Book"/>
              </a:rPr>
              <a:t>In addition to the 12,000 available from the FSS,P Dr. Tebow also has funding to support 1.0 FTE during the Summer, by working on existing projects.  </a:t>
            </a: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latin typeface="Gentona Book"/>
              </a:rPr>
              <a:t>Dr. Tebow works with her department chair to create this plan: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9C09C-6B0E-4ECD-BC9D-7CE8AA68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Option 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1A561F-2CAC-4A57-AE97-262C24AE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69413"/>
              </p:ext>
            </p:extLst>
          </p:nvPr>
        </p:nvGraphicFramePr>
        <p:xfrm>
          <a:off x="406400" y="4037744"/>
          <a:ext cx="8520670" cy="260402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58181">
                  <a:extLst>
                    <a:ext uri="{9D8B030D-6E8A-4147-A177-3AD203B41FA5}">
                      <a16:colId xmlns:a16="http://schemas.microsoft.com/office/drawing/2014/main" val="960632906"/>
                    </a:ext>
                  </a:extLst>
                </a:gridCol>
                <a:gridCol w="1366023">
                  <a:extLst>
                    <a:ext uri="{9D8B030D-6E8A-4147-A177-3AD203B41FA5}">
                      <a16:colId xmlns:a16="http://schemas.microsoft.com/office/drawing/2014/main" val="2933851311"/>
                    </a:ext>
                  </a:extLst>
                </a:gridCol>
                <a:gridCol w="1681242">
                  <a:extLst>
                    <a:ext uri="{9D8B030D-6E8A-4147-A177-3AD203B41FA5}">
                      <a16:colId xmlns:a16="http://schemas.microsoft.com/office/drawing/2014/main" val="1031972863"/>
                    </a:ext>
                  </a:extLst>
                </a:gridCol>
                <a:gridCol w="4415224">
                  <a:extLst>
                    <a:ext uri="{9D8B030D-6E8A-4147-A177-3AD203B41FA5}">
                      <a16:colId xmlns:a16="http://schemas.microsoft.com/office/drawing/2014/main" val="3449909962"/>
                    </a:ext>
                  </a:extLst>
                </a:gridCol>
              </a:tblGrid>
              <a:tr h="2774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Summer FTE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Dollar Amount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Funding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Assignment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1374603"/>
                  </a:ext>
                </a:extLst>
              </a:tr>
              <a:tr h="4993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effectLst/>
                        </a:rPr>
                        <a:t>.2 FTE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 $          6,000.00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Salary Savings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To mentor students, work on publications, and complete additional departmental duties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8535124"/>
                  </a:ext>
                </a:extLst>
              </a:tr>
              <a:tr h="32229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effectLst/>
                        </a:rPr>
                        <a:t>.8 FTE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 $       24,000.00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Sponsored Project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To work on active sponsored projects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0100984"/>
                  </a:ext>
                </a:extLst>
              </a:tr>
              <a:tr h="28664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>
                          <a:effectLst/>
                        </a:rPr>
                        <a:t>1.0 FTE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>
                          <a:effectLst/>
                        </a:rPr>
                        <a:t> $       30,000.00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>
                          <a:effectLst/>
                        </a:rPr>
                        <a:t>Total FTE/Summer Appointment Salary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36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59359"/>
                  </a:ext>
                </a:extLst>
              </a:tr>
              <a:tr h="4993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 $          6,000.00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Remaining in Salary Savings to be returned in the Fall for programmatic use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73885"/>
                  </a:ext>
                </a:extLst>
              </a:tr>
              <a:tr h="4993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 $          6,000.00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Remaining in her Sponsored projects to be utilized for future semesters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ntona Book" panose="00000800000000000000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5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04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BEA4A-DEC9-4F45-AB93-10C3B8B5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Dr. Albert does not have any active grants. He will not be participating in the FSSP. He doesn’t plan to direct charge grants or any of his other allowable sources. </a:t>
            </a:r>
          </a:p>
          <a:p>
            <a:r>
              <a:rPr lang="en-US">
                <a:latin typeface="Gentona Book"/>
              </a:rPr>
              <a:t>  </a:t>
            </a:r>
            <a:endParaRPr lang="en-US"/>
          </a:p>
          <a:p>
            <a:r>
              <a:rPr lang="en-US">
                <a:latin typeface="Gentona Book"/>
              </a:rPr>
              <a:t>Can Dr. Albert convert? Yes!</a:t>
            </a:r>
          </a:p>
          <a:p>
            <a:r>
              <a:rPr lang="en-US">
                <a:latin typeface="Gentona Book"/>
              </a:rPr>
              <a:t>Will Dr. Albert have Salary Savings? No.</a:t>
            </a:r>
          </a:p>
          <a:p>
            <a:r>
              <a:rPr lang="en-US">
                <a:latin typeface="Gentona Book"/>
              </a:rPr>
              <a:t>Can Dr. Albert support a Summer Appointment? Maybe.</a:t>
            </a:r>
          </a:p>
          <a:p>
            <a:r>
              <a:rPr lang="en-US" sz="2000">
                <a:latin typeface="Gentona Book"/>
              </a:rPr>
              <a:t>        Special appointments from department</a:t>
            </a:r>
          </a:p>
          <a:p>
            <a:endParaRPr lang="en-US" sz="2000">
              <a:latin typeface="Gentona 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43F7F-9934-4F1D-9726-CCC3DFD2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Example #1:</a:t>
            </a:r>
          </a:p>
        </p:txBody>
      </p:sp>
    </p:spTree>
    <p:extLst>
      <p:ext uri="{BB962C8B-B14F-4D97-AF65-F5344CB8AC3E}">
        <p14:creationId xmlns:p14="http://schemas.microsoft.com/office/powerpoint/2010/main" val="391221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80CF2-610F-4977-9B0A-FBA1097D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Dr. Gator has one grant that she is charging during the Academic Year, but it expires before the Summer</a:t>
            </a:r>
          </a:p>
          <a:p>
            <a:endParaRPr lang="en-US" sz="1600"/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Gator convert? Yes!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Will Dr. Gator have Salary Savings? Yes!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Gator support a Summer Appointment? Yes!</a:t>
            </a:r>
          </a:p>
          <a:p>
            <a:r>
              <a:rPr lang="en-US" sz="2000"/>
              <a:t>	Salary Savings</a:t>
            </a:r>
          </a:p>
          <a:p>
            <a:r>
              <a:rPr lang="en-US" sz="2000">
                <a:latin typeface="Gentona Book"/>
              </a:rPr>
              <a:t>	Special appointments from department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3A4F5-1ACE-44D9-A2A6-845F6FE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Example #2</a:t>
            </a:r>
          </a:p>
        </p:txBody>
      </p:sp>
    </p:spTree>
    <p:extLst>
      <p:ext uri="{BB962C8B-B14F-4D97-AF65-F5344CB8AC3E}">
        <p14:creationId xmlns:p14="http://schemas.microsoft.com/office/powerpoint/2010/main" val="19214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80CF2-610F-4977-9B0A-FBA1097D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Dr. Spurrier has a large two-year research project that does not start until summer.  </a:t>
            </a:r>
            <a:endParaRPr lang="en-US"/>
          </a:p>
          <a:p>
            <a:endParaRPr lang="en-US" sz="1400"/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Spurrier convert? Yes!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Will Dr. Spurrier have Salary Savings? No.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Spurrier support a Summer Appointment? Yes!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>
                <a:latin typeface="Gentona Book"/>
              </a:rPr>
              <a:t>	</a:t>
            </a:r>
            <a:r>
              <a:rPr lang="en-US" sz="2000">
                <a:latin typeface="Gentona Book"/>
              </a:rPr>
              <a:t>Work on a Sponsored project – up to 95% of his appointment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>
                <a:latin typeface="Gentona Book"/>
              </a:rPr>
              <a:t>	Special appointments from department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3A4F5-1ACE-44D9-A2A6-845F6FE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Example #3</a:t>
            </a:r>
          </a:p>
        </p:txBody>
      </p:sp>
    </p:spTree>
    <p:extLst>
      <p:ext uri="{BB962C8B-B14F-4D97-AF65-F5344CB8AC3E}">
        <p14:creationId xmlns:p14="http://schemas.microsoft.com/office/powerpoint/2010/main" val="50234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80CF2-610F-4977-9B0A-FBA1097D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Dr. Spurrier has a large two-year research project that began Fall 2020 and will be active throughout the summer.</a:t>
            </a:r>
          </a:p>
          <a:p>
            <a:endParaRPr lang="en-US" sz="1400"/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Spurrier convert? Yes!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Will Dr. Spurrier have Salary Savings? Yes!</a:t>
            </a:r>
          </a:p>
          <a:p>
            <a:pPr>
              <a:spcBef>
                <a:spcPts val="600"/>
              </a:spcBef>
            </a:pPr>
            <a:r>
              <a:rPr lang="en-US">
                <a:latin typeface="Gentona Book"/>
              </a:rPr>
              <a:t>Can Dr. Spurrier support a Summer Appointment? Yes!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latin typeface="Gentona Book"/>
              </a:rPr>
              <a:t>	</a:t>
            </a:r>
            <a:r>
              <a:rPr lang="en-US" sz="2000">
                <a:latin typeface="Gentona Book"/>
              </a:rPr>
              <a:t>Work on the grant -  up to 95% of his appointment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/>
              <a:t>	Salary savings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>
                <a:latin typeface="Gentona Book"/>
              </a:rPr>
              <a:t>	Special appointments from department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3A4F5-1ACE-44D9-A2A6-845F6FE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Example #4</a:t>
            </a:r>
          </a:p>
        </p:txBody>
      </p:sp>
    </p:spTree>
    <p:extLst>
      <p:ext uri="{BB962C8B-B14F-4D97-AF65-F5344CB8AC3E}">
        <p14:creationId xmlns:p14="http://schemas.microsoft.com/office/powerpoint/2010/main" val="309305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E02CE-549D-44E5-8483-7DF29161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entona Book"/>
              </a:rPr>
              <a:t>Notify department contact(s)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Review commitments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May need to reduce commitments to the Sponsor or offset with Cost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Begin using monthly rate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Collaborate on plan for funding Summer Appointment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Compl</a:t>
            </a:r>
            <a:r>
              <a:rPr lang="en-US">
                <a:ea typeface="+mn-lt"/>
                <a:cs typeface="+mn-lt"/>
              </a:rPr>
              <a:t>ete FSSP Form </a:t>
            </a:r>
            <a:r>
              <a:rPr lang="en-US">
                <a:latin typeface="Gentona Book"/>
              </a:rPr>
              <a:t>&amp; Distribute accordingly</a:t>
            </a:r>
            <a:endParaRPr lang="en-US"/>
          </a:p>
          <a:p>
            <a:pPr lvl="2">
              <a:buFont typeface="Wingdings" panose="020B0604020202020204" pitchFamily="34" charset="0"/>
              <a:buChar char="▪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EA708-5FF5-49D7-941B-E1AFF357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		</a:t>
            </a:r>
          </a:p>
        </p:txBody>
      </p:sp>
    </p:spTree>
    <p:extLst>
      <p:ext uri="{BB962C8B-B14F-4D97-AF65-F5344CB8AC3E}">
        <p14:creationId xmlns:p14="http://schemas.microsoft.com/office/powerpoint/2010/main" val="147309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59DA2-C47F-42CF-A145-6B42796F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/>
              <a:buChar char="•"/>
            </a:pPr>
            <a:r>
              <a:rPr lang="en-US" sz="2000" i="1" dirty="0">
                <a:latin typeface="Gentona Book"/>
              </a:rPr>
              <a:t>You should never really be 100% on a grant (during any semester)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latin typeface="Gentona Book"/>
              </a:rPr>
              <a:t>Why?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i="1" dirty="0">
                <a:latin typeface="Gentona Book"/>
              </a:rPr>
              <a:t>EFFORT must match payroll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i="1" dirty="0">
                <a:latin typeface="Gentona Book"/>
              </a:rPr>
              <a:t>Example of activities that are not grant related</a:t>
            </a:r>
          </a:p>
          <a:p>
            <a:pPr marL="1371600" lvl="2" indent="-45720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Writing, editing and submitting proposals</a:t>
            </a:r>
          </a:p>
          <a:p>
            <a:pPr marL="1371600" lvl="2" indent="-45720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Instruction, counseling and mentoring graduate students</a:t>
            </a:r>
          </a:p>
          <a:p>
            <a:pPr marL="1371600" lvl="2" indent="-457200">
              <a:buFont typeface="Arial"/>
              <a:buChar char="•"/>
            </a:pPr>
            <a:r>
              <a:rPr lang="en-US" sz="1800" dirty="0"/>
              <a:t>Collaborating with other researchers, etc.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Every situation will be unique. 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/>
              <a:t>You will need to consult with your department administrator to determine the availability and allowability of your funds. 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/>
              <a:t>The examples provided today are generalized and for informational purposes only.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D88B1-38B0-498A-ACF6-BCDF9570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Gentona Book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E02CE-549D-44E5-8483-7DF29161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782763"/>
            <a:ext cx="8280400" cy="4673600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entona Book"/>
              </a:rPr>
              <a:t>With minor exceptions, a minimum of 5% of time </a:t>
            </a:r>
            <a:r>
              <a:rPr lang="en-US" u="sng" dirty="0">
                <a:latin typeface="Gentona Book"/>
              </a:rPr>
              <a:t>must</a:t>
            </a:r>
            <a:r>
              <a:rPr lang="en-US" dirty="0">
                <a:latin typeface="Gentona Book"/>
              </a:rPr>
              <a:t> be distributed to an unrestricted source. (ex. State Approp., SHARE, IDC, Residual)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entona Book"/>
              </a:rPr>
              <a:t>25% of FSSP funds will be retained by IFAS to support IFAS’s mission.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ntona Book"/>
              </a:rPr>
              <a:t>Department &amp; Dean assignments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ntona Book"/>
              </a:rPr>
              <a:t>Special assignments made by SVP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entona Book"/>
              </a:rPr>
              <a:t>Salary Savings FTE for a Summer Appointment will be used for Department Assignments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Wingdings" panose="020B0604020202020204" pitchFamily="34" charset="0"/>
              <a:buChar char="▪"/>
            </a:pPr>
            <a:endParaRPr lang="en-US" dirty="0"/>
          </a:p>
          <a:p>
            <a:pPr lvl="2">
              <a:buFont typeface="Wingdings" panose="020B0604020202020204" pitchFamily="34" charset="0"/>
              <a:buChar char="▪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EA708-5FF5-49D7-941B-E1AFF357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		</a:t>
            </a:r>
          </a:p>
        </p:txBody>
      </p:sp>
    </p:spTree>
    <p:extLst>
      <p:ext uri="{BB962C8B-B14F-4D97-AF65-F5344CB8AC3E}">
        <p14:creationId xmlns:p14="http://schemas.microsoft.com/office/powerpoint/2010/main" val="421724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E02CE-549D-44E5-8483-7DF29161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8" y="1782763"/>
            <a:ext cx="8681663" cy="4673600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ntona Book"/>
              </a:rPr>
              <a:t>Every situation is unique.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ntona Book"/>
              </a:rPr>
              <a:t>Visit with your Department Administrator to: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ntona Book"/>
              </a:rPr>
              <a:t>Review your financial portfolio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ntona Book"/>
              </a:rPr>
              <a:t>Determine available funding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ntona Book"/>
              </a:rPr>
              <a:t>Determine allowability for funding</a:t>
            </a:r>
            <a:endParaRPr lang="en-US" sz="3200" dirty="0"/>
          </a:p>
          <a:p>
            <a:pPr lvl="2">
              <a:buFont typeface="Wingdings" panose="020B0604020202020204" pitchFamily="34" charset="0"/>
              <a:buChar char="▪"/>
            </a:pPr>
            <a:endParaRPr lang="en-US" dirty="0"/>
          </a:p>
          <a:p>
            <a:pPr lvl="2">
              <a:buFont typeface="Wingdings" panose="020B0604020202020204" pitchFamily="34" charset="0"/>
              <a:buChar char="▪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EA708-5FF5-49D7-941B-E1AFF357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Summer: Other Sources		</a:t>
            </a:r>
          </a:p>
        </p:txBody>
      </p:sp>
    </p:spTree>
    <p:extLst>
      <p:ext uri="{BB962C8B-B14F-4D97-AF65-F5344CB8AC3E}">
        <p14:creationId xmlns:p14="http://schemas.microsoft.com/office/powerpoint/2010/main" val="309901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E02CE-549D-44E5-8483-7DF29161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lvl="2" algn="ctr"/>
            <a:endParaRPr lang="en-US" sz="6600"/>
          </a:p>
          <a:p>
            <a:pPr algn="ctr"/>
            <a:r>
              <a:rPr lang="en-US" sz="6600">
                <a:latin typeface="Gentona Book"/>
              </a:rPr>
              <a:t>Questions</a:t>
            </a:r>
            <a:endParaRPr lang="en-US" sz="6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EA708-5FF5-49D7-941B-E1AFF357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183802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59DA2-C47F-42CF-A145-6B42796F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ctr"/>
            <a:endParaRPr lang="en-US" sz="4400" i="1" dirty="0">
              <a:latin typeface="Gentona Book"/>
            </a:endParaRPr>
          </a:p>
          <a:p>
            <a:pPr algn="ctr"/>
            <a:endParaRPr lang="en-US" sz="4400" i="1" dirty="0">
              <a:latin typeface="Gentona Book"/>
            </a:endParaRPr>
          </a:p>
          <a:p>
            <a:pPr algn="ctr"/>
            <a:r>
              <a:rPr lang="en-US" sz="4400" i="1" dirty="0">
                <a:latin typeface="Gentona Book"/>
              </a:rPr>
              <a:t>Excel Example</a:t>
            </a:r>
            <a:endParaRPr lang="en-US" sz="4000" dirty="0"/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D88B1-38B0-498A-ACF6-BCDF9570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Gentona Book"/>
              </a:rPr>
              <a:t>Impact on salary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1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BF59D6-F48F-4B3C-A405-E13783CA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entona Book"/>
              </a:rPr>
              <a:t>Institutional Base Pay stays the same, but you earn it in 9 months instead of 12 months. 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05516-7861-4D14-8E13-940F1DBB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of Pay: Academic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C2EE26-4897-42CB-A10F-375D235EA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6449"/>
              </p:ext>
            </p:extLst>
          </p:nvPr>
        </p:nvGraphicFramePr>
        <p:xfrm>
          <a:off x="793051" y="3333098"/>
          <a:ext cx="7608698" cy="222727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401505">
                  <a:extLst>
                    <a:ext uri="{9D8B030D-6E8A-4147-A177-3AD203B41FA5}">
                      <a16:colId xmlns:a16="http://schemas.microsoft.com/office/drawing/2014/main" val="3405970165"/>
                    </a:ext>
                  </a:extLst>
                </a:gridCol>
                <a:gridCol w="1521841">
                  <a:extLst>
                    <a:ext uri="{9D8B030D-6E8A-4147-A177-3AD203B41FA5}">
                      <a16:colId xmlns:a16="http://schemas.microsoft.com/office/drawing/2014/main" val="1673913863"/>
                    </a:ext>
                  </a:extLst>
                </a:gridCol>
                <a:gridCol w="2685352">
                  <a:extLst>
                    <a:ext uri="{9D8B030D-6E8A-4147-A177-3AD203B41FA5}">
                      <a16:colId xmlns:a16="http://schemas.microsoft.com/office/drawing/2014/main" val="2649351488"/>
                    </a:ext>
                  </a:extLst>
                </a:gridCol>
              </a:tblGrid>
              <a:tr h="556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Description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Pay </a:t>
                      </a:r>
                    </a:p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Periods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 Salary 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6351060"/>
                  </a:ext>
                </a:extLst>
              </a:tr>
              <a:tr h="387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Current Annual Rate 12mth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$90,000.00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4732420"/>
                  </a:ext>
                </a:extLst>
              </a:tr>
              <a:tr h="387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Current Bi-Weekly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26.1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 "/>
                      </a:pPr>
                      <a:r>
                        <a:rPr lang="en-US" sz="2200" u="none" strike="noStrike">
                          <a:effectLst/>
                        </a:rPr>
                        <a:t>                    $3,448.00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1538023"/>
                  </a:ext>
                </a:extLst>
              </a:tr>
              <a:tr h="387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New Annual Rate 9mth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$90,000.00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0472261"/>
                  </a:ext>
                </a:extLst>
              </a:tr>
              <a:tr h="387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New Bi-Weekly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19.5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   $4,615.00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855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57623-9432-4F8A-847B-6B7911C4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Gentona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Gentona Book"/>
              </a:rPr>
              <a:t>Primary Appointment: During UF Academic Year over Fall and Spring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Gentona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Gentona Book"/>
              </a:rPr>
              <a:t>Typically around August 16</a:t>
            </a:r>
            <a:r>
              <a:rPr lang="en-US" sz="3200" baseline="30000">
                <a:latin typeface="Gentona Book"/>
              </a:rPr>
              <a:t>th</a:t>
            </a:r>
            <a:r>
              <a:rPr lang="en-US" sz="3200">
                <a:latin typeface="Gentona Book"/>
              </a:rPr>
              <a:t>  - May 15</a:t>
            </a:r>
            <a:r>
              <a:rPr lang="en-US" sz="3200" baseline="30000">
                <a:latin typeface="Gentona Book"/>
              </a:rPr>
              <a:t>th</a:t>
            </a:r>
            <a:r>
              <a:rPr lang="en-US" sz="3200">
                <a:latin typeface="Gentona Book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Gentona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Gentona Book"/>
              </a:rPr>
              <a:t>Current Annual Rate of Pay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E772AE-7F4C-49E4-8093-7AD76EC2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Academic Appointment </a:t>
            </a:r>
            <a:br>
              <a:rPr lang="en-US">
                <a:latin typeface="Gentona Book"/>
              </a:rPr>
            </a:br>
            <a:r>
              <a:rPr lang="en-US" sz="3600">
                <a:latin typeface="Gentona Book"/>
              </a:rPr>
              <a:t>(Fall &amp; Spring)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9201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97980-F3F7-4219-A955-B4E4C162F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entona Book"/>
              </a:rPr>
              <a:t>Optional Secondary Appointment during the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entona Book"/>
              </a:rPr>
              <a:t>Typically around May 15</a:t>
            </a:r>
            <a:r>
              <a:rPr lang="en-US" sz="2400" baseline="30000">
                <a:latin typeface="Gentona Book"/>
              </a:rPr>
              <a:t>th</a:t>
            </a:r>
            <a:r>
              <a:rPr lang="en-US" sz="2400">
                <a:latin typeface="Gentona Book"/>
              </a:rPr>
              <a:t> – August 16</a:t>
            </a:r>
            <a:r>
              <a:rPr lang="en-US" sz="2400" baseline="30000">
                <a:latin typeface="Gentona Book"/>
              </a:rPr>
              <a:t>th</a:t>
            </a:r>
          </a:p>
          <a:p>
            <a:endParaRPr lang="en-US" sz="2200" u="sng">
              <a:latin typeface="Gentona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Funding: </a:t>
            </a:r>
            <a:endParaRPr lang="en-US" sz="2200" u="sng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Gentona Book"/>
              </a:rPr>
              <a:t>Self-funded using FSSP accrual </a:t>
            </a:r>
            <a:endParaRPr lang="en-US" sz="22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Gentona Book"/>
              </a:rPr>
              <a:t>Direct charging other allowable sources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i="1"/>
              <a:t>Example: Grants, IDC, Residual, SHARE 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Gentona Book"/>
              </a:rPr>
              <a:t>Additional assignments</a:t>
            </a:r>
            <a:endParaRPr lang="en-US" sz="22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Gentona Book"/>
              </a:rPr>
              <a:t>Combination </a:t>
            </a:r>
            <a:endParaRPr lang="en-US" sz="22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u="sng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Summer Assignments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Gentona Book"/>
              </a:rPr>
              <a:t>Established in conjunction with Department Chair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/>
              <a:t>Outlined in Letter of Offer prior to each Summer semester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D0621-657D-4388-BCE9-38CB664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Summer Appointments</a:t>
            </a:r>
          </a:p>
        </p:txBody>
      </p:sp>
    </p:spTree>
    <p:extLst>
      <p:ext uri="{BB962C8B-B14F-4D97-AF65-F5344CB8AC3E}">
        <p14:creationId xmlns:p14="http://schemas.microsoft.com/office/powerpoint/2010/main" val="110709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66392-4B8B-48B7-A8A2-606D342B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entona Book"/>
              </a:rPr>
              <a:t>Rate of pay will not change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entona Book"/>
              </a:rPr>
              <a:t>Appointments cannot exceed a 1.0FTE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entona Book"/>
              </a:rPr>
              <a:t>Adjustments are made to FTE for Summer Appointments – based on faculty’s plan and/or available funding. </a:t>
            </a:r>
            <a:endParaRPr lang="en-US"/>
          </a:p>
          <a:p>
            <a:endParaRPr lang="en-US"/>
          </a:p>
          <a:p>
            <a:r>
              <a:rPr lang="en-US">
                <a:latin typeface="Gentona Book"/>
              </a:rPr>
              <a:t>Ex. Summer Appointment FTE adjustments: </a:t>
            </a:r>
          </a:p>
          <a:p>
            <a:r>
              <a:rPr lang="en-US">
                <a:latin typeface="Gentona Book"/>
              </a:rPr>
              <a:t>	1.0 FTE  Biweekly = ~ $4,615</a:t>
            </a:r>
          </a:p>
          <a:p>
            <a:r>
              <a:rPr lang="en-US">
                <a:latin typeface="Gentona Book"/>
              </a:rPr>
              <a:t>	  .5 FTE  Biweekly = ~ $2,307.50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E3EC5F-B598-4BA9-B040-CF80D26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of Pay: Summer</a:t>
            </a:r>
          </a:p>
        </p:txBody>
      </p:sp>
    </p:spTree>
    <p:extLst>
      <p:ext uri="{BB962C8B-B14F-4D97-AF65-F5344CB8AC3E}">
        <p14:creationId xmlns:p14="http://schemas.microsoft.com/office/powerpoint/2010/main" val="306657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1BC242-938B-4913-89A4-145C4FD1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763"/>
            <a:ext cx="8280400" cy="467360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u="sng">
              <a:latin typeface="Gentona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Accrual</a:t>
            </a:r>
            <a:r>
              <a:rPr lang="en-US" sz="2200">
                <a:latin typeface="Gentona Book"/>
              </a:rPr>
              <a:t>:</a:t>
            </a:r>
            <a:endParaRPr lang="en-US" sz="2200"/>
          </a:p>
          <a:p>
            <a:r>
              <a:rPr lang="en-US" sz="2000">
                <a:latin typeface="Gentona Book"/>
              </a:rPr>
              <a:t>	Accrue Salary Savings during the academic year by direct 	charging salary to 201/209  projects*</a:t>
            </a:r>
            <a:endParaRPr lang="en-US" sz="1200">
              <a:latin typeface="Gentona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Use</a:t>
            </a:r>
            <a:r>
              <a:rPr lang="en-US" sz="2200">
                <a:latin typeface="Gentona Book"/>
              </a:rPr>
              <a:t>:</a:t>
            </a:r>
            <a:endParaRPr lang="en-US" sz="2200" i="1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Gentona Book"/>
              </a:rPr>
              <a:t>75% of Salary Savings will be made available for an optional Summer appointment (partial or full 1.0 FTE)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Return</a:t>
            </a:r>
            <a:r>
              <a:rPr lang="en-US" sz="2200">
                <a:latin typeface="Gentona Book"/>
              </a:rPr>
              <a:t>:</a:t>
            </a:r>
            <a:endParaRPr lang="en-US" sz="2200" i="1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Gentona Book"/>
              </a:rPr>
              <a:t>Unspent Salary Savings are returned during the Fall (in CRRNT dollars) to support your program  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800" u="dbl">
                <a:latin typeface="Gentona Book"/>
              </a:rPr>
              <a:t>Consult your department about enrollment</a:t>
            </a:r>
            <a:endParaRPr lang="en-US" sz="2200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Gentona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>
                <a:latin typeface="Gentona Book"/>
              </a:rPr>
              <a:t>*excludes FSP or soft funded appointments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Gentona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 u="sng">
              <a:latin typeface="Gentona Book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855E355-3344-41AB-B9E4-9C559C063950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ntona Book" pitchFamily="2" charset="77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Faculty Salary Savings Program (FSSP)</a:t>
            </a:r>
          </a:p>
        </p:txBody>
      </p:sp>
    </p:spTree>
    <p:extLst>
      <p:ext uri="{BB962C8B-B14F-4D97-AF65-F5344CB8AC3E}">
        <p14:creationId xmlns:p14="http://schemas.microsoft.com/office/powerpoint/2010/main" val="13896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1BC242-938B-4913-89A4-145C4FD1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1828800"/>
            <a:ext cx="8856323" cy="467360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u="sng">
              <a:latin typeface="Gentona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Accrual</a:t>
            </a:r>
            <a:r>
              <a:rPr lang="en-US" sz="2200">
                <a:latin typeface="Gentona Book"/>
              </a:rPr>
              <a:t>:</a:t>
            </a:r>
            <a:endParaRPr lang="en-US" sz="2200"/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Gentona Book"/>
              </a:rPr>
              <a:t>Dr. Tebow has directly charged her salary to projects during the Academic Year, for a total of $16,000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Use: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Gentona Book"/>
              </a:rPr>
              <a:t>75% of the accrued Salary Savings = $12,000.  This will be made available for Dr. Tebow to use to support her salary for a Summer appointment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endParaRPr lang="en-US" sz="2200"/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Dr. Tebow needs $30,000 to support 1.0FTE during the Summer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She uses her $12,000 to cover a .4FTE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>
                <a:latin typeface="Gentona Book"/>
              </a:rPr>
              <a:t>Return: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Gentona Book"/>
              </a:rPr>
              <a:t>No funds remain to be returned to the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1881A-70BF-450E-BE07-BBB136B0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ntona Book"/>
              </a:rPr>
              <a:t>Faculty Salary Savings Program Example: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5597"/>
      </p:ext>
    </p:extLst>
  </p:cSld>
  <p:clrMapOvr>
    <a:masterClrMapping/>
  </p:clrMapOvr>
</p:sld>
</file>

<file path=ppt/theme/theme1.xml><?xml version="1.0" encoding="utf-8"?>
<a:theme xmlns:a="http://schemas.openxmlformats.org/drawingml/2006/main" name="IFAS_Template">
  <a:themeElements>
    <a:clrScheme name="UF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37020"/>
      </a:accent1>
      <a:accent2>
        <a:srgbClr val="005B9C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3">
      <a:majorFont>
        <a:latin typeface="Gentona Book"/>
        <a:ea typeface=""/>
        <a:cs typeface=""/>
      </a:majorFont>
      <a:minorFont>
        <a:latin typeface="Gent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" id="{03C801C7-E04B-4144-952F-D5F355801B44}" vid="{3FB13F1B-DA2F-E44F-9AEF-4A9AB33A5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0DDB104E27B46BDCE6D18D2352917" ma:contentTypeVersion="5" ma:contentTypeDescription="Create a new document." ma:contentTypeScope="" ma:versionID="d062c2585e9fde167e92a7cf45e568f3">
  <xsd:schema xmlns:xsd="http://www.w3.org/2001/XMLSchema" xmlns:xs="http://www.w3.org/2001/XMLSchema" xmlns:p="http://schemas.microsoft.com/office/2006/metadata/properties" xmlns:ns2="a3b43081-1b61-4543-8d3f-3a9f834d1823" targetNamespace="http://schemas.microsoft.com/office/2006/metadata/properties" ma:root="true" ma:fieldsID="2044718fd8af25197ab299ad16e28a33" ns2:_="">
    <xsd:import namespace="a3b43081-1b61-4543-8d3f-3a9f834d1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43081-1b61-4543-8d3f-3a9f834d1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331499-3E9A-445C-BB4B-1DC36902B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17B0BC-9E50-4472-8178-0A9F0421CE6B}">
  <ds:schemaRefs>
    <ds:schemaRef ds:uri="a3b43081-1b61-4543-8d3f-3a9f834d1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C09445-D9FE-4CDE-B0C8-6C796A765249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a3b43081-1b61-4543-8d3f-3a9f834d1823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IFAS_Blue_temp</Template>
  <TotalTime>248</TotalTime>
  <Words>1327</Words>
  <Application>Microsoft Office PowerPoint</Application>
  <PresentationFormat>On-screen Show (4:3)</PresentationFormat>
  <Paragraphs>240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Wingdings</vt:lpstr>
      <vt:lpstr>Arial</vt:lpstr>
      <vt:lpstr>Gentona Book</vt:lpstr>
      <vt:lpstr>Calibri</vt:lpstr>
      <vt:lpstr>IFAS_Template</vt:lpstr>
      <vt:lpstr>9-Month Appointment Conversion</vt:lpstr>
      <vt:lpstr>Assumptions</vt:lpstr>
      <vt:lpstr>Impact on salary - Example</vt:lpstr>
      <vt:lpstr>Rate of Pay: Academic Year</vt:lpstr>
      <vt:lpstr>Academic Appointment  (Fall &amp; Spring)</vt:lpstr>
      <vt:lpstr>Summer Appointments</vt:lpstr>
      <vt:lpstr>Rate of Pay: Summer</vt:lpstr>
      <vt:lpstr>PowerPoint Presentation</vt:lpstr>
      <vt:lpstr>Faculty Salary Savings Program Example: </vt:lpstr>
      <vt:lpstr>Additional Examples: </vt:lpstr>
      <vt:lpstr>Option 1</vt:lpstr>
      <vt:lpstr>Option 2</vt:lpstr>
      <vt:lpstr>Option 3</vt:lpstr>
      <vt:lpstr>Option 4</vt:lpstr>
      <vt:lpstr>Conversion Example #1:</vt:lpstr>
      <vt:lpstr>Conversion Example #2</vt:lpstr>
      <vt:lpstr>Conversion Example #3</vt:lpstr>
      <vt:lpstr>Conversion Example #4</vt:lpstr>
      <vt:lpstr>Preparation  </vt:lpstr>
      <vt:lpstr>Notes  </vt:lpstr>
      <vt:lpstr>Funding Summer: Other Sources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Balch,Brittini S</dc:creator>
  <cp:lastModifiedBy>Burkett, Amanda</cp:lastModifiedBy>
  <cp:revision>4</cp:revision>
  <dcterms:created xsi:type="dcterms:W3CDTF">2021-02-25T19:32:00Z</dcterms:created>
  <dcterms:modified xsi:type="dcterms:W3CDTF">2021-04-19T19:01:23Z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0x010100A330DDB104E27B46BDCE6D18D2352917</vt:lpwstr>
  </property>
</Properties>
</file>