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64" r:id="rId8"/>
    <p:sldId id="259" r:id="rId9"/>
    <p:sldId id="260" r:id="rId10"/>
    <p:sldId id="261" r:id="rId11"/>
    <p:sldId id="262" r:id="rId12"/>
    <p:sldId id="263" r:id="rId13"/>
    <p:sldId id="265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ntona Book" panose="00000800000000000000" charset="0"/>
      <p:regular r:id="rId21"/>
      <p:bold r:id="rId22"/>
      <p: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kett, Amanda" initials="BA" lastIdx="2" clrIdx="0">
    <p:extLst>
      <p:ext uri="{19B8F6BF-5375-455C-9EA6-DF929625EA0E}">
        <p15:presenceInfo xmlns:p15="http://schemas.microsoft.com/office/powerpoint/2012/main" userId="S::awheatley@ufl.edu::b547c515-5610-4c5a-bd93-bd35b0d08899" providerId="AD"/>
      </p:ext>
    </p:extLst>
  </p:cmAuthor>
  <p:cmAuthor id="2" name="Balch,Brittini S" initials="BS" lastIdx="1" clrIdx="1">
    <p:extLst>
      <p:ext uri="{19B8F6BF-5375-455C-9EA6-DF929625EA0E}">
        <p15:presenceInfo xmlns:p15="http://schemas.microsoft.com/office/powerpoint/2012/main" userId="S::bsbalch@ufl.edu::4d90f945-a742-4110-a024-6a7182311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C2D98A-D64E-4721-B37E-BAA0EF54514D}" type="datetimeFigureOut">
              <a:rPr lang="en-US" altLang="en-US"/>
              <a:pPr/>
              <a:t>4/8/2021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04-08-2021 version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6A4360-7047-4EA4-A5D5-434C7E9925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3201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9CA0F4-B925-4A01-A86A-50A8F6E9CFA9}" type="datetimeFigureOut">
              <a:rPr lang="en-US" altLang="en-US"/>
              <a:pPr/>
              <a:t>4/8/2021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04-08-2021 version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3EBED-7485-4C2A-9D9B-EF8B1834FF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90385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12500"/>
          <a:stretch/>
        </p:blipFill>
        <p:spPr bwMode="auto">
          <a:xfrm>
            <a:off x="0" y="0"/>
            <a:ext cx="91585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95753" y="5435826"/>
            <a:ext cx="8167007" cy="10230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800">
                <a:solidFill>
                  <a:schemeClr val="bg1"/>
                </a:solidFill>
                <a:latin typeface="Gentona Book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3240"/>
            <a:ext cx="7886700" cy="796018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447" y="479034"/>
            <a:ext cx="1811105" cy="5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8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 Bulle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80400" cy="467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bg1"/>
                </a:solidFill>
                <a:latin typeface="Gentona Book" pitchFamily="2" charset="77"/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4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434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NBulle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70794"/>
          <a:stretch/>
        </p:blipFill>
        <p:spPr bwMode="auto">
          <a:xfrm>
            <a:off x="0" y="0"/>
            <a:ext cx="9144000" cy="20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460170"/>
            <a:ext cx="8280400" cy="40422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rgbClr val="002060"/>
                </a:solidFill>
                <a:latin typeface="Gentona Book" pitchFamily="2" charset="77"/>
              </a:defRPr>
            </a:lvl1pPr>
            <a:lvl2pPr marL="4572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400" cy="132556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02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80400" cy="46736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Gentona Book" pitchFamily="2" charset="77"/>
              </a:defRPr>
            </a:lvl1pPr>
            <a:lvl2pPr>
              <a:defRPr sz="2400">
                <a:solidFill>
                  <a:schemeClr val="bg1"/>
                </a:solidFill>
                <a:latin typeface="Gentona Book" pitchFamily="2" charset="77"/>
              </a:defRPr>
            </a:lvl2pPr>
            <a:lvl3pPr>
              <a:defRPr sz="2400">
                <a:solidFill>
                  <a:schemeClr val="bg1"/>
                </a:solidFill>
                <a:latin typeface="Gentona Book" pitchFamily="2" charset="77"/>
              </a:defRPr>
            </a:lvl3pPr>
            <a:lvl4pPr>
              <a:defRPr sz="2400">
                <a:solidFill>
                  <a:schemeClr val="bg1"/>
                </a:solidFill>
                <a:latin typeface="Gentona Book" pitchFamily="2" charset="77"/>
              </a:defRPr>
            </a:lvl4pPr>
            <a:lvl5pPr>
              <a:defRPr sz="2400">
                <a:solidFill>
                  <a:schemeClr val="bg1"/>
                </a:solidFill>
                <a:latin typeface="Gentona Book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4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32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70794"/>
          <a:stretch/>
        </p:blipFill>
        <p:spPr bwMode="auto">
          <a:xfrm>
            <a:off x="0" y="0"/>
            <a:ext cx="9144000" cy="20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0400" cy="1325563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59736"/>
            <a:ext cx="8280400" cy="4057178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02060"/>
                </a:solidFill>
                <a:latin typeface="Gentona Book" pitchFamily="2" charset="77"/>
              </a:defRPr>
            </a:lvl1pPr>
            <a:lvl2pPr>
              <a:defRPr sz="2400">
                <a:solidFill>
                  <a:srgbClr val="002060"/>
                </a:solidFill>
                <a:latin typeface="Gentona Book" pitchFamily="2" charset="77"/>
              </a:defRPr>
            </a:lvl2pPr>
            <a:lvl3pPr>
              <a:defRPr sz="2400">
                <a:solidFill>
                  <a:srgbClr val="002060"/>
                </a:solidFill>
                <a:latin typeface="Gentona Book" pitchFamily="2" charset="77"/>
              </a:defRPr>
            </a:lvl3pPr>
            <a:lvl4pPr>
              <a:defRPr sz="2400">
                <a:solidFill>
                  <a:srgbClr val="002060"/>
                </a:solidFill>
                <a:latin typeface="Gentona Book" pitchFamily="2" charset="77"/>
              </a:defRPr>
            </a:lvl4pPr>
            <a:lvl5pPr>
              <a:defRPr sz="2400">
                <a:solidFill>
                  <a:srgbClr val="002060"/>
                </a:solidFill>
                <a:latin typeface="Gentona Book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327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5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88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79" r:id="rId3"/>
    <p:sldLayoutId id="2147483676" r:id="rId4"/>
    <p:sldLayoutId id="2147483680" r:id="rId5"/>
    <p:sldLayoutId id="2147483675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DFF73-EA9D-4107-B87F-29E458EB634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600" dirty="0"/>
              <a:t>Presented by</a:t>
            </a:r>
          </a:p>
          <a:p>
            <a:r>
              <a:rPr lang="en-US" sz="1600" dirty="0"/>
              <a:t>IFAS Human Resources, Diversity, and Inclusion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906" y="1934648"/>
            <a:ext cx="7886700" cy="796018"/>
          </a:xfrm>
        </p:spPr>
        <p:txBody>
          <a:bodyPr/>
          <a:lstStyle/>
          <a:p>
            <a:r>
              <a:rPr lang="en-US" dirty="0"/>
              <a:t>9-Month Appointment Conversion</a:t>
            </a:r>
          </a:p>
        </p:txBody>
      </p:sp>
    </p:spTree>
    <p:extLst>
      <p:ext uri="{BB962C8B-B14F-4D97-AF65-F5344CB8AC3E}">
        <p14:creationId xmlns:p14="http://schemas.microsoft.com/office/powerpoint/2010/main" val="349557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2EB8ED-D694-41D9-BF81-E0C6EF932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5795"/>
            <a:ext cx="8280400" cy="5126606"/>
          </a:xfrm>
        </p:spPr>
        <p:txBody>
          <a:bodyPr/>
          <a:lstStyle/>
          <a:p>
            <a:pPr marL="0" indent="0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8A94A4-546E-4441-A8D3-33356595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5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176DA7-2173-4BCB-B23A-5C14E8489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 period begins now!</a:t>
            </a:r>
          </a:p>
          <a:p>
            <a:endParaRPr lang="en-US" dirty="0"/>
          </a:p>
          <a:p>
            <a:r>
              <a:rPr lang="en-US" dirty="0"/>
              <a:t>Deadline:  Obtain appropriate approvals and submit to IFAS HRDI by May 15, 2021</a:t>
            </a:r>
          </a:p>
          <a:p>
            <a:endParaRPr lang="en-US" dirty="0"/>
          </a:p>
          <a:p>
            <a:r>
              <a:rPr lang="en-US" dirty="0"/>
              <a:t>Effective August 16,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C15BD-8664-4228-A9BD-64725D2E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197195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FEBCF6-762C-47C9-A5D1-86AC74E4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461"/>
            <a:ext cx="8280400" cy="517693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Faculty will retain the current 12-month salary paid over 19.5 payperiods rather than 26.1</a:t>
            </a:r>
          </a:p>
          <a:p>
            <a:r>
              <a:rPr lang="en-US" dirty="0"/>
              <a:t>Faculty are not eligible for a merit raise for a three-year period</a:t>
            </a:r>
          </a:p>
          <a:p>
            <a:r>
              <a:rPr lang="en-US" dirty="0"/>
              <a:t>Counter offers or other increases would be considered on a case-by-case basis</a:t>
            </a:r>
          </a:p>
          <a:p>
            <a:r>
              <a:rPr lang="en-US" dirty="0"/>
              <a:t>Faculty will receive any non-merit legislated across-the-board increases</a:t>
            </a:r>
          </a:p>
          <a:p>
            <a:r>
              <a:rPr lang="en-US" dirty="0"/>
              <a:t>Eligible for the 12-month payment option for 9-month faculty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6EC06-1FDF-4280-BE3B-6E4D1009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</a:t>
            </a:r>
          </a:p>
        </p:txBody>
      </p:sp>
    </p:spTree>
    <p:extLst>
      <p:ext uri="{BB962C8B-B14F-4D97-AF65-F5344CB8AC3E}">
        <p14:creationId xmlns:p14="http://schemas.microsoft.com/office/powerpoint/2010/main" val="74294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ED32AD-A7CF-4B67-B664-F1ABC5674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biweekly amount of any summer appointment may not exceed the biweekly amount of the new 9-month appointment</a:t>
            </a:r>
          </a:p>
          <a:p>
            <a:endParaRPr lang="en-US" dirty="0"/>
          </a:p>
          <a:p>
            <a:r>
              <a:rPr lang="en-US" dirty="0"/>
              <a:t>Summer appointment may be adjusted, but may not exceed 1.0 FTE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BAD019-3119-4D64-969B-CE0FF271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Salary</a:t>
            </a:r>
          </a:p>
        </p:txBody>
      </p:sp>
    </p:spTree>
    <p:extLst>
      <p:ext uri="{BB962C8B-B14F-4D97-AF65-F5344CB8AC3E}">
        <p14:creationId xmlns:p14="http://schemas.microsoft.com/office/powerpoint/2010/main" val="284453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76EEE-A6FF-4049-B47D-2BB826830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9-month appointments are based on UF’s Academic Year</a:t>
            </a:r>
          </a:p>
          <a:p>
            <a:endParaRPr lang="en-US" dirty="0"/>
          </a:p>
          <a:p>
            <a:r>
              <a:rPr lang="en-US" dirty="0"/>
              <a:t>For 21-22, the semester dates are 08/16/21 to 05/15/22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C11D74-749D-4C60-A641-CF487F91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</p:spTree>
    <p:extLst>
      <p:ext uri="{BB962C8B-B14F-4D97-AF65-F5344CB8AC3E}">
        <p14:creationId xmlns:p14="http://schemas.microsoft.com/office/powerpoint/2010/main" val="131391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EBADAF-DB0F-4231-B704-38200FE29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Faculty promoted during the three-year salary increase freeze will receive the standard promotion increase</a:t>
            </a:r>
          </a:p>
          <a:p>
            <a:endParaRPr lang="en-US" dirty="0"/>
          </a:p>
          <a:p>
            <a:r>
              <a:rPr lang="en-US" dirty="0"/>
              <a:t>The tenure effective date will be August 16 rather than July 1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98655-F8CB-4524-B1A8-9F553903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Tenure &amp; Promotion</a:t>
            </a:r>
          </a:p>
        </p:txBody>
      </p:sp>
    </p:spTree>
    <p:extLst>
      <p:ext uri="{BB962C8B-B14F-4D97-AF65-F5344CB8AC3E}">
        <p14:creationId xmlns:p14="http://schemas.microsoft.com/office/powerpoint/2010/main" val="123026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B864EA-9C49-4683-8A16-080584C4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Double deductions for insurance are made during the spring semester for the summer insurance premiums</a:t>
            </a:r>
          </a:p>
          <a:p>
            <a:endParaRPr lang="en-US" dirty="0"/>
          </a:p>
          <a:p>
            <a:r>
              <a:rPr lang="en-US" dirty="0"/>
              <a:t>The current retirement contribution of 3% is based on salary;  if there is no salary during the summer term, no deduction will be taken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39144-AB55-4E04-823F-D43BCEF5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&amp; Retirement</a:t>
            </a:r>
          </a:p>
        </p:txBody>
      </p:sp>
    </p:spTree>
    <p:extLst>
      <p:ext uri="{BB962C8B-B14F-4D97-AF65-F5344CB8AC3E}">
        <p14:creationId xmlns:p14="http://schemas.microsoft.com/office/powerpoint/2010/main" val="108525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A07264-A21B-463D-828A-DFD7F5C6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2514"/>
            <a:ext cx="8280400" cy="5369886"/>
          </a:xfrm>
        </p:spPr>
        <p:txBody>
          <a:bodyPr/>
          <a:lstStyle/>
          <a:p>
            <a:r>
              <a:rPr lang="en-US" dirty="0"/>
              <a:t>Disclosure of outside activity:  All faculty members who engage in outside activities, including during the summer term, must obtain prior approval from IFAS administration by submitting a Disclosure of Outside Activities and Financial Interests through UFOLIO.  This disclosure is required whether there is a paid summer appointment or not.</a:t>
            </a:r>
          </a:p>
          <a:p>
            <a:endParaRPr lang="en-US" dirty="0"/>
          </a:p>
          <a:p>
            <a:r>
              <a:rPr lang="en-US" dirty="0"/>
              <a:t>Professional Development Leave:  </a:t>
            </a:r>
          </a:p>
          <a:p>
            <a:pPr lvl="1"/>
            <a:r>
              <a:rPr lang="en-US" dirty="0"/>
              <a:t>one semester (Fall or Spring) at full pay</a:t>
            </a:r>
          </a:p>
          <a:p>
            <a:pPr lvl="1"/>
            <a:r>
              <a:rPr lang="en-US" dirty="0"/>
              <a:t>two semesters (Fall, then Spring) at half pay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93B58-3F75-4F6B-BE20-B1882BFE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9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3DF62D-3CEE-4B46-B85E-9F53873A1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faculty will be paid for up to 200 hours of unused vacation hours</a:t>
            </a:r>
          </a:p>
          <a:p>
            <a:pPr lvl="1"/>
            <a:r>
              <a:rPr lang="en-US" dirty="0"/>
              <a:t>Payment over $5,000 will be placed in a tax-deferred account </a:t>
            </a:r>
          </a:p>
          <a:p>
            <a:pPr lvl="1"/>
            <a:r>
              <a:rPr lang="en-US" dirty="0"/>
              <a:t>Payment less than $5,000 will be paid by check</a:t>
            </a:r>
          </a:p>
          <a:p>
            <a:r>
              <a:rPr lang="en-US" dirty="0"/>
              <a:t>9-month faculty will accrue four hours of sick leave bi-weekly</a:t>
            </a:r>
          </a:p>
          <a:p>
            <a:r>
              <a:rPr lang="en-US" dirty="0"/>
              <a:t>9-month faculty do not accrue vacation leave</a:t>
            </a:r>
          </a:p>
          <a:p>
            <a:r>
              <a:rPr lang="en-US" dirty="0"/>
              <a:t>Under the new Paid Time Off policy, 9-month faculty will accrue four hours PTO bi-weekly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36516F-5FC2-4C6F-B705-14D57132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Policy</a:t>
            </a:r>
          </a:p>
        </p:txBody>
      </p:sp>
    </p:spTree>
    <p:extLst>
      <p:ext uri="{BB962C8B-B14F-4D97-AF65-F5344CB8AC3E}">
        <p14:creationId xmlns:p14="http://schemas.microsoft.com/office/powerpoint/2010/main" val="216643218"/>
      </p:ext>
    </p:extLst>
  </p:cSld>
  <p:clrMapOvr>
    <a:masterClrMapping/>
  </p:clrMapOvr>
</p:sld>
</file>

<file path=ppt/theme/theme1.xml><?xml version="1.0" encoding="utf-8"?>
<a:theme xmlns:a="http://schemas.openxmlformats.org/drawingml/2006/main" name="IFAS_Template">
  <a:themeElements>
    <a:clrScheme name="UF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37020"/>
      </a:accent1>
      <a:accent2>
        <a:srgbClr val="005B9C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3">
      <a:majorFont>
        <a:latin typeface="Gentona Book"/>
        <a:ea typeface=""/>
        <a:cs typeface=""/>
      </a:majorFont>
      <a:minorFont>
        <a:latin typeface="Gent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0" id="{03C801C7-E04B-4144-952F-D5F355801B44}" vid="{3FB13F1B-DA2F-E44F-9AEF-4A9AB33A5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0DDB104E27B46BDCE6D18D2352917" ma:contentTypeVersion="5" ma:contentTypeDescription="Create a new document." ma:contentTypeScope="" ma:versionID="d062c2585e9fde167e92a7cf45e568f3">
  <xsd:schema xmlns:xsd="http://www.w3.org/2001/XMLSchema" xmlns:xs="http://www.w3.org/2001/XMLSchema" xmlns:p="http://schemas.microsoft.com/office/2006/metadata/properties" xmlns:ns2="a3b43081-1b61-4543-8d3f-3a9f834d1823" targetNamespace="http://schemas.microsoft.com/office/2006/metadata/properties" ma:root="true" ma:fieldsID="2044718fd8af25197ab299ad16e28a33" ns2:_="">
    <xsd:import namespace="a3b43081-1b61-4543-8d3f-3a9f834d18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43081-1b61-4543-8d3f-3a9f834d1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C09445-D9FE-4CDE-B0C8-6C796A76524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3b43081-1b61-4543-8d3f-3a9f834d182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17B0BC-9E50-4472-8178-0A9F0421CE6B}">
  <ds:schemaRefs>
    <ds:schemaRef ds:uri="a3b43081-1b61-4543-8d3f-3a9f834d18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331499-3E9A-445C-BB4B-1DC36902B2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IFAS_Blue_temp</Template>
  <TotalTime>601</TotalTime>
  <Words>371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Gentona Book</vt:lpstr>
      <vt:lpstr>IFAS_Template</vt:lpstr>
      <vt:lpstr>9-Month Appointment Conversion</vt:lpstr>
      <vt:lpstr>Conversion</vt:lpstr>
      <vt:lpstr>Salary </vt:lpstr>
      <vt:lpstr>Summer Salary</vt:lpstr>
      <vt:lpstr>Dates</vt:lpstr>
      <vt:lpstr>Tenure &amp; Promotion</vt:lpstr>
      <vt:lpstr>Insurance &amp; Retirement</vt:lpstr>
      <vt:lpstr>PowerPoint Presentation</vt:lpstr>
      <vt:lpstr>Leave Policy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Balch,Brittini S</dc:creator>
  <cp:lastModifiedBy>Hudson,Susan H</cp:lastModifiedBy>
  <cp:revision>16</cp:revision>
  <dcterms:created xsi:type="dcterms:W3CDTF">2021-02-25T19:32:00Z</dcterms:created>
  <dcterms:modified xsi:type="dcterms:W3CDTF">2021-04-08T21:52:35Z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0x010100A330DDB104E27B46BDCE6D18D2352917</vt:lpwstr>
  </property>
</Properties>
</file>